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1" r:id="rId1"/>
  </p:sldMasterIdLst>
  <p:notesMasterIdLst>
    <p:notesMasterId r:id="rId13"/>
  </p:notesMasterIdLst>
  <p:sldIdLst>
    <p:sldId id="256" r:id="rId2"/>
    <p:sldId id="259" r:id="rId3"/>
    <p:sldId id="294" r:id="rId4"/>
    <p:sldId id="297" r:id="rId5"/>
    <p:sldId id="271" r:id="rId6"/>
    <p:sldId id="275" r:id="rId7"/>
    <p:sldId id="276" r:id="rId8"/>
    <p:sldId id="293" r:id="rId9"/>
    <p:sldId id="301" r:id="rId10"/>
    <p:sldId id="303" r:id="rId11"/>
    <p:sldId id="272" r:id="rId12"/>
  </p:sldIdLst>
  <p:sldSz cx="16257588" cy="13003213"/>
  <p:notesSz cx="6858000" cy="9144000"/>
  <p:defaultTextStyle>
    <a:defPPr>
      <a:defRPr lang="en-US"/>
    </a:defPPr>
    <a:lvl1pPr marL="0" algn="l" defTabSz="83599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835990" algn="l" defTabSz="83599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1671980" algn="l" defTabSz="83599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2507971" algn="l" defTabSz="83599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3343961" algn="l" defTabSz="83599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4179951" algn="l" defTabSz="83599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5015941" algn="l" defTabSz="83599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5851931" algn="l" defTabSz="83599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6687922" algn="l" defTabSz="83599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son, Timothy" initials="LT" lastIdx="5" clrIdx="0">
    <p:extLst>
      <p:ext uri="{19B8F6BF-5375-455C-9EA6-DF929625EA0E}">
        <p15:presenceInfo xmlns:p15="http://schemas.microsoft.com/office/powerpoint/2012/main" userId="S::Timothy.Larson@metrotransit.org::542acc26-0af2-4f21-b5e3-c006f39a87a9" providerId="AD"/>
      </p:ext>
    </p:extLst>
  </p:cmAuthor>
  <p:cmAuthor id="2" name="Quehl, Julia" initials="QJ" lastIdx="7" clrIdx="1">
    <p:extLst>
      <p:ext uri="{19B8F6BF-5375-455C-9EA6-DF929625EA0E}">
        <p15:presenceInfo xmlns:p15="http://schemas.microsoft.com/office/powerpoint/2012/main" userId="S::Julia.Quehl@metc.state.mn.us::1f25bd8e-374a-45bc-973e-0651283d4c90" providerId="AD"/>
      </p:ext>
    </p:extLst>
  </p:cmAuthor>
  <p:cmAuthor id="3" name="Kaplingat, Guptan" initials="KG" lastIdx="4" clrIdx="2">
    <p:extLst>
      <p:ext uri="{19B8F6BF-5375-455C-9EA6-DF929625EA0E}">
        <p15:presenceInfo xmlns:p15="http://schemas.microsoft.com/office/powerpoint/2012/main" userId="S::Guptan.Kaplingat@metc.state.mn.us::c2b799f1-1cd7-4b5f-b762-59d7228a5874" providerId="AD"/>
      </p:ext>
    </p:extLst>
  </p:cmAuthor>
  <p:cmAuthor id="4" name="Ogungbesan, Tunde" initials="OT" lastIdx="1" clrIdx="3">
    <p:extLst>
      <p:ext uri="{19B8F6BF-5375-455C-9EA6-DF929625EA0E}">
        <p15:presenceInfo xmlns:p15="http://schemas.microsoft.com/office/powerpoint/2012/main" userId="S::Tunde.Ogungbesan@metc.state.mn.us::84fa2f08-e7e9-4442-94c8-5595f3bb15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5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0" autoAdjust="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1560" y="62"/>
      </p:cViewPr>
      <p:guideLst>
        <p:guide orient="horz" pos="4095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DA8A3-615E-5144-A52F-3FDF2B5200CA}" type="datetimeFigureOut">
              <a:rPr lang="en-US" smtClean="0"/>
              <a:t>12/10/2021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791BC-8CC4-E749-8F09-DBA64A884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60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Note: The screen settings are set to fit wide screen monitors.</a:t>
            </a:r>
          </a:p>
          <a:p>
            <a:r>
              <a:rPr lang="en-US" sz="1200" baseline="0" dirty="0"/>
              <a:t>If you need to print your slides be sure to check “scale to fit” in your print settings.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1BC-8CC4-E749-8F09-DBA64A88416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28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4237" y="4930387"/>
            <a:ext cx="13818950" cy="2582581"/>
          </a:xfrm>
          <a:prstGeom prst="rect">
            <a:avLst/>
          </a:prstGeom>
        </p:spPr>
        <p:txBody>
          <a:bodyPr lIns="167198" tIns="83599" rIns="167198" bIns="83599" anchor="t"/>
          <a:lstStyle>
            <a:lvl1pPr algn="l">
              <a:defRPr sz="7200" b="1" cap="none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237" y="2827466"/>
            <a:ext cx="13818950" cy="2102927"/>
          </a:xfrm>
          <a:prstGeom prst="rect">
            <a:avLst/>
          </a:prstGeom>
        </p:spPr>
        <p:txBody>
          <a:bodyPr lIns="167198" tIns="83599" rIns="167198" bIns="83599" anchor="b"/>
          <a:lstStyle>
            <a:lvl1pPr marL="0" indent="0">
              <a:buNone/>
              <a:defRPr sz="3600">
                <a:solidFill>
                  <a:srgbClr val="0054A4"/>
                </a:solidFill>
              </a:defRPr>
            </a:lvl1pPr>
            <a:lvl2pPr marL="835990" indent="0">
              <a:buNone/>
              <a:defRPr sz="3300"/>
            </a:lvl2pPr>
            <a:lvl3pPr marL="1671980" indent="0">
              <a:buNone/>
              <a:defRPr sz="2900"/>
            </a:lvl3pPr>
            <a:lvl4pPr marL="2507971" indent="0">
              <a:buNone/>
              <a:defRPr sz="2600"/>
            </a:lvl4pPr>
            <a:lvl5pPr marL="3343961" indent="0">
              <a:buNone/>
              <a:defRPr sz="2600"/>
            </a:lvl5pPr>
            <a:lvl6pPr marL="4179951" indent="0">
              <a:buNone/>
              <a:defRPr sz="2600"/>
            </a:lvl6pPr>
            <a:lvl7pPr marL="5015941" indent="0">
              <a:buNone/>
              <a:defRPr sz="2600"/>
            </a:lvl7pPr>
            <a:lvl8pPr marL="5851931" indent="0">
              <a:buNone/>
              <a:defRPr sz="2600"/>
            </a:lvl8pPr>
            <a:lvl9pPr marL="6687922" indent="0">
              <a:buNone/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1258" y="12525174"/>
            <a:ext cx="337662" cy="676662"/>
          </a:xfrm>
          <a:prstGeom prst="rect">
            <a:avLst/>
          </a:prstGeom>
          <a:noFill/>
        </p:spPr>
        <p:txBody>
          <a:bodyPr wrap="none" lIns="167198" tIns="83599" rIns="167198" bIns="83599" rtlCol="0">
            <a:spAutoFit/>
          </a:bodyPr>
          <a:lstStyle/>
          <a:p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1284238" y="11187401"/>
            <a:ext cx="3793437" cy="585058"/>
          </a:xfrm>
          <a:prstGeom prst="rect">
            <a:avLst/>
          </a:prstGeom>
        </p:spPr>
        <p:txBody>
          <a:bodyPr vert="horz" lIns="167198" tIns="83599" rIns="167198" bIns="83599" rtlCol="0" anchor="ctr"/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7/12/13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284237" y="11891213"/>
            <a:ext cx="10633764" cy="854529"/>
          </a:xfrm>
          <a:prstGeom prst="rect">
            <a:avLst/>
          </a:prstGeom>
        </p:spPr>
        <p:txBody>
          <a:bodyPr lIns="167198" tIns="83599" rIns="167198" bIns="83599"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835990" indent="0" algn="ctr">
              <a:buNone/>
              <a:defRPr/>
            </a:lvl2pPr>
            <a:lvl3pPr marL="1671980" indent="0" algn="ctr">
              <a:buNone/>
              <a:defRPr/>
            </a:lvl3pPr>
            <a:lvl4pPr marL="2507971" indent="0" algn="ctr">
              <a:buNone/>
              <a:defRPr/>
            </a:lvl4pPr>
            <a:lvl5pPr marL="3343961" indent="0" algn="ctr">
              <a:buNone/>
              <a:defRPr/>
            </a:lvl5pPr>
            <a:lvl6pPr marL="4179951" indent="0" algn="ctr">
              <a:buNone/>
              <a:defRPr/>
            </a:lvl6pPr>
            <a:lvl7pPr marL="5015941" indent="0" algn="ctr">
              <a:buNone/>
              <a:defRPr/>
            </a:lvl7pPr>
            <a:lvl8pPr marL="5851931" indent="0" algn="ctr">
              <a:buNone/>
              <a:defRPr/>
            </a:lvl8pPr>
            <a:lvl9pPr marL="6687922" indent="0" algn="ctr">
              <a:buNone/>
              <a:defRPr/>
            </a:lvl9pPr>
          </a:lstStyle>
          <a:p>
            <a:r>
              <a:rPr lang="en-US" dirty="0"/>
              <a:t>Presenting To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63986" y="11869969"/>
            <a:ext cx="10978329" cy="804745"/>
          </a:xfrm>
          <a:prstGeom prst="rect">
            <a:avLst/>
          </a:prstGeom>
        </p:spPr>
        <p:txBody>
          <a:bodyPr lIns="167198" tIns="83599" rIns="167198" bIns="83599"/>
          <a:lstStyle>
            <a:lvl1pPr marL="0" indent="0" algn="l">
              <a:buNone/>
              <a:defRPr baseline="0">
                <a:solidFill>
                  <a:schemeClr val="bg2"/>
                </a:solidFill>
              </a:defRPr>
            </a:lvl1pPr>
            <a:lvl2pPr marL="835990" indent="0" algn="ctr">
              <a:buNone/>
              <a:defRPr/>
            </a:lvl2pPr>
            <a:lvl3pPr marL="1671980" indent="0" algn="ctr">
              <a:buNone/>
              <a:defRPr/>
            </a:lvl3pPr>
            <a:lvl4pPr marL="2507971" indent="0" algn="ctr">
              <a:buNone/>
              <a:defRPr/>
            </a:lvl4pPr>
            <a:lvl5pPr marL="3343961" indent="0" algn="ctr">
              <a:buNone/>
              <a:defRPr/>
            </a:lvl5pPr>
            <a:lvl6pPr marL="4179951" indent="0" algn="ctr">
              <a:buNone/>
              <a:defRPr/>
            </a:lvl6pPr>
            <a:lvl7pPr marL="5015941" indent="0" algn="ctr">
              <a:buNone/>
              <a:defRPr/>
            </a:lvl7pPr>
            <a:lvl8pPr marL="5851931" indent="0" algn="ctr">
              <a:buNone/>
              <a:defRPr/>
            </a:lvl8pPr>
            <a:lvl9pPr marL="66879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663980" y="11229323"/>
            <a:ext cx="3793437" cy="507197"/>
          </a:xfrm>
          <a:prstGeom prst="rect">
            <a:avLst/>
          </a:prstGeom>
        </p:spPr>
        <p:txBody>
          <a:bodyPr vert="horz" lIns="167198" tIns="83599" rIns="167198" bIns="83599" rtlCol="0" anchor="ctr"/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fld id="{163E7DB0-2F44-1947-8A31-0BEC6DD77760}" type="datetimeFigureOut">
              <a:rPr lang="en-US" smtClean="0"/>
              <a:pPr/>
              <a:t>12/10/2021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48593" y="871901"/>
            <a:ext cx="14724526" cy="11264432"/>
          </a:xfrm>
          <a:prstGeom prst="rect">
            <a:avLst/>
          </a:prstGeom>
        </p:spPr>
        <p:txBody>
          <a:bodyPr vert="horz" lIns="167198" tIns="83599" rIns="167198" bIns="83599" anchor="ctr" anchorCtr="1"/>
          <a:lstStyle>
            <a:lvl1pPr marL="0" indent="0" algn="ctr">
              <a:spcAft>
                <a:spcPts val="1097"/>
              </a:spcAft>
              <a:buNone/>
              <a:defRPr sz="5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9081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1284237" y="2924881"/>
            <a:ext cx="13818950" cy="1868643"/>
          </a:xfrm>
          <a:prstGeom prst="rect">
            <a:avLst/>
          </a:prstGeom>
        </p:spPr>
        <p:txBody>
          <a:bodyPr lIns="167198" tIns="83599" rIns="167198" bIns="83599" anchor="b"/>
          <a:lstStyle>
            <a:lvl1pPr marL="0" indent="0">
              <a:buNone/>
              <a:defRPr sz="3600">
                <a:solidFill>
                  <a:schemeClr val="bg2"/>
                </a:solidFill>
              </a:defRPr>
            </a:lvl1pPr>
            <a:lvl2pPr marL="835990" indent="0">
              <a:buNone/>
              <a:defRPr sz="3300"/>
            </a:lvl2pPr>
            <a:lvl3pPr marL="1671980" indent="0">
              <a:buNone/>
              <a:defRPr sz="2900"/>
            </a:lvl3pPr>
            <a:lvl4pPr marL="2507971" indent="0">
              <a:buNone/>
              <a:defRPr sz="2600"/>
            </a:lvl4pPr>
            <a:lvl5pPr marL="3343961" indent="0">
              <a:buNone/>
              <a:defRPr sz="2600"/>
            </a:lvl5pPr>
            <a:lvl6pPr marL="4179951" indent="0">
              <a:buNone/>
              <a:defRPr sz="2600"/>
            </a:lvl6pPr>
            <a:lvl7pPr marL="5015941" indent="0">
              <a:buNone/>
              <a:defRPr sz="2600"/>
            </a:lvl7pPr>
            <a:lvl8pPr marL="5851931" indent="0">
              <a:buNone/>
              <a:defRPr sz="2600"/>
            </a:lvl8pPr>
            <a:lvl9pPr marL="6687922" indent="0">
              <a:buNone/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284237" y="11569467"/>
            <a:ext cx="10633764" cy="1001568"/>
          </a:xfrm>
          <a:prstGeom prst="rect">
            <a:avLst/>
          </a:prstGeom>
        </p:spPr>
        <p:txBody>
          <a:bodyPr lIns="167198" tIns="83599" rIns="167198" bIns="83599"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835990" indent="0" algn="ctr">
              <a:buNone/>
              <a:defRPr/>
            </a:lvl2pPr>
            <a:lvl3pPr marL="1671980" indent="0" algn="ctr">
              <a:buNone/>
              <a:defRPr/>
            </a:lvl3pPr>
            <a:lvl4pPr marL="2507971" indent="0" algn="ctr">
              <a:buNone/>
              <a:defRPr/>
            </a:lvl4pPr>
            <a:lvl5pPr marL="3343961" indent="0" algn="ctr">
              <a:buNone/>
              <a:defRPr/>
            </a:lvl5pPr>
            <a:lvl6pPr marL="4179951" indent="0" algn="ctr">
              <a:buNone/>
              <a:defRPr/>
            </a:lvl6pPr>
            <a:lvl7pPr marL="5015941" indent="0" algn="ctr">
              <a:buNone/>
              <a:defRPr/>
            </a:lvl7pPr>
            <a:lvl8pPr marL="5851931" indent="0" algn="ctr">
              <a:buNone/>
              <a:defRPr/>
            </a:lvl8pPr>
            <a:lvl9pPr marL="6687922" indent="0" algn="ctr">
              <a:buNone/>
              <a:defRPr/>
            </a:lvl9pPr>
          </a:lstStyle>
          <a:p>
            <a:r>
              <a:rPr lang="en-US" dirty="0"/>
              <a:t>Presenting To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84237" y="4937955"/>
            <a:ext cx="13818950" cy="153184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84237" y="10888519"/>
            <a:ext cx="2754313" cy="54146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4pPr marL="3079471" indent="-571500">
              <a:buFont typeface="Arial"/>
              <a:buChar char="•"/>
              <a:defRPr/>
            </a:lvl4pPr>
          </a:lstStyle>
          <a:p>
            <a:pPr lvl="0"/>
            <a:r>
              <a:rPr lang="en-US" dirty="0"/>
              <a:t>7/12/13</a:t>
            </a:r>
          </a:p>
        </p:txBody>
      </p:sp>
    </p:spTree>
    <p:extLst>
      <p:ext uri="{BB962C8B-B14F-4D97-AF65-F5344CB8AC3E}">
        <p14:creationId xmlns:p14="http://schemas.microsoft.com/office/powerpoint/2010/main" val="18477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869048" y="2925625"/>
            <a:ext cx="14622380" cy="4837688"/>
          </a:xfrm>
          <a:prstGeom prst="rect">
            <a:avLst/>
          </a:prstGeom>
        </p:spPr>
        <p:txBody>
          <a:bodyPr lIns="167198" tIns="83599" rIns="167198" bIns="83599"/>
          <a:lstStyle>
            <a:lvl1pPr marL="571500" indent="-571500">
              <a:buClr>
                <a:schemeClr val="accent1"/>
              </a:buClr>
              <a:buFont typeface="Arial"/>
              <a:buChar char="•"/>
              <a:defRPr/>
            </a:lvl1pPr>
            <a:lvl3pPr>
              <a:buClr>
                <a:schemeClr val="accent5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99" y="1195698"/>
            <a:ext cx="14631829" cy="1473068"/>
          </a:xfrm>
          <a:prstGeom prst="rect">
            <a:avLst/>
          </a:prstGeom>
        </p:spPr>
        <p:txBody>
          <a:bodyPr vert="horz" lIns="167198" tIns="83599" rIns="167198" bIns="83599"/>
          <a:lstStyle>
            <a:lvl1pPr>
              <a:defRPr>
                <a:solidFill>
                  <a:srgbClr val="EE312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02007" y="12045404"/>
            <a:ext cx="868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1F9C0FF-429C-ED44-A23E-AC96E8EB5EB0}" type="slidenum">
              <a:rPr lang="en-US" sz="2400" smtClean="0">
                <a:solidFill>
                  <a:schemeClr val="bg2"/>
                </a:solidFill>
              </a:rPr>
              <a:t>‹#›</a:t>
            </a:fld>
            <a:endParaRPr lang="en-US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/>
        </p:nvSpPr>
        <p:spPr>
          <a:xfrm>
            <a:off x="-3438386" y="-3637642"/>
            <a:ext cx="14631829" cy="2167202"/>
          </a:xfrm>
          <a:prstGeom prst="rect">
            <a:avLst/>
          </a:prstGeom>
        </p:spPr>
        <p:txBody>
          <a:bodyPr vert="horz" lIns="167198" tIns="83599" rIns="167198" bIns="83599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kern="1200" dirty="0"/>
          </a:p>
        </p:txBody>
      </p:sp>
      <p:sp>
        <p:nvSpPr>
          <p:cNvPr id="6" name="Content Placeholder 4"/>
          <p:cNvSpPr>
            <a:spLocks noGrp="1"/>
          </p:cNvSpPr>
          <p:nvPr/>
        </p:nvSpPr>
        <p:spPr>
          <a:xfrm>
            <a:off x="-3438386" y="-1124286"/>
            <a:ext cx="7180435" cy="8581520"/>
          </a:xfrm>
          <a:prstGeom prst="rect">
            <a:avLst/>
          </a:prstGeom>
        </p:spPr>
        <p:txBody>
          <a:bodyPr vert="horz" lIns="167198" tIns="83599" rIns="167198" bIns="83599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1200" dirty="0"/>
          </a:p>
        </p:txBody>
      </p:sp>
      <p:sp>
        <p:nvSpPr>
          <p:cNvPr id="7" name="Content Placeholder 5"/>
          <p:cNvSpPr>
            <a:spLocks noGrp="1"/>
          </p:cNvSpPr>
          <p:nvPr/>
        </p:nvSpPr>
        <p:spPr>
          <a:xfrm>
            <a:off x="4013009" y="-1124286"/>
            <a:ext cx="7180435" cy="8581520"/>
          </a:xfrm>
          <a:prstGeom prst="rect">
            <a:avLst/>
          </a:prstGeom>
        </p:spPr>
        <p:txBody>
          <a:bodyPr vert="horz" lIns="167198" tIns="83599" rIns="167198" bIns="83599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1200" dirty="0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812880" y="703420"/>
            <a:ext cx="14631829" cy="1687230"/>
          </a:xfrm>
          <a:prstGeom prst="rect">
            <a:avLst/>
          </a:prstGeom>
        </p:spPr>
        <p:txBody>
          <a:bodyPr lIns="167198" tIns="83599" rIns="167198" bIns="83599"/>
          <a:lstStyle>
            <a:lvl1pPr>
              <a:defRPr baseline="0">
                <a:solidFill>
                  <a:srgbClr val="EE312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1" hasCustomPrompt="1"/>
          </p:nvPr>
        </p:nvSpPr>
        <p:spPr>
          <a:xfrm>
            <a:off x="812879" y="3034083"/>
            <a:ext cx="7180435" cy="6680963"/>
          </a:xfrm>
          <a:prstGeom prst="rect">
            <a:avLst/>
          </a:prstGeom>
        </p:spPr>
        <p:txBody>
          <a:bodyPr lIns="167198" tIns="83599" rIns="167198" bIns="83599"/>
          <a:lstStyle>
            <a:lvl1pPr>
              <a:buClr>
                <a:schemeClr val="accent1"/>
              </a:buClr>
              <a:defRPr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8264274" y="3034083"/>
            <a:ext cx="7180435" cy="6680963"/>
          </a:xfrm>
          <a:prstGeom prst="rect">
            <a:avLst/>
          </a:prstGeom>
        </p:spPr>
        <p:txBody>
          <a:bodyPr lIns="167198" tIns="83599" rIns="167198" bIns="83599"/>
          <a:lstStyle>
            <a:lvl1pPr>
              <a:buClr>
                <a:schemeClr val="accent1"/>
              </a:buClr>
              <a:defRPr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02007" y="12045404"/>
            <a:ext cx="868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1F9C0FF-429C-ED44-A23E-AC96E8EB5EB0}" type="slidenum">
              <a:rPr lang="en-US" sz="2400" smtClean="0">
                <a:solidFill>
                  <a:schemeClr val="bg2"/>
                </a:solidFill>
              </a:rPr>
              <a:t>‹#›</a:t>
            </a:fld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0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>
            <a:spLocks noGrp="1"/>
          </p:cNvSpPr>
          <p:nvPr>
            <p:ph type="title"/>
          </p:nvPr>
        </p:nvSpPr>
        <p:spPr>
          <a:xfrm>
            <a:off x="812880" y="520736"/>
            <a:ext cx="14631829" cy="1156567"/>
          </a:xfrm>
          <a:prstGeom prst="rect">
            <a:avLst/>
          </a:prstGeom>
        </p:spPr>
        <p:txBody>
          <a:bodyPr lIns="167198" tIns="83599" rIns="167198" bIns="83599"/>
          <a:lstStyle>
            <a:lvl1pPr>
              <a:defRPr>
                <a:solidFill>
                  <a:srgbClr val="EE312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idx="1"/>
          </p:nvPr>
        </p:nvSpPr>
        <p:spPr>
          <a:xfrm>
            <a:off x="812879" y="1831177"/>
            <a:ext cx="7183258" cy="1022752"/>
          </a:xfrm>
          <a:prstGeom prst="rect">
            <a:avLst/>
          </a:prstGeom>
        </p:spPr>
        <p:txBody>
          <a:bodyPr lIns="167198" tIns="83599" rIns="167198" bIns="83599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half" idx="2" hasCustomPrompt="1"/>
          </p:nvPr>
        </p:nvSpPr>
        <p:spPr>
          <a:xfrm>
            <a:off x="812880" y="3044209"/>
            <a:ext cx="7183258" cy="6571194"/>
          </a:xfrm>
          <a:prstGeom prst="rect">
            <a:avLst/>
          </a:prstGeom>
        </p:spPr>
        <p:txBody>
          <a:bodyPr lIns="167198" tIns="83599" rIns="167198" bIns="83599"/>
          <a:lstStyle>
            <a:lvl1pPr>
              <a:buClr>
                <a:schemeClr val="accent1"/>
              </a:buClr>
              <a:defRPr/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8258635" y="1831177"/>
            <a:ext cx="7186080" cy="1022752"/>
          </a:xfrm>
          <a:prstGeom prst="rect">
            <a:avLst/>
          </a:prstGeom>
        </p:spPr>
        <p:txBody>
          <a:bodyPr lIns="167198" tIns="83599" rIns="167198" bIns="83599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4" hasCustomPrompt="1"/>
          </p:nvPr>
        </p:nvSpPr>
        <p:spPr>
          <a:xfrm>
            <a:off x="8258635" y="3044209"/>
            <a:ext cx="7186080" cy="6571194"/>
          </a:xfrm>
          <a:prstGeom prst="rect">
            <a:avLst/>
          </a:prstGeom>
        </p:spPr>
        <p:txBody>
          <a:bodyPr lIns="167198" tIns="83599" rIns="167198" bIns="83599"/>
          <a:lstStyle>
            <a:lvl1pPr>
              <a:buClr>
                <a:schemeClr val="accent1"/>
              </a:buClr>
              <a:defRPr/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02007" y="12045404"/>
            <a:ext cx="868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1F9C0FF-429C-ED44-A23E-AC96E8EB5EB0}" type="slidenum">
              <a:rPr lang="en-US" sz="2400" smtClean="0">
                <a:solidFill>
                  <a:schemeClr val="bg2"/>
                </a:solidFill>
              </a:rPr>
              <a:t>‹#›</a:t>
            </a:fld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5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44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ayout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half" idx="1" hasCustomPrompt="1"/>
          </p:nvPr>
        </p:nvSpPr>
        <p:spPr>
          <a:xfrm>
            <a:off x="812879" y="3034083"/>
            <a:ext cx="7180435" cy="6680963"/>
          </a:xfrm>
          <a:prstGeom prst="rect">
            <a:avLst/>
          </a:prstGeom>
        </p:spPr>
        <p:txBody>
          <a:bodyPr lIns="167198" tIns="83599" rIns="167198" bIns="83599"/>
          <a:lstStyle>
            <a:lvl1pPr>
              <a:buClr>
                <a:schemeClr val="accent1"/>
              </a:buClr>
              <a:defRPr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8264274" y="3034083"/>
            <a:ext cx="7180435" cy="6680963"/>
          </a:xfrm>
          <a:prstGeom prst="rect">
            <a:avLst/>
          </a:prstGeom>
        </p:spPr>
        <p:txBody>
          <a:bodyPr lIns="167198" tIns="83599" rIns="167198" bIns="83599"/>
          <a:lstStyle>
            <a:lvl1pPr>
              <a:buClr>
                <a:schemeClr val="accent1"/>
              </a:buClr>
              <a:defRPr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12879" y="996329"/>
            <a:ext cx="14631830" cy="127430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7200" b="1">
                <a:solidFill>
                  <a:srgbClr val="EE3124"/>
                </a:solidFill>
              </a:defRPr>
            </a:lvl1pPr>
            <a:lvl2pPr marL="835990" indent="0" algn="l">
              <a:buNone/>
              <a:defRPr b="0"/>
            </a:lvl2pPr>
            <a:lvl3pPr marL="1671981" indent="0" algn="l">
              <a:buNone/>
              <a:defRPr b="0"/>
            </a:lvl3pPr>
            <a:lvl4pPr marL="2507971" indent="0" algn="l">
              <a:buFont typeface="Arial"/>
              <a:buNone/>
              <a:defRPr b="0"/>
            </a:lvl4pPr>
            <a:lvl5pPr algn="l"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00784" y="12045404"/>
            <a:ext cx="868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1F9C0FF-429C-ED44-A23E-AC96E8EB5EB0}" type="slidenum">
              <a:rPr lang="en-US" sz="2400" smtClean="0">
                <a:solidFill>
                  <a:schemeClr val="tx1"/>
                </a:solidFill>
              </a:rPr>
              <a:t>‹#›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0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ayout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>
            <a:spLocks noGrp="1"/>
          </p:cNvSpPr>
          <p:nvPr>
            <p:ph type="title"/>
          </p:nvPr>
        </p:nvSpPr>
        <p:spPr>
          <a:xfrm>
            <a:off x="812880" y="520736"/>
            <a:ext cx="14770429" cy="1156567"/>
          </a:xfrm>
          <a:prstGeom prst="rect">
            <a:avLst/>
          </a:prstGeom>
        </p:spPr>
        <p:txBody>
          <a:bodyPr lIns="167198" tIns="83599" rIns="167198" bIns="83599"/>
          <a:lstStyle>
            <a:lvl1pPr>
              <a:defRPr>
                <a:solidFill>
                  <a:srgbClr val="EE312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sz="half" idx="2" hasCustomPrompt="1"/>
          </p:nvPr>
        </p:nvSpPr>
        <p:spPr>
          <a:xfrm>
            <a:off x="812878" y="2040559"/>
            <a:ext cx="14770431" cy="7574844"/>
          </a:xfrm>
          <a:prstGeom prst="rect">
            <a:avLst/>
          </a:prstGeom>
        </p:spPr>
        <p:txBody>
          <a:bodyPr lIns="167198" tIns="83599" rIns="167198" bIns="83599"/>
          <a:lstStyle>
            <a:lvl1pPr marL="571500" indent="-571500">
              <a:buClr>
                <a:schemeClr val="accent1"/>
              </a:buClr>
              <a:buFont typeface="Arial"/>
              <a:buChar char="•"/>
              <a:defRPr/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00784" y="12045404"/>
            <a:ext cx="868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1F9C0FF-429C-ED44-A23E-AC96E8EB5EB0}" type="slidenum">
              <a:rPr lang="en-US" sz="2400" smtClean="0">
                <a:solidFill>
                  <a:schemeClr val="tx1"/>
                </a:solidFill>
              </a:rPr>
              <a:t>‹#›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5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986" y="11832248"/>
            <a:ext cx="10978329" cy="866414"/>
          </a:xfrm>
          <a:prstGeom prst="rect">
            <a:avLst/>
          </a:prstGeom>
        </p:spPr>
        <p:txBody>
          <a:bodyPr lIns="167198" tIns="83599" rIns="167198" bIns="83599"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835990" indent="0" algn="ctr">
              <a:buNone/>
              <a:defRPr/>
            </a:lvl2pPr>
            <a:lvl3pPr marL="1671980" indent="0" algn="ctr">
              <a:buNone/>
              <a:defRPr/>
            </a:lvl3pPr>
            <a:lvl4pPr marL="2507971" indent="0" algn="ctr">
              <a:buNone/>
              <a:defRPr/>
            </a:lvl4pPr>
            <a:lvl5pPr marL="3343961" indent="0" algn="ctr">
              <a:buNone/>
              <a:defRPr/>
            </a:lvl5pPr>
            <a:lvl6pPr marL="4179951" indent="0" algn="ctr">
              <a:buNone/>
              <a:defRPr/>
            </a:lvl6pPr>
            <a:lvl7pPr marL="5015941" indent="0" algn="ctr">
              <a:buNone/>
              <a:defRPr/>
            </a:lvl7pPr>
            <a:lvl8pPr marL="5851931" indent="0" algn="ctr">
              <a:buNone/>
              <a:defRPr/>
            </a:lvl8pPr>
            <a:lvl9pPr marL="66879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663980" y="11208965"/>
            <a:ext cx="3793437" cy="434672"/>
          </a:xfrm>
          <a:prstGeom prst="rect">
            <a:avLst/>
          </a:prstGeom>
        </p:spPr>
        <p:txBody>
          <a:bodyPr vert="horz" lIns="167198" tIns="83599" rIns="167198" bIns="83599" rtlCol="0" anchor="ctr"/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fld id="{163E7DB0-2F44-1947-8A31-0BEC6DD77760}" type="datetimeFigureOut">
              <a:rPr lang="en-US" smtClean="0"/>
              <a:pPr/>
              <a:t>12/10/2021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27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7383" y="11977854"/>
            <a:ext cx="337662" cy="676662"/>
          </a:xfrm>
          <a:prstGeom prst="rect">
            <a:avLst/>
          </a:prstGeom>
          <a:noFill/>
        </p:spPr>
        <p:txBody>
          <a:bodyPr wrap="none" lIns="167198" tIns="83599" rIns="167198" bIns="83599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04070" y="12100282"/>
            <a:ext cx="337662" cy="676662"/>
          </a:xfrm>
          <a:prstGeom prst="rect">
            <a:avLst/>
          </a:prstGeom>
          <a:noFill/>
        </p:spPr>
        <p:txBody>
          <a:bodyPr wrap="none" lIns="167198" tIns="83599" rIns="167198" bIns="83599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02235" y="11835015"/>
            <a:ext cx="337662" cy="676662"/>
          </a:xfrm>
          <a:prstGeom prst="rect">
            <a:avLst/>
          </a:prstGeom>
          <a:noFill/>
        </p:spPr>
        <p:txBody>
          <a:bodyPr wrap="none" lIns="167198" tIns="83599" rIns="167198" bIns="83599" rtlCol="0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8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73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100" b="1">
          <a:solidFill>
            <a:srgbClr val="10559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100" b="1">
          <a:solidFill>
            <a:srgbClr val="10559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100" b="1">
          <a:solidFill>
            <a:srgbClr val="10559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100" b="1">
          <a:solidFill>
            <a:srgbClr val="105594"/>
          </a:solidFill>
          <a:latin typeface="Arial" charset="0"/>
        </a:defRPr>
      </a:lvl5pPr>
      <a:lvl6pPr marL="835990" algn="l" rtl="0" eaLnBrk="1" fontAlgn="base" hangingPunct="1">
        <a:spcBef>
          <a:spcPct val="0"/>
        </a:spcBef>
        <a:spcAft>
          <a:spcPct val="0"/>
        </a:spcAft>
        <a:defRPr sz="5100" b="1">
          <a:solidFill>
            <a:srgbClr val="105594"/>
          </a:solidFill>
          <a:latin typeface="Arial" charset="0"/>
        </a:defRPr>
      </a:lvl6pPr>
      <a:lvl7pPr marL="1671980" algn="l" rtl="0" eaLnBrk="1" fontAlgn="base" hangingPunct="1">
        <a:spcBef>
          <a:spcPct val="0"/>
        </a:spcBef>
        <a:spcAft>
          <a:spcPct val="0"/>
        </a:spcAft>
        <a:defRPr sz="5100" b="1">
          <a:solidFill>
            <a:srgbClr val="105594"/>
          </a:solidFill>
          <a:latin typeface="Arial" charset="0"/>
        </a:defRPr>
      </a:lvl7pPr>
      <a:lvl8pPr marL="2507971" algn="l" rtl="0" eaLnBrk="1" fontAlgn="base" hangingPunct="1">
        <a:spcBef>
          <a:spcPct val="0"/>
        </a:spcBef>
        <a:spcAft>
          <a:spcPct val="0"/>
        </a:spcAft>
        <a:defRPr sz="5100" b="1">
          <a:solidFill>
            <a:srgbClr val="105594"/>
          </a:solidFill>
          <a:latin typeface="Arial" charset="0"/>
        </a:defRPr>
      </a:lvl8pPr>
      <a:lvl9pPr marL="3343961" algn="l" rtl="0" eaLnBrk="1" fontAlgn="base" hangingPunct="1">
        <a:spcBef>
          <a:spcPct val="0"/>
        </a:spcBef>
        <a:spcAft>
          <a:spcPct val="0"/>
        </a:spcAft>
        <a:defRPr sz="5100" b="1">
          <a:solidFill>
            <a:srgbClr val="105594"/>
          </a:solidFill>
          <a:latin typeface="Arial" charset="0"/>
        </a:defRPr>
      </a:lvl9pPr>
    </p:titleStyle>
    <p:bodyStyle>
      <a:lvl1pPr marL="626993" indent="-626993" algn="l" rtl="0" eaLnBrk="1" fontAlgn="base" hangingPunct="1">
        <a:spcBef>
          <a:spcPct val="20000"/>
        </a:spcBef>
        <a:spcAft>
          <a:spcPct val="0"/>
        </a:spcAft>
        <a:buClr>
          <a:srgbClr val="FC0128"/>
        </a:buClr>
        <a:buSzPct val="125000"/>
        <a:buChar char="•"/>
        <a:defRPr sz="4400">
          <a:solidFill>
            <a:srgbClr val="105594"/>
          </a:solidFill>
          <a:latin typeface="+mn-lt"/>
          <a:ea typeface="+mn-ea"/>
          <a:cs typeface="+mn-cs"/>
        </a:defRPr>
      </a:lvl1pPr>
      <a:lvl2pPr marL="1358484" indent="-522494" algn="l" rtl="0" eaLnBrk="1" fontAlgn="base" hangingPunct="1">
        <a:spcBef>
          <a:spcPct val="20000"/>
        </a:spcBef>
        <a:spcAft>
          <a:spcPct val="0"/>
        </a:spcAft>
        <a:buChar char="–"/>
        <a:defRPr sz="3700">
          <a:solidFill>
            <a:srgbClr val="105594"/>
          </a:solidFill>
          <a:latin typeface="+mn-lt"/>
        </a:defRPr>
      </a:lvl2pPr>
      <a:lvl3pPr marL="2089976" indent="-417995" algn="l" rtl="0" eaLnBrk="1" fontAlgn="base" hangingPunct="1">
        <a:spcBef>
          <a:spcPct val="20000"/>
        </a:spcBef>
        <a:spcAft>
          <a:spcPct val="0"/>
        </a:spcAft>
        <a:buChar char="•"/>
        <a:defRPr sz="4400">
          <a:solidFill>
            <a:schemeClr val="tx1"/>
          </a:solidFill>
          <a:latin typeface="+mn-lt"/>
        </a:defRPr>
      </a:lvl3pPr>
      <a:lvl4pPr marL="2925966" indent="-417995" algn="l" rtl="0" eaLnBrk="1" fontAlgn="base" hangingPunct="1">
        <a:spcBef>
          <a:spcPct val="20000"/>
        </a:spcBef>
        <a:spcAft>
          <a:spcPct val="0"/>
        </a:spcAft>
        <a:buNone/>
        <a:defRPr sz="3700">
          <a:solidFill>
            <a:schemeClr val="tx1"/>
          </a:solidFill>
          <a:latin typeface="+mn-lt"/>
        </a:defRPr>
      </a:lvl4pPr>
      <a:lvl5pPr marL="3761956" indent="-417995" algn="l" rtl="0" eaLnBrk="1" fontAlgn="base" hangingPunct="1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5pPr>
      <a:lvl6pPr marL="4597946" indent="-417995" algn="l" rtl="0" eaLnBrk="1" fontAlgn="base" hangingPunct="1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6pPr>
      <a:lvl7pPr marL="5433936" indent="-417995" algn="l" rtl="0" eaLnBrk="1" fontAlgn="base" hangingPunct="1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7pPr>
      <a:lvl8pPr marL="6269927" indent="-417995" algn="l" rtl="0" eaLnBrk="1" fontAlgn="base" hangingPunct="1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8pPr>
      <a:lvl9pPr marL="7105917" indent="-417995" algn="l" rtl="0" eaLnBrk="1" fontAlgn="base" hangingPunct="1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35990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71980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07971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43961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79951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15941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851931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687922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42974" y="2609218"/>
            <a:ext cx="14830425" cy="342230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Metro Transit System Safety</a:t>
            </a:r>
          </a:p>
        </p:txBody>
      </p:sp>
    </p:spTree>
    <p:extLst>
      <p:ext uri="{BB962C8B-B14F-4D97-AF65-F5344CB8AC3E}">
        <p14:creationId xmlns:p14="http://schemas.microsoft.com/office/powerpoint/2010/main" val="60614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E70270-8FB4-48D0-A9B3-0EAC8DB09C0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69048" y="2925625"/>
            <a:ext cx="14622380" cy="5743590"/>
          </a:xfrm>
        </p:spPr>
        <p:txBody>
          <a:bodyPr/>
          <a:lstStyle/>
          <a:p>
            <a:pPr marL="742950" indent="-742950"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4000" dirty="0"/>
              <a:t>Safety specialists should work with work area owners to improve maintenance. Management should determine a method that allows employees to take their breaks in the designated areas. Management should consider a formal workplace housekeeping method.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50D696-E184-41E4-B9A9-958E2946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>
                <a:solidFill>
                  <a:srgbClr val="105594"/>
                </a:solidFill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358661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88E6EA-7FBD-4E68-AA2E-A4B4A47F5F8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1181" y="3145759"/>
            <a:ext cx="14622380" cy="4837688"/>
          </a:xfrm>
        </p:spPr>
        <p:txBody>
          <a:bodyPr/>
          <a:lstStyle/>
          <a:p>
            <a:pPr marL="0" indent="0" algn="ctr">
              <a:lnSpc>
                <a:spcPct val="300000"/>
              </a:lnSpc>
              <a:buNone/>
            </a:pPr>
            <a:r>
              <a:rPr lang="en-US" sz="72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04654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FC1A3F-5EDC-4235-9168-F2A15608B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048" y="955319"/>
            <a:ext cx="14631829" cy="1473068"/>
          </a:xfrm>
        </p:spPr>
        <p:txBody>
          <a:bodyPr/>
          <a:lstStyle/>
          <a:p>
            <a:r>
              <a:rPr lang="en-US" sz="7200" dirty="0">
                <a:solidFill>
                  <a:schemeClr val="tx1"/>
                </a:solidFill>
              </a:rPr>
              <a:t>Background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41F47C-0C0D-4B0C-A2F0-80DF5D83D14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69048" y="2925624"/>
            <a:ext cx="8329816" cy="7796163"/>
          </a:xfrm>
        </p:spPr>
        <p:txBody>
          <a:bodyPr/>
          <a:lstStyle/>
          <a:p>
            <a:r>
              <a:rPr lang="en-US" sz="3600" dirty="0"/>
              <a:t>New FTA Rule</a:t>
            </a:r>
          </a:p>
          <a:p>
            <a:pPr lvl="1">
              <a:spcAft>
                <a:spcPts val="1200"/>
              </a:spcAft>
            </a:pPr>
            <a:r>
              <a:rPr lang="en-US" sz="3200" dirty="0"/>
              <a:t>Required agencies to create Safety Plans and management systems</a:t>
            </a:r>
          </a:p>
          <a:p>
            <a:pPr lvl="1">
              <a:spcAft>
                <a:spcPts val="1200"/>
              </a:spcAft>
            </a:pPr>
            <a:r>
              <a:rPr lang="en-US" sz="3200" dirty="0"/>
              <a:t>Required agencies to maintain documentation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2 ASPs – one each for LRT, Bus</a:t>
            </a:r>
          </a:p>
          <a:p>
            <a:pPr lvl="1">
              <a:spcAft>
                <a:spcPts val="1200"/>
              </a:spcAft>
            </a:pPr>
            <a:r>
              <a:rPr lang="en-US" sz="2900" dirty="0"/>
              <a:t>Northstar covered by FRA</a:t>
            </a:r>
          </a:p>
          <a:p>
            <a:r>
              <a:rPr lang="en-US" sz="3600" dirty="0"/>
              <a:t>MnOSSO oversees the LRT plan</a:t>
            </a:r>
          </a:p>
          <a:p>
            <a:pPr lvl="1"/>
            <a:r>
              <a:rPr lang="en-US" sz="2900" dirty="0"/>
              <a:t>Triennial Audits</a:t>
            </a:r>
          </a:p>
          <a:p>
            <a:r>
              <a:rPr lang="en-US" sz="3600" dirty="0"/>
              <a:t>HR 9-1A</a:t>
            </a:r>
          </a:p>
          <a:p>
            <a:pPr lvl="1"/>
            <a:r>
              <a:rPr lang="en-US" sz="2900" dirty="0"/>
              <a:t>Council procedure that creates occupational health programs.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93A41-6A82-4494-BBAA-E3525E296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232" y="2925624"/>
            <a:ext cx="483870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2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FC1A3F-5EDC-4235-9168-F2A15608B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048" y="955319"/>
            <a:ext cx="14631829" cy="1473068"/>
          </a:xfrm>
        </p:spPr>
        <p:txBody>
          <a:bodyPr/>
          <a:lstStyle/>
          <a:p>
            <a:r>
              <a:rPr lang="en-US" sz="7200" dirty="0">
                <a:solidFill>
                  <a:schemeClr val="tx1"/>
                </a:solidFill>
              </a:rPr>
              <a:t>Objectives and Scope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41F47C-0C0D-4B0C-A2F0-80DF5D83D14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69049" y="2925625"/>
            <a:ext cx="13866860" cy="6482144"/>
          </a:xfrm>
        </p:spPr>
        <p:txBody>
          <a:bodyPr/>
          <a:lstStyle/>
          <a:p>
            <a:r>
              <a:rPr lang="en-US" dirty="0"/>
              <a:t>Objectives</a:t>
            </a:r>
          </a:p>
          <a:p>
            <a:pPr lvl="1"/>
            <a:r>
              <a:rPr lang="en-US" sz="3200" dirty="0"/>
              <a:t>Determine bus compliance with 49 CFR Part 673</a:t>
            </a:r>
          </a:p>
          <a:p>
            <a:pPr lvl="1"/>
            <a:r>
              <a:rPr lang="en-US" sz="3200" dirty="0"/>
              <a:t>Follow-up on CAPs from the MnOSSO review</a:t>
            </a:r>
          </a:p>
          <a:p>
            <a:pPr lvl="1">
              <a:spcAft>
                <a:spcPts val="1200"/>
              </a:spcAft>
            </a:pPr>
            <a:r>
              <a:rPr lang="en-US" sz="3200" dirty="0"/>
              <a:t>Evaluate implementation of safety-related procedures and processes</a:t>
            </a:r>
          </a:p>
          <a:p>
            <a:pPr marL="835990" lvl="1" indent="0">
              <a:buNone/>
            </a:pPr>
            <a:endParaRPr lang="en-US" sz="2900" dirty="0"/>
          </a:p>
          <a:p>
            <a:pPr>
              <a:spcBef>
                <a:spcPts val="0"/>
              </a:spcBef>
            </a:pPr>
            <a:r>
              <a:rPr lang="en-US" dirty="0"/>
              <a:t>Scope</a:t>
            </a:r>
          </a:p>
          <a:p>
            <a:pPr lvl="1"/>
            <a:r>
              <a:rPr lang="en-US" sz="3200" dirty="0"/>
              <a:t>Most recent ASPs for bus and rail, and their supporting documents</a:t>
            </a:r>
          </a:p>
          <a:p>
            <a:pPr lvl="1"/>
            <a:r>
              <a:rPr lang="en-US" sz="3200" dirty="0"/>
              <a:t>Limited to Metro Transit operations</a:t>
            </a:r>
          </a:p>
        </p:txBody>
      </p:sp>
    </p:spTree>
    <p:extLst>
      <p:ext uri="{BB962C8B-B14F-4D97-AF65-F5344CB8AC3E}">
        <p14:creationId xmlns:p14="http://schemas.microsoft.com/office/powerpoint/2010/main" val="99197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F65052-2130-4253-A8EB-F80472CFDAE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69048" y="2925624"/>
            <a:ext cx="7450199" cy="6464561"/>
          </a:xfrm>
        </p:spPr>
        <p:txBody>
          <a:bodyPr/>
          <a:lstStyle/>
          <a:p>
            <a:r>
              <a:rPr lang="en-US" dirty="0"/>
              <a:t>Interviews</a:t>
            </a:r>
          </a:p>
          <a:p>
            <a:r>
              <a:rPr lang="en-US" dirty="0"/>
              <a:t>Document Review</a:t>
            </a:r>
          </a:p>
          <a:p>
            <a:r>
              <a:rPr lang="en-US" sz="4300" dirty="0"/>
              <a:t>Onsite Review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4CAFD9-451E-431E-AFE7-C558F0A09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tx1"/>
                </a:solidFill>
              </a:rPr>
              <a:t>Methodology</a:t>
            </a:r>
          </a:p>
        </p:txBody>
      </p:sp>
      <p:pic>
        <p:nvPicPr>
          <p:cNvPr id="1026" name="Picture 2" descr="METRO - Metro Transit">
            <a:extLst>
              <a:ext uri="{FF2B5EF4-FFF2-40B4-BE49-F238E27FC236}">
                <a16:creationId xmlns:a16="http://schemas.microsoft.com/office/drawing/2014/main" id="{53CF06F2-6720-4601-BC39-51BBB5BD1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55" y="2925624"/>
            <a:ext cx="8407433" cy="532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198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88E6EA-7FBD-4E68-AA2E-A4B4A47F5F8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1181" y="3145759"/>
            <a:ext cx="14622380" cy="4837688"/>
          </a:xfrm>
        </p:spPr>
        <p:txBody>
          <a:bodyPr/>
          <a:lstStyle/>
          <a:p>
            <a:pPr marL="0" indent="0" algn="ctr">
              <a:lnSpc>
                <a:spcPct val="300000"/>
              </a:lnSpc>
              <a:buNone/>
            </a:pPr>
            <a:r>
              <a:rPr lang="en-US" sz="7200" b="1" dirty="0"/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162615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8B4352-D4B9-49B3-9EC5-86026085DA0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69048" y="2925624"/>
            <a:ext cx="14622380" cy="6931607"/>
          </a:xfrm>
        </p:spPr>
        <p:txBody>
          <a:bodyPr/>
          <a:lstStyle/>
          <a:p>
            <a:r>
              <a:rPr lang="en-US" sz="3600" dirty="0"/>
              <a:t>The ASP includes the elements required by 49 CFR Part 673</a:t>
            </a:r>
          </a:p>
          <a:p>
            <a:r>
              <a:rPr lang="en-US" sz="3600" dirty="0"/>
              <a:t>MnOSSO Corrective Action Plans have been implemented</a:t>
            </a:r>
          </a:p>
          <a:p>
            <a:r>
              <a:rPr lang="en-US" sz="3600" dirty="0"/>
              <a:t>Corrective Action Plans are consistently documented </a:t>
            </a:r>
          </a:p>
          <a:p>
            <a:r>
              <a:rPr lang="en-US" sz="3600" dirty="0"/>
              <a:t>A useful regimen is in place for safety incidents</a:t>
            </a:r>
          </a:p>
          <a:p>
            <a:r>
              <a:rPr lang="en-US" sz="3600" dirty="0"/>
              <a:t>All necessary programs from HR9-1A are present</a:t>
            </a:r>
          </a:p>
          <a:p>
            <a:r>
              <a:rPr lang="en-US" sz="3600" dirty="0"/>
              <a:t>Necessary trainings and supporting documents are present</a:t>
            </a:r>
          </a:p>
          <a:p>
            <a:endParaRPr lang="en-US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348165-0EF1-4692-8DBB-70879BB80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105594"/>
                </a:solidFill>
              </a:rPr>
              <a:t>Non-Finding Observations</a:t>
            </a:r>
          </a:p>
        </p:txBody>
      </p:sp>
    </p:spTree>
    <p:extLst>
      <p:ext uri="{BB962C8B-B14F-4D97-AF65-F5344CB8AC3E}">
        <p14:creationId xmlns:p14="http://schemas.microsoft.com/office/powerpoint/2010/main" val="380831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F5EF2A-9E76-4AB7-8E3F-9EE636DFF0B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27310" y="2886635"/>
            <a:ext cx="14622380" cy="5819624"/>
          </a:xfrm>
        </p:spPr>
        <p:txBody>
          <a:bodyPr/>
          <a:lstStyle/>
          <a:p>
            <a:r>
              <a:rPr lang="en-US" sz="3600" dirty="0"/>
              <a:t>Commercial Drivers License daily checks</a:t>
            </a:r>
          </a:p>
          <a:p>
            <a:pPr lvl="1"/>
            <a:r>
              <a:rPr lang="en-US" sz="2900" dirty="0"/>
              <a:t>Cause: </a:t>
            </a:r>
          </a:p>
          <a:p>
            <a:pPr lvl="2"/>
            <a:r>
              <a:rPr lang="en-US" sz="2900" dirty="0"/>
              <a:t>State changed their system, locking the Council out. </a:t>
            </a:r>
          </a:p>
          <a:p>
            <a:pPr lvl="1"/>
            <a:r>
              <a:rPr lang="en-US" sz="2900" dirty="0"/>
              <a:t>Effect: </a:t>
            </a:r>
          </a:p>
          <a:p>
            <a:pPr lvl="2"/>
            <a:r>
              <a:rPr lang="en-US" sz="2900" dirty="0"/>
              <a:t>CDLs have not been regularly checked since May, creating liability risk</a:t>
            </a:r>
          </a:p>
          <a:p>
            <a:r>
              <a:rPr lang="en-US" sz="3600" dirty="0"/>
              <a:t>Hazard Analyses</a:t>
            </a:r>
          </a:p>
          <a:p>
            <a:pPr lvl="1"/>
            <a:r>
              <a:rPr lang="en-US" sz="2900" dirty="0"/>
              <a:t>Cause: </a:t>
            </a:r>
          </a:p>
          <a:p>
            <a:pPr lvl="2"/>
            <a:r>
              <a:rPr lang="en-US" sz="2900" dirty="0"/>
              <a:t>ASP does not set parameters for when hazards should be evaluated </a:t>
            </a:r>
          </a:p>
          <a:p>
            <a:pPr lvl="2"/>
            <a:r>
              <a:rPr lang="en-US" sz="2900" dirty="0"/>
              <a:t>ASP does not describe how hazards should be documented</a:t>
            </a:r>
          </a:p>
          <a:p>
            <a:pPr lvl="1"/>
            <a:r>
              <a:rPr lang="en-US" sz="2900" dirty="0"/>
              <a:t>Effect:</a:t>
            </a:r>
          </a:p>
          <a:p>
            <a:pPr lvl="2"/>
            <a:r>
              <a:rPr lang="en-US" sz="2900" dirty="0"/>
              <a:t>Increased injury, compliance, and liability risk</a:t>
            </a:r>
          </a:p>
          <a:p>
            <a:pPr lvl="2"/>
            <a:r>
              <a:rPr lang="en-US" sz="2900" dirty="0"/>
              <a:t>Appearance of randomness</a:t>
            </a:r>
          </a:p>
          <a:p>
            <a:pPr lvl="2"/>
            <a:r>
              <a:rPr lang="en-US" sz="2900" dirty="0"/>
              <a:t>Not meeting federal documentation requirements.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277C1B-FC63-4B5E-A2DC-F35F6DD33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99" y="879174"/>
            <a:ext cx="14631829" cy="2007461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Documentation was generally maintained, with 2 exceptions.</a:t>
            </a:r>
            <a:endParaRPr lang="en-US" sz="4800" dirty="0">
              <a:solidFill>
                <a:schemeClr val="accent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59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E70270-8FB4-48D0-A9B3-0EAC8DB09C0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69048" y="2925624"/>
            <a:ext cx="14622380" cy="6895031"/>
          </a:xfrm>
        </p:spPr>
        <p:txBody>
          <a:bodyPr/>
          <a:lstStyle/>
          <a:p>
            <a:pPr marL="914400" indent="-914400">
              <a:buSzPct val="100000"/>
              <a:buFont typeface="+mj-lt"/>
              <a:buAutoNum type="arabicPeriod"/>
            </a:pPr>
            <a:r>
              <a:rPr lang="en-US" dirty="0"/>
              <a:t>Complete the interagency agreement and return to completing regular CDL checks.</a:t>
            </a:r>
          </a:p>
          <a:p>
            <a:pPr marL="914400" indent="-914400">
              <a:buSzPct val="100000"/>
              <a:buFont typeface="+mj-lt"/>
              <a:buAutoNum type="arabicPeriod"/>
            </a:pPr>
            <a:r>
              <a:rPr lang="en-US" dirty="0"/>
              <a:t>Create and implement a procedure for documenting hazard analyses.</a:t>
            </a:r>
          </a:p>
          <a:p>
            <a:pPr marL="914400" indent="-914400">
              <a:buSzPct val="100000"/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50D696-E184-41E4-B9A9-958E2946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>
                <a:solidFill>
                  <a:srgbClr val="105594"/>
                </a:solidFill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491064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E70270-8FB4-48D0-A9B3-0EAC8DB09C0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69048" y="2925624"/>
            <a:ext cx="14622380" cy="6895031"/>
          </a:xfrm>
        </p:spPr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Some workspaces had employees’ personal items, cluttered tabletops, and general debris.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Cause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Exact causes were unclear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COVID-19 restrictions may have contributed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No formal method to ensure orderliness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Effect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Poor ho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usekeeping could result in injuries.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50D696-E184-41E4-B9A9-958E2946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>
                <a:solidFill>
                  <a:srgbClr val="105594"/>
                </a:solidFill>
              </a:rPr>
              <a:t>Workplace housekeeping can be improved.</a:t>
            </a:r>
          </a:p>
        </p:txBody>
      </p:sp>
    </p:spTree>
    <p:extLst>
      <p:ext uri="{BB962C8B-B14F-4D97-AF65-F5344CB8AC3E}">
        <p14:creationId xmlns:p14="http://schemas.microsoft.com/office/powerpoint/2010/main" val="271728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TS">
  <a:themeElements>
    <a:clrScheme name="Custom 11 1">
      <a:dk1>
        <a:srgbClr val="005DAA"/>
      </a:dk1>
      <a:lt1>
        <a:srgbClr val="FFFFFF"/>
      </a:lt1>
      <a:dk2>
        <a:srgbClr val="000000"/>
      </a:dk2>
      <a:lt2>
        <a:srgbClr val="FFFFFF"/>
      </a:lt2>
      <a:accent1>
        <a:srgbClr val="0054A4"/>
      </a:accent1>
      <a:accent2>
        <a:srgbClr val="78A22F"/>
      </a:accent2>
      <a:accent3>
        <a:srgbClr val="CCCCCC"/>
      </a:accent3>
      <a:accent4>
        <a:srgbClr val="EE3124"/>
      </a:accent4>
      <a:accent5>
        <a:srgbClr val="9AD4EB"/>
      </a:accent5>
      <a:accent6>
        <a:srgbClr val="009AC7"/>
      </a:accent6>
      <a:hlink>
        <a:srgbClr val="009AC7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M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MTS</Template>
  <TotalTime>3447</TotalTime>
  <Words>379</Words>
  <Application>Microsoft Office PowerPoint</Application>
  <PresentationFormat>Custom</PresentationFormat>
  <Paragraphs>63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MTS</vt:lpstr>
      <vt:lpstr>Metro Transit System Safety</vt:lpstr>
      <vt:lpstr>Background</vt:lpstr>
      <vt:lpstr>Objectives and Scope</vt:lpstr>
      <vt:lpstr>Methodology</vt:lpstr>
      <vt:lpstr>PowerPoint Presentation</vt:lpstr>
      <vt:lpstr>Non-Finding Observations</vt:lpstr>
      <vt:lpstr>Documentation was generally maintained, with 2 exceptions.</vt:lpstr>
      <vt:lpstr>Recommendations</vt:lpstr>
      <vt:lpstr>Workplace housekeeping can be improved.</vt:lpstr>
      <vt:lpstr>Recommendations</vt:lpstr>
      <vt:lpstr>PowerPoint Presentation</vt:lpstr>
    </vt:vector>
  </TitlesOfParts>
  <Company>METROPOLITAN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Fare Evasion on Proof of Payment Lines</dc:title>
  <dc:creator>Schmaltz, Kaitlyn</dc:creator>
  <cp:lastModifiedBy>Rein, Tamara</cp:lastModifiedBy>
  <cp:revision>182</cp:revision>
  <dcterms:created xsi:type="dcterms:W3CDTF">2020-01-27T15:25:39Z</dcterms:created>
  <dcterms:modified xsi:type="dcterms:W3CDTF">2021-12-10T13:57:41Z</dcterms:modified>
</cp:coreProperties>
</file>