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783" r:id="rId4"/>
    <p:sldMasterId id="2147484156" r:id="rId5"/>
    <p:sldMasterId id="2147484164" r:id="rId6"/>
    <p:sldMasterId id="2147483916" r:id="rId7"/>
    <p:sldMasterId id="2147484122" r:id="rId8"/>
    <p:sldMasterId id="2147484077" r:id="rId9"/>
    <p:sldMasterId id="2147484106" r:id="rId10"/>
  </p:sldMasterIdLst>
  <p:notesMasterIdLst>
    <p:notesMasterId r:id="rId34"/>
  </p:notesMasterIdLst>
  <p:handoutMasterIdLst>
    <p:handoutMasterId r:id="rId35"/>
  </p:handoutMasterIdLst>
  <p:sldIdLst>
    <p:sldId id="274" r:id="rId11"/>
    <p:sldId id="293" r:id="rId12"/>
    <p:sldId id="280" r:id="rId13"/>
    <p:sldId id="279" r:id="rId14"/>
    <p:sldId id="281" r:id="rId15"/>
    <p:sldId id="295" r:id="rId16"/>
    <p:sldId id="297" r:id="rId17"/>
    <p:sldId id="299" r:id="rId18"/>
    <p:sldId id="298" r:id="rId19"/>
    <p:sldId id="300" r:id="rId20"/>
    <p:sldId id="301" r:id="rId21"/>
    <p:sldId id="302" r:id="rId22"/>
    <p:sldId id="303" r:id="rId23"/>
    <p:sldId id="304" r:id="rId24"/>
    <p:sldId id="305" r:id="rId25"/>
    <p:sldId id="306" r:id="rId26"/>
    <p:sldId id="307" r:id="rId27"/>
    <p:sldId id="313" r:id="rId28"/>
    <p:sldId id="308" r:id="rId29"/>
    <p:sldId id="309" r:id="rId30"/>
    <p:sldId id="310" r:id="rId31"/>
    <p:sldId id="311" r:id="rId32"/>
    <p:sldId id="312" r:id="rId33"/>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00FF"/>
    <a:srgbClr val="000000"/>
    <a:srgbClr val="005DAA"/>
    <a:srgbClr val="B5D5F0"/>
    <a:srgbClr val="EE3124"/>
    <a:srgbClr val="009AC7"/>
    <a:srgbClr val="78A22F"/>
    <a:srgbClr val="ED1B2E"/>
    <a:srgbClr val="9DD4DE"/>
    <a:srgbClr val="E7F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5F8351-6990-4AE5-9039-ED0CCCFD83A5}" v="8" dt="2025-09-15T14:26:36.6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327" autoAdjust="0"/>
  </p:normalViewPr>
  <p:slideViewPr>
    <p:cSldViewPr>
      <p:cViewPr varScale="1">
        <p:scale>
          <a:sx n="93" d="100"/>
          <a:sy n="93" d="100"/>
        </p:scale>
        <p:origin x="504" y="78"/>
      </p:cViewPr>
      <p:guideLst>
        <p:guide orient="horz" pos="2592"/>
        <p:guide pos="4608"/>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p:cViewPr varScale="1">
        <p:scale>
          <a:sx n="116" d="100"/>
          <a:sy n="116" d="100"/>
        </p:scale>
        <p:origin x="4056"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bleStyles" Target="tableStyles.xml"/><Relationship Id="rId21" Type="http://schemas.openxmlformats.org/officeDocument/2006/relationships/slide" Target="slides/slide11.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36C898-B491-4E41-83A1-3C52A93DC2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32CAA23-994F-407B-A1EB-2D2754FC16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39397E-B39C-471C-B172-7B9A7A9F6040}" type="datetimeFigureOut">
              <a:rPr lang="en-US" smtClean="0"/>
              <a:t>9/15/2025</a:t>
            </a:fld>
            <a:endParaRPr lang="en-US"/>
          </a:p>
        </p:txBody>
      </p:sp>
      <p:sp>
        <p:nvSpPr>
          <p:cNvPr id="4" name="Footer Placeholder 3">
            <a:extLst>
              <a:ext uri="{FF2B5EF4-FFF2-40B4-BE49-F238E27FC236}">
                <a16:creationId xmlns:a16="http://schemas.microsoft.com/office/drawing/2014/main" id="{FE1E4610-F9BC-4C38-8C50-CB32FE23CB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EEE646-03B4-410E-85EF-63C47F4090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2DDAE6-2C01-4EBD-8591-80F339E985BA}" type="slidenum">
              <a:rPr lang="en-US" smtClean="0"/>
              <a:t>‹#›</a:t>
            </a:fld>
            <a:endParaRPr lang="en-US"/>
          </a:p>
        </p:txBody>
      </p:sp>
    </p:spTree>
    <p:extLst>
      <p:ext uri="{BB962C8B-B14F-4D97-AF65-F5344CB8AC3E}">
        <p14:creationId xmlns:p14="http://schemas.microsoft.com/office/powerpoint/2010/main" val="1346970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2CFF4C-0E88-0346-A606-438268844A2C}"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8FE459-01DF-564D-B23E-B4AD6129B5C3}" type="slidenum">
              <a:rPr lang="en-US" smtClean="0"/>
              <a:t>‹#›</a:t>
            </a:fld>
            <a:endParaRPr lang="en-US"/>
          </a:p>
        </p:txBody>
      </p:sp>
    </p:spTree>
    <p:extLst>
      <p:ext uri="{BB962C8B-B14F-4D97-AF65-F5344CB8AC3E}">
        <p14:creationId xmlns:p14="http://schemas.microsoft.com/office/powerpoint/2010/main" val="1037392703"/>
      </p:ext>
    </p:extLst>
  </p:cSld>
  <p:clrMap bg1="lt1" tx1="dk1" bg2="lt2" tx2="dk2" accent1="accent1" accent2="accent2" accent3="accent3" accent4="accent4" accent5="accent5" accent6="accent6" hlink="hlink" folHlink="folHlink"/>
  <p:notesStyle>
    <a:lvl1pPr marL="0" algn="l" defTabSz="1097236" rtl="0" eaLnBrk="1" latinLnBrk="0" hangingPunct="1">
      <a:defRPr sz="1440" kern="1200">
        <a:solidFill>
          <a:schemeClr val="tx1"/>
        </a:solidFill>
        <a:latin typeface="+mn-lt"/>
        <a:ea typeface="+mn-ea"/>
        <a:cs typeface="+mn-cs"/>
      </a:defRPr>
    </a:lvl1pPr>
    <a:lvl2pPr marL="548618" algn="l" defTabSz="1097236" rtl="0" eaLnBrk="1" latinLnBrk="0" hangingPunct="1">
      <a:defRPr sz="1440" kern="1200">
        <a:solidFill>
          <a:schemeClr val="tx1"/>
        </a:solidFill>
        <a:latin typeface="+mn-lt"/>
        <a:ea typeface="+mn-ea"/>
        <a:cs typeface="+mn-cs"/>
      </a:defRPr>
    </a:lvl2pPr>
    <a:lvl3pPr marL="1097236" algn="l" defTabSz="1097236" rtl="0" eaLnBrk="1" latinLnBrk="0" hangingPunct="1">
      <a:defRPr sz="1440" kern="1200">
        <a:solidFill>
          <a:schemeClr val="tx1"/>
        </a:solidFill>
        <a:latin typeface="+mn-lt"/>
        <a:ea typeface="+mn-ea"/>
        <a:cs typeface="+mn-cs"/>
      </a:defRPr>
    </a:lvl3pPr>
    <a:lvl4pPr marL="1645854" algn="l" defTabSz="1097236" rtl="0" eaLnBrk="1" latinLnBrk="0" hangingPunct="1">
      <a:defRPr sz="1440" kern="1200">
        <a:solidFill>
          <a:schemeClr val="tx1"/>
        </a:solidFill>
        <a:latin typeface="+mn-lt"/>
        <a:ea typeface="+mn-ea"/>
        <a:cs typeface="+mn-cs"/>
      </a:defRPr>
    </a:lvl4pPr>
    <a:lvl5pPr marL="2194472" algn="l" defTabSz="1097236" rtl="0" eaLnBrk="1" latinLnBrk="0" hangingPunct="1">
      <a:defRPr sz="1440" kern="1200">
        <a:solidFill>
          <a:schemeClr val="tx1"/>
        </a:solidFill>
        <a:latin typeface="+mn-lt"/>
        <a:ea typeface="+mn-ea"/>
        <a:cs typeface="+mn-cs"/>
      </a:defRPr>
    </a:lvl5pPr>
    <a:lvl6pPr marL="2743091" algn="l" defTabSz="1097236" rtl="0" eaLnBrk="1" latinLnBrk="0" hangingPunct="1">
      <a:defRPr sz="1440" kern="1200">
        <a:solidFill>
          <a:schemeClr val="tx1"/>
        </a:solidFill>
        <a:latin typeface="+mn-lt"/>
        <a:ea typeface="+mn-ea"/>
        <a:cs typeface="+mn-cs"/>
      </a:defRPr>
    </a:lvl6pPr>
    <a:lvl7pPr marL="3291708" algn="l" defTabSz="1097236" rtl="0" eaLnBrk="1" latinLnBrk="0" hangingPunct="1">
      <a:defRPr sz="1440" kern="1200">
        <a:solidFill>
          <a:schemeClr val="tx1"/>
        </a:solidFill>
        <a:latin typeface="+mn-lt"/>
        <a:ea typeface="+mn-ea"/>
        <a:cs typeface="+mn-cs"/>
      </a:defRPr>
    </a:lvl7pPr>
    <a:lvl8pPr marL="3840326" algn="l" defTabSz="1097236" rtl="0" eaLnBrk="1" latinLnBrk="0" hangingPunct="1">
      <a:defRPr sz="1440" kern="1200">
        <a:solidFill>
          <a:schemeClr val="tx1"/>
        </a:solidFill>
        <a:latin typeface="+mn-lt"/>
        <a:ea typeface="+mn-ea"/>
        <a:cs typeface="+mn-cs"/>
      </a:defRPr>
    </a:lvl8pPr>
    <a:lvl9pPr marL="4388945" algn="l" defTabSz="1097236" rtl="0" eaLnBrk="1" latinLnBrk="0" hangingPunct="1">
      <a:defRPr sz="144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4.jpeg"/><Relationship Id="rId1" Type="http://schemas.openxmlformats.org/officeDocument/2006/relationships/slideMaster" Target="../slideMasters/slideMaster3.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27.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4.jpeg"/><Relationship Id="rId1" Type="http://schemas.openxmlformats.org/officeDocument/2006/relationships/slideMaster" Target="../slideMasters/slideMaster4.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4.jpeg"/><Relationship Id="rId1" Type="http://schemas.openxmlformats.org/officeDocument/2006/relationships/slideMaster" Target="../slideMasters/slideMaster5.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4.jpeg"/><Relationship Id="rId1" Type="http://schemas.openxmlformats.org/officeDocument/2006/relationships/slideMaster" Target="../slideMasters/slideMaster6.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8" name="Picture 7" descr="Bridge over Mississippi river near downtown Saint Paul, Minnesota ">
            <a:extLst>
              <a:ext uri="{FF2B5EF4-FFF2-40B4-BE49-F238E27FC236}">
                <a16:creationId xmlns:a16="http://schemas.microsoft.com/office/drawing/2014/main" id="{BACC443D-2BA0-C649-9F9A-F7FDBEEB94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4630401" cy="8229600"/>
          </a:xfrm>
          <a:prstGeom prst="rect">
            <a:avLst/>
          </a:prstGeom>
        </p:spPr>
      </p:pic>
      <p:sp>
        <p:nvSpPr>
          <p:cNvPr id="9" name="Rectangle 8">
            <a:extLst>
              <a:ext uri="{FF2B5EF4-FFF2-40B4-BE49-F238E27FC236}">
                <a16:creationId xmlns:a16="http://schemas.microsoft.com/office/drawing/2014/main" id="{E943B312-BA70-F045-A857-77EDCD332E8C}"/>
              </a:ext>
              <a:ext uri="{C183D7F6-B498-43B3-948B-1728B52AA6E4}">
                <adec:decorative xmlns:adec="http://schemas.microsoft.com/office/drawing/2017/decorative" val="1"/>
              </a:ext>
            </a:extLst>
          </p:cNvPr>
          <p:cNvSpPr/>
          <p:nvPr userDrawn="1"/>
        </p:nvSpPr>
        <p:spPr>
          <a:xfrm>
            <a:off x="0" y="4951534"/>
            <a:ext cx="14630401" cy="2450592"/>
          </a:xfrm>
          <a:prstGeom prst="rect">
            <a:avLst/>
          </a:prstGeom>
          <a:solidFill>
            <a:srgbClr val="005DAA">
              <a:alpha val="751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0" name="Rectangle 9">
            <a:extLst>
              <a:ext uri="{FF2B5EF4-FFF2-40B4-BE49-F238E27FC236}">
                <a16:creationId xmlns:a16="http://schemas.microsoft.com/office/drawing/2014/main" id="{2DC4EBC7-292C-8146-8573-DA4DC12EB2A2}"/>
              </a:ext>
              <a:ext uri="{C183D7F6-B498-43B3-948B-1728B52AA6E4}">
                <adec:decorative xmlns:adec="http://schemas.microsoft.com/office/drawing/2017/decorative" val="1"/>
              </a:ext>
            </a:extLst>
          </p:cNvPr>
          <p:cNvSpPr/>
          <p:nvPr userDrawn="1"/>
        </p:nvSpPr>
        <p:spPr>
          <a:xfrm>
            <a:off x="10081866" y="4948714"/>
            <a:ext cx="3481734" cy="2450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descr="Metropolitan Council logo">
            <a:extLst>
              <a:ext uri="{FF2B5EF4-FFF2-40B4-BE49-F238E27FC236}">
                <a16:creationId xmlns:a16="http://schemas.microsoft.com/office/drawing/2014/main" id="{CAB97230-D4A1-D84D-9956-7FB9D5469707}"/>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45729" y="5097127"/>
            <a:ext cx="2779294" cy="1907580"/>
          </a:xfrm>
          <a:prstGeom prst="rect">
            <a:avLst/>
          </a:prstGeom>
        </p:spPr>
      </p:pic>
      <p:sp>
        <p:nvSpPr>
          <p:cNvPr id="7" name="Title 6">
            <a:extLst>
              <a:ext uri="{FF2B5EF4-FFF2-40B4-BE49-F238E27FC236}">
                <a16:creationId xmlns:a16="http://schemas.microsoft.com/office/drawing/2014/main" id="{915CBBBF-4B60-4CA6-8BD5-12A158BB47EE}"/>
              </a:ext>
            </a:extLst>
          </p:cNvPr>
          <p:cNvSpPr>
            <a:spLocks noGrp="1"/>
          </p:cNvSpPr>
          <p:nvPr>
            <p:ph type="title" hasCustomPrompt="1"/>
          </p:nvPr>
        </p:nvSpPr>
        <p:spPr>
          <a:xfrm>
            <a:off x="948258" y="5382217"/>
            <a:ext cx="9010493" cy="829250"/>
          </a:xfrm>
        </p:spPr>
        <p:txBody>
          <a:bodyPr anchor="b">
            <a:noAutofit/>
          </a:bodyPr>
          <a:lstStyle>
            <a:lvl1pPr>
              <a:defRPr sz="4800" b="1">
                <a:solidFill>
                  <a:schemeClr val="bg1"/>
                </a:solidFill>
              </a:defRPr>
            </a:lvl1pPr>
          </a:lstStyle>
          <a:p>
            <a:pPr lvl="0"/>
            <a:r>
              <a:rPr lang="en-US"/>
              <a:t>One-line presentation title</a:t>
            </a:r>
          </a:p>
        </p:txBody>
      </p:sp>
      <p:sp>
        <p:nvSpPr>
          <p:cNvPr id="20" name="Text Placeholder 17">
            <a:extLst>
              <a:ext uri="{FF2B5EF4-FFF2-40B4-BE49-F238E27FC236}">
                <a16:creationId xmlns:a16="http://schemas.microsoft.com/office/drawing/2014/main" id="{23C373A3-5650-A449-B301-05FF206AC123}"/>
              </a:ext>
            </a:extLst>
          </p:cNvPr>
          <p:cNvSpPr>
            <a:spLocks noGrp="1"/>
          </p:cNvSpPr>
          <p:nvPr>
            <p:ph type="body" sz="quarter" idx="11" hasCustomPrompt="1"/>
          </p:nvPr>
        </p:nvSpPr>
        <p:spPr>
          <a:xfrm>
            <a:off x="948258" y="6324154"/>
            <a:ext cx="9010493" cy="826512"/>
          </a:xfrm>
        </p:spPr>
        <p:txBody>
          <a:bodyPr>
            <a:noAutofit/>
          </a:bodyPr>
          <a:lstStyle>
            <a:lvl1pPr marL="0" indent="0">
              <a:buFontTx/>
              <a:buNone/>
              <a:defRPr sz="2400" b="1" i="0">
                <a:solidFill>
                  <a:schemeClr val="bg1"/>
                </a:solidFill>
                <a:latin typeface="Arial" panose="020B0604020202020204" pitchFamily="34" charset="0"/>
                <a:cs typeface="Arial" panose="020B0604020202020204" pitchFamily="34" charset="0"/>
              </a:defRPr>
            </a:lvl1pPr>
          </a:lstStyle>
          <a:p>
            <a:pPr lvl="0"/>
            <a:r>
              <a:rPr lang="en-US"/>
              <a:t>Subhead</a:t>
            </a:r>
          </a:p>
        </p:txBody>
      </p:sp>
      <p:sp>
        <p:nvSpPr>
          <p:cNvPr id="21" name="Text Placeholder 17">
            <a:extLst>
              <a:ext uri="{FF2B5EF4-FFF2-40B4-BE49-F238E27FC236}">
                <a16:creationId xmlns:a16="http://schemas.microsoft.com/office/drawing/2014/main" id="{B5760008-F588-264E-B29C-E95FFF6AE952}"/>
              </a:ext>
            </a:extLst>
          </p:cNvPr>
          <p:cNvSpPr>
            <a:spLocks noGrp="1"/>
          </p:cNvSpPr>
          <p:nvPr>
            <p:ph type="body" sz="quarter" idx="12" hasCustomPrompt="1"/>
          </p:nvPr>
        </p:nvSpPr>
        <p:spPr>
          <a:xfrm>
            <a:off x="5906125" y="7558862"/>
            <a:ext cx="7657475" cy="381446"/>
          </a:xfrm>
        </p:spPr>
        <p:txBody>
          <a:bodyPr>
            <a:noAutofit/>
          </a:bodyPr>
          <a:lstStyle>
            <a:lvl1pPr marL="0" indent="0" algn="r">
              <a:buFontTx/>
              <a:buNone/>
              <a:defRPr sz="1800" b="1" i="0">
                <a:solidFill>
                  <a:schemeClr val="bg1"/>
                </a:solidFill>
                <a:latin typeface="Arial" panose="020B0604020202020204" pitchFamily="34" charset="0"/>
                <a:cs typeface="Arial" panose="020B0604020202020204" pitchFamily="34" charset="0"/>
              </a:defRPr>
            </a:lvl1pPr>
          </a:lstStyle>
          <a:p>
            <a:pPr lvl="0"/>
            <a:r>
              <a:rPr lang="en-US"/>
              <a:t>Month </a:t>
            </a:r>
            <a:r>
              <a:rPr lang="en-US" err="1"/>
              <a:t>YYYY</a:t>
            </a:r>
            <a:r>
              <a:rPr lang="en-US"/>
              <a:t>    Presenter Name    metrocouncil.org</a:t>
            </a:r>
          </a:p>
        </p:txBody>
      </p:sp>
    </p:spTree>
    <p:extLst>
      <p:ext uri="{BB962C8B-B14F-4D97-AF65-F5344CB8AC3E}">
        <p14:creationId xmlns:p14="http://schemas.microsoft.com/office/powerpoint/2010/main" val="4138092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t Council services">
    <p:spTree>
      <p:nvGrpSpPr>
        <p:cNvPr id="1" name=""/>
        <p:cNvGrpSpPr/>
        <p:nvPr/>
      </p:nvGrpSpPr>
      <p:grpSpPr>
        <a:xfrm>
          <a:off x="0" y="0"/>
          <a:ext cx="0" cy="0"/>
          <a:chOff x="0" y="0"/>
          <a:chExt cx="0" cy="0"/>
        </a:xfrm>
      </p:grpSpPr>
      <p:pic>
        <p:nvPicPr>
          <p:cNvPr id="8" name="Picture 7" descr="Outdoors photograph of creek bed with running stream">
            <a:extLst>
              <a:ext uri="{FF2B5EF4-FFF2-40B4-BE49-F238E27FC236}">
                <a16:creationId xmlns:a16="http://schemas.microsoft.com/office/drawing/2014/main" id="{05FE2241-2CD5-B049-B4D9-0B842CF2D4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46684" y="0"/>
            <a:ext cx="4151376" cy="8229600"/>
          </a:xfrm>
          <a:prstGeom prst="rect">
            <a:avLst/>
          </a:prstGeom>
        </p:spPr>
      </p:pic>
      <p:pic>
        <p:nvPicPr>
          <p:cNvPr id="9" name="Picture 8" descr="Outdoors photograph of Metro Transit Light Rail trains">
            <a:extLst>
              <a:ext uri="{FF2B5EF4-FFF2-40B4-BE49-F238E27FC236}">
                <a16:creationId xmlns:a16="http://schemas.microsoft.com/office/drawing/2014/main" id="{42906C1E-7175-254B-97DD-9B0EA5F563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93611" y="0"/>
            <a:ext cx="4152900" cy="8229600"/>
          </a:xfrm>
          <a:prstGeom prst="rect">
            <a:avLst/>
          </a:prstGeom>
        </p:spPr>
      </p:pic>
      <p:pic>
        <p:nvPicPr>
          <p:cNvPr id="10" name="Picture 9" descr="Outdoors photograph of city buildings">
            <a:extLst>
              <a:ext uri="{FF2B5EF4-FFF2-40B4-BE49-F238E27FC236}">
                <a16:creationId xmlns:a16="http://schemas.microsoft.com/office/drawing/2014/main" id="{5F6ADFB3-64F5-D84F-9674-C544FD036D0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00112" y="0"/>
            <a:ext cx="4149534" cy="8229600"/>
          </a:xfrm>
          <a:prstGeom prst="rect">
            <a:avLst/>
          </a:prstGeom>
        </p:spPr>
      </p:pic>
      <p:sp>
        <p:nvSpPr>
          <p:cNvPr id="11" name="Rectangle 10">
            <a:extLst>
              <a:ext uri="{FF2B5EF4-FFF2-40B4-BE49-F238E27FC236}">
                <a16:creationId xmlns:a16="http://schemas.microsoft.com/office/drawing/2014/main" id="{23282B0D-0D9B-5C40-B380-5097A7E28345}"/>
              </a:ext>
              <a:ext uri="{C183D7F6-B498-43B3-948B-1728B52AA6E4}">
                <adec:decorative xmlns:adec="http://schemas.microsoft.com/office/drawing/2017/decorative" val="1"/>
              </a:ext>
            </a:extLst>
          </p:cNvPr>
          <p:cNvSpPr/>
          <p:nvPr userDrawn="1"/>
        </p:nvSpPr>
        <p:spPr>
          <a:xfrm>
            <a:off x="-1" y="0"/>
            <a:ext cx="14630401" cy="1077686"/>
          </a:xfrm>
          <a:prstGeom prst="rect">
            <a:avLst/>
          </a:prstGeom>
          <a:solidFill>
            <a:schemeClr val="bg2">
              <a:lumMod val="25000"/>
              <a:alpha val="751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Rectangle 11">
            <a:extLst>
              <a:ext uri="{FF2B5EF4-FFF2-40B4-BE49-F238E27FC236}">
                <a16:creationId xmlns:a16="http://schemas.microsoft.com/office/drawing/2014/main" id="{16FD3C0A-7675-B94F-8F7A-A71163350A3E}"/>
              </a:ext>
            </a:extLst>
          </p:cNvPr>
          <p:cNvSpPr/>
          <p:nvPr userDrawn="1"/>
        </p:nvSpPr>
        <p:spPr>
          <a:xfrm>
            <a:off x="1109927" y="598267"/>
            <a:ext cx="4129905" cy="276999"/>
          </a:xfrm>
          <a:prstGeom prst="rect">
            <a:avLst/>
          </a:prstGeom>
        </p:spPr>
        <p:txBody>
          <a:bodyPr wrap="square" lIns="0" tIns="0" rIns="0" bIns="0">
            <a:spAutoFit/>
          </a:bodyPr>
          <a:lstStyle/>
          <a:p>
            <a:pPr algn="ctr"/>
            <a:r>
              <a:rPr lang="en-US" spc="300" dirty="0">
                <a:solidFill>
                  <a:schemeClr val="bg1"/>
                </a:solidFill>
                <a:latin typeface="Arial" panose="020B0604020202020204" pitchFamily="34" charset="0"/>
                <a:cs typeface="Arial" panose="020B0604020202020204" pitchFamily="34" charset="0"/>
              </a:rPr>
              <a:t>Long-range planning</a:t>
            </a:r>
          </a:p>
        </p:txBody>
      </p:sp>
      <p:sp>
        <p:nvSpPr>
          <p:cNvPr id="13" name="Rectangle 12">
            <a:extLst>
              <a:ext uri="{FF2B5EF4-FFF2-40B4-BE49-F238E27FC236}">
                <a16:creationId xmlns:a16="http://schemas.microsoft.com/office/drawing/2014/main" id="{9BF69A6C-2ADA-364F-8678-C7E8034F4BFC}"/>
              </a:ext>
            </a:extLst>
          </p:cNvPr>
          <p:cNvSpPr/>
          <p:nvPr userDrawn="1"/>
        </p:nvSpPr>
        <p:spPr>
          <a:xfrm>
            <a:off x="5257420" y="598267"/>
            <a:ext cx="4129905" cy="276999"/>
          </a:xfrm>
          <a:prstGeom prst="rect">
            <a:avLst/>
          </a:prstGeom>
        </p:spPr>
        <p:txBody>
          <a:bodyPr wrap="square" lIns="0" tIns="0" rIns="0" bIns="0">
            <a:spAutoFit/>
          </a:bodyPr>
          <a:lstStyle/>
          <a:p>
            <a:pPr algn="ctr"/>
            <a:r>
              <a:rPr lang="en-US" spc="300">
                <a:solidFill>
                  <a:schemeClr val="bg1"/>
                </a:solidFill>
                <a:latin typeface="Arial" panose="020B0604020202020204" pitchFamily="34" charset="0"/>
                <a:cs typeface="Arial" panose="020B0604020202020204" pitchFamily="34" charset="0"/>
              </a:rPr>
              <a:t>Environmental protection</a:t>
            </a:r>
          </a:p>
        </p:txBody>
      </p:sp>
      <p:sp>
        <p:nvSpPr>
          <p:cNvPr id="14" name="Rectangle 13">
            <a:extLst>
              <a:ext uri="{FF2B5EF4-FFF2-40B4-BE49-F238E27FC236}">
                <a16:creationId xmlns:a16="http://schemas.microsoft.com/office/drawing/2014/main" id="{B20EF1F3-C20D-FB49-90F8-AB377B8582A9}"/>
              </a:ext>
            </a:extLst>
          </p:cNvPr>
          <p:cNvSpPr/>
          <p:nvPr userDrawn="1"/>
        </p:nvSpPr>
        <p:spPr>
          <a:xfrm>
            <a:off x="9405109" y="598267"/>
            <a:ext cx="4129905" cy="276999"/>
          </a:xfrm>
          <a:prstGeom prst="rect">
            <a:avLst/>
          </a:prstGeom>
        </p:spPr>
        <p:txBody>
          <a:bodyPr wrap="square" lIns="0" tIns="0" rIns="0" bIns="0">
            <a:spAutoFit/>
          </a:bodyPr>
          <a:lstStyle/>
          <a:p>
            <a:pPr algn="ctr"/>
            <a:r>
              <a:rPr lang="en-US" spc="300" dirty="0">
                <a:solidFill>
                  <a:schemeClr val="bg1"/>
                </a:solidFill>
                <a:latin typeface="Arial" panose="020B0604020202020204" pitchFamily="34" charset="0"/>
                <a:cs typeface="Arial" panose="020B0604020202020204" pitchFamily="34" charset="0"/>
              </a:rPr>
              <a:t>Transportation services</a:t>
            </a:r>
          </a:p>
        </p:txBody>
      </p:sp>
      <p:sp>
        <p:nvSpPr>
          <p:cNvPr id="15" name="Rectangle 14">
            <a:extLst>
              <a:ext uri="{FF2B5EF4-FFF2-40B4-BE49-F238E27FC236}">
                <a16:creationId xmlns:a16="http://schemas.microsoft.com/office/drawing/2014/main" id="{C0DA7636-6DF7-8B4B-A171-088C0C73E0B3}"/>
              </a:ext>
              <a:ext uri="{C183D7F6-B498-43B3-948B-1728B52AA6E4}">
                <adec:decorative xmlns:adec="http://schemas.microsoft.com/office/drawing/2017/decorative" val="1"/>
              </a:ext>
            </a:extLst>
          </p:cNvPr>
          <p:cNvSpPr/>
          <p:nvPr userDrawn="1"/>
        </p:nvSpPr>
        <p:spPr>
          <a:xfrm>
            <a:off x="5251256" y="1074738"/>
            <a:ext cx="4142232" cy="9538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Rectangle 15">
            <a:extLst>
              <a:ext uri="{FF2B5EF4-FFF2-40B4-BE49-F238E27FC236}">
                <a16:creationId xmlns:a16="http://schemas.microsoft.com/office/drawing/2014/main" id="{78A360AA-3D30-324B-A06C-849886DAE75C}"/>
              </a:ext>
              <a:ext uri="{C183D7F6-B498-43B3-948B-1728B52AA6E4}">
                <adec:decorative xmlns:adec="http://schemas.microsoft.com/office/drawing/2017/decorative" val="1"/>
              </a:ext>
            </a:extLst>
          </p:cNvPr>
          <p:cNvSpPr/>
          <p:nvPr userDrawn="1"/>
        </p:nvSpPr>
        <p:spPr>
          <a:xfrm>
            <a:off x="9399928" y="1074738"/>
            <a:ext cx="4140266" cy="91440"/>
          </a:xfrm>
          <a:prstGeom prst="rect">
            <a:avLst/>
          </a:pr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7" name="Rectangle 16">
            <a:extLst>
              <a:ext uri="{FF2B5EF4-FFF2-40B4-BE49-F238E27FC236}">
                <a16:creationId xmlns:a16="http://schemas.microsoft.com/office/drawing/2014/main" id="{387E921F-CDC2-6E43-BE66-14758B52C9BF}"/>
              </a:ext>
              <a:ext uri="{C183D7F6-B498-43B3-948B-1728B52AA6E4}">
                <adec:decorative xmlns:adec="http://schemas.microsoft.com/office/drawing/2017/decorative" val="1"/>
              </a:ext>
            </a:extLst>
          </p:cNvPr>
          <p:cNvSpPr/>
          <p:nvPr userDrawn="1"/>
        </p:nvSpPr>
        <p:spPr>
          <a:xfrm>
            <a:off x="1103826" y="1074738"/>
            <a:ext cx="4142106" cy="91440"/>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35113F92-A985-FE47-A6B1-440942313D7E}"/>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0" name="Rectangle 19">
            <a:extLst>
              <a:ext uri="{FF2B5EF4-FFF2-40B4-BE49-F238E27FC236}">
                <a16:creationId xmlns:a16="http://schemas.microsoft.com/office/drawing/2014/main" id="{60B66663-EF78-7C44-AD53-BC2817EF631F}"/>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3" name="TextBox 22">
            <a:extLst>
              <a:ext uri="{FF2B5EF4-FFF2-40B4-BE49-F238E27FC236}">
                <a16:creationId xmlns:a16="http://schemas.microsoft.com/office/drawing/2014/main" id="{691CDD90-0647-FD48-8E3E-50ECF6D682CD}"/>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2004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brea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FC98D8-BAA0-DF40-9C81-E8AA0DB9AFE8}"/>
              </a:ext>
              <a:ext uri="{C183D7F6-B498-43B3-948B-1728B52AA6E4}">
                <adec:decorative xmlns:adec="http://schemas.microsoft.com/office/drawing/2017/decorative" val="1"/>
              </a:ext>
            </a:extLst>
          </p:cNvPr>
          <p:cNvSpPr/>
          <p:nvPr/>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Box 6">
            <a:extLst>
              <a:ext uri="{FF2B5EF4-FFF2-40B4-BE49-F238E27FC236}">
                <a16:creationId xmlns:a16="http://schemas.microsoft.com/office/drawing/2014/main" id="{A0AB4943-3134-9E4B-9622-795F8A220D7C}"/>
              </a:ext>
            </a:extLst>
          </p:cNvPr>
          <p:cNvSpPr txBox="1"/>
          <p:nvPr/>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BAB42D2-87A9-314C-AD8C-4365A0013F90}"/>
              </a:ext>
              <a:ext uri="{C183D7F6-B498-43B3-948B-1728B52AA6E4}">
                <adec:decorative xmlns:adec="http://schemas.microsoft.com/office/drawing/2017/decorative" val="1"/>
              </a:ext>
            </a:extLst>
          </p:cNvPr>
          <p:cNvSpPr txBox="1"/>
          <p:nvPr/>
        </p:nvSpPr>
        <p:spPr>
          <a:xfrm rot="5400000">
            <a:off x="10388678" y="3561727"/>
            <a:ext cx="7418922" cy="295466"/>
          </a:xfrm>
          <a:prstGeom prst="rect">
            <a:avLst/>
          </a:prstGeom>
          <a:noFill/>
        </p:spPr>
        <p:txBody>
          <a:bodyPr wrap="square" rtlCol="0">
            <a:spAutoFit/>
          </a:bodyPr>
          <a:lstStyle/>
          <a:p>
            <a:pPr algn="r"/>
            <a:r>
              <a:rPr lang="en-US" sz="1320" b="1" spc="240" dirty="0">
                <a:latin typeface="Arial" panose="020B0604020202020204" pitchFamily="34" charset="0"/>
                <a:cs typeface="Arial" panose="020B0604020202020204" pitchFamily="34" charset="0"/>
              </a:rPr>
              <a:t>Metropolitan Council</a:t>
            </a:r>
          </a:p>
        </p:txBody>
      </p:sp>
      <p:sp>
        <p:nvSpPr>
          <p:cNvPr id="16" name="Rectangle 15">
            <a:extLst>
              <a:ext uri="{FF2B5EF4-FFF2-40B4-BE49-F238E27FC236}">
                <a16:creationId xmlns:a16="http://schemas.microsoft.com/office/drawing/2014/main" id="{B967F46C-9549-FB4A-99DE-375FB18A186F}"/>
              </a:ext>
            </a:extLst>
          </p:cNvPr>
          <p:cNvSpPr/>
          <p:nvPr/>
        </p:nvSpPr>
        <p:spPr>
          <a:xfrm>
            <a:off x="0" y="0"/>
            <a:ext cx="5263978" cy="82296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DAA"/>
              </a:solidFill>
            </a:endParaRPr>
          </a:p>
        </p:txBody>
      </p:sp>
      <p:sp>
        <p:nvSpPr>
          <p:cNvPr id="17" name="Rectangle 16">
            <a:extLst>
              <a:ext uri="{FF2B5EF4-FFF2-40B4-BE49-F238E27FC236}">
                <a16:creationId xmlns:a16="http://schemas.microsoft.com/office/drawing/2014/main" id="{B2BF9252-4698-0543-B808-E2CB5E2F5855}"/>
              </a:ext>
            </a:extLst>
          </p:cNvPr>
          <p:cNvSpPr/>
          <p:nvPr/>
        </p:nvSpPr>
        <p:spPr>
          <a:xfrm rot="5400000">
            <a:off x="3938695" y="4069078"/>
            <a:ext cx="2743200" cy="9144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Rectangle 17">
            <a:extLst>
              <a:ext uri="{FF2B5EF4-FFF2-40B4-BE49-F238E27FC236}">
                <a16:creationId xmlns:a16="http://schemas.microsoft.com/office/drawing/2014/main" id="{0FD5919C-AC69-384D-9217-8524D4953D78}"/>
              </a:ext>
            </a:extLst>
          </p:cNvPr>
          <p:cNvSpPr/>
          <p:nvPr/>
        </p:nvSpPr>
        <p:spPr>
          <a:xfrm rot="5400000">
            <a:off x="3938695" y="1325880"/>
            <a:ext cx="2743200" cy="91440"/>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Rectangle 18">
            <a:extLst>
              <a:ext uri="{FF2B5EF4-FFF2-40B4-BE49-F238E27FC236}">
                <a16:creationId xmlns:a16="http://schemas.microsoft.com/office/drawing/2014/main" id="{E654B30D-F7C7-634F-A966-C0F0C47E3B57}"/>
              </a:ext>
            </a:extLst>
          </p:cNvPr>
          <p:cNvSpPr/>
          <p:nvPr/>
        </p:nvSpPr>
        <p:spPr>
          <a:xfrm rot="5400000">
            <a:off x="3938695" y="6812280"/>
            <a:ext cx="2743200" cy="914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3" name="Text Placeholder 2">
            <a:extLst>
              <a:ext uri="{FF2B5EF4-FFF2-40B4-BE49-F238E27FC236}">
                <a16:creationId xmlns:a16="http://schemas.microsoft.com/office/drawing/2014/main" id="{60680209-9E3C-E34F-96D8-D9CD4380279F}"/>
              </a:ext>
            </a:extLst>
          </p:cNvPr>
          <p:cNvSpPr>
            <a:spLocks noGrp="1"/>
          </p:cNvSpPr>
          <p:nvPr>
            <p:ph type="body" sz="quarter" idx="10" hasCustomPrompt="1"/>
          </p:nvPr>
        </p:nvSpPr>
        <p:spPr>
          <a:xfrm>
            <a:off x="973260" y="3434860"/>
            <a:ext cx="3997325" cy="2461847"/>
          </a:xfrm>
        </p:spPr>
        <p:txBody>
          <a:bodyPr/>
          <a:lstStyle>
            <a:lvl1pPr marL="0" indent="0">
              <a:buFontTx/>
              <a:buNone/>
              <a:defRPr sz="4800" b="1">
                <a:solidFill>
                  <a:schemeClr val="bg1"/>
                </a:solidFill>
                <a:latin typeface="+mj-lt"/>
              </a:defRPr>
            </a:lvl1pPr>
          </a:lstStyle>
          <a:p>
            <a:pPr lvl="0"/>
            <a:r>
              <a:rPr lang="en-US" dirty="0"/>
              <a:t>Click to Edit</a:t>
            </a:r>
          </a:p>
        </p:txBody>
      </p:sp>
      <p:sp>
        <p:nvSpPr>
          <p:cNvPr id="21" name="Text Placeholder 20">
            <a:extLst>
              <a:ext uri="{FF2B5EF4-FFF2-40B4-BE49-F238E27FC236}">
                <a16:creationId xmlns:a16="http://schemas.microsoft.com/office/drawing/2014/main" id="{EF6ACABD-6305-2641-9E1A-C84E68D02D20}"/>
              </a:ext>
            </a:extLst>
          </p:cNvPr>
          <p:cNvSpPr>
            <a:spLocks noGrp="1"/>
          </p:cNvSpPr>
          <p:nvPr>
            <p:ph type="body" sz="quarter" idx="11" hasCustomPrompt="1"/>
          </p:nvPr>
        </p:nvSpPr>
        <p:spPr>
          <a:xfrm>
            <a:off x="6951785" y="3435350"/>
            <a:ext cx="5767388" cy="2051050"/>
          </a:xfrm>
        </p:spPr>
        <p:txBody>
          <a:bodyPr>
            <a:normAutofit/>
          </a:bodyPr>
          <a:lstStyle>
            <a:lvl1pPr marL="0" indent="0">
              <a:buFontTx/>
              <a:buNone/>
              <a:defRPr sz="2000"/>
            </a:lvl1pPr>
          </a:lstStyle>
          <a:p>
            <a:pPr lvl="0"/>
            <a:r>
              <a:rPr lang="en-US" dirty="0"/>
              <a:t>Section break copy. Click to edit this text</a:t>
            </a:r>
          </a:p>
        </p:txBody>
      </p:sp>
      <p:sp>
        <p:nvSpPr>
          <p:cNvPr id="11" name="Rectangle 10">
            <a:extLst>
              <a:ext uri="{FF2B5EF4-FFF2-40B4-BE49-F238E27FC236}">
                <a16:creationId xmlns:a16="http://schemas.microsoft.com/office/drawing/2014/main" id="{E8D808B3-5F66-475D-A5AC-AC0F4FA5053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50E6A687-2CAA-4217-8FF6-955E361E0FDA}"/>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6C55D58-24D3-409F-B3F4-EE43BF97710A}"/>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dirty="0">
                <a:latin typeface="Arial" panose="020B0604020202020204" pitchFamily="34" charset="0"/>
                <a:cs typeface="Arial" panose="020B0604020202020204" pitchFamily="34" charset="0"/>
              </a:rPr>
              <a:t>Metropolitan Council</a:t>
            </a:r>
          </a:p>
        </p:txBody>
      </p:sp>
    </p:spTree>
    <p:extLst>
      <p:ext uri="{BB962C8B-B14F-4D97-AF65-F5344CB8AC3E}">
        <p14:creationId xmlns:p14="http://schemas.microsoft.com/office/powerpoint/2010/main" val="1761845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lor palett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3DDA437-8B86-40B0-866A-0A61C743BC9A}"/>
              </a:ext>
            </a:extLst>
          </p:cNvPr>
          <p:cNvGrpSpPr/>
          <p:nvPr userDrawn="1"/>
        </p:nvGrpSpPr>
        <p:grpSpPr>
          <a:xfrm>
            <a:off x="1230523" y="-1756981"/>
            <a:ext cx="8089009" cy="881862"/>
            <a:chOff x="2492994" y="2126192"/>
            <a:chExt cx="8089009" cy="881862"/>
          </a:xfrm>
        </p:grpSpPr>
        <p:sp>
          <p:nvSpPr>
            <p:cNvPr id="17" name="Rectangle 16">
              <a:extLst>
                <a:ext uri="{FF2B5EF4-FFF2-40B4-BE49-F238E27FC236}">
                  <a16:creationId xmlns:a16="http://schemas.microsoft.com/office/drawing/2014/main" id="{4E68FCD8-54CD-4FD2-A1E6-8D040FED3825}"/>
                </a:ext>
              </a:extLst>
            </p:cNvPr>
            <p:cNvSpPr/>
            <p:nvPr/>
          </p:nvSpPr>
          <p:spPr>
            <a:xfrm>
              <a:off x="2577627" y="2126192"/>
              <a:ext cx="1600200" cy="27432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6117A012-9BBD-41B9-884F-7888E601E79E}"/>
                </a:ext>
              </a:extLst>
            </p:cNvPr>
            <p:cNvSpPr txBox="1"/>
            <p:nvPr/>
          </p:nvSpPr>
          <p:spPr>
            <a:xfrm>
              <a:off x="2492994" y="2411822"/>
              <a:ext cx="1600200" cy="400110"/>
            </a:xfrm>
            <a:prstGeom prst="rect">
              <a:avLst/>
            </a:prstGeom>
            <a:noFill/>
          </p:spPr>
          <p:txBody>
            <a:bodyPr wrap="square" rtlCol="0">
              <a:spAutoFit/>
            </a:bodyPr>
            <a:lstStyle/>
            <a:p>
              <a:r>
                <a:rPr lang="en-US" sz="1000" dirty="0"/>
                <a:t>Primary Council</a:t>
              </a:r>
              <a:br>
                <a:rPr lang="en-US" sz="1000" dirty="0"/>
              </a:br>
              <a:r>
                <a:rPr lang="en-US" sz="1000" dirty="0"/>
                <a:t>RGB 0/93/170</a:t>
              </a:r>
            </a:p>
          </p:txBody>
        </p:sp>
        <p:sp>
          <p:nvSpPr>
            <p:cNvPr id="22" name="Rectangle 21">
              <a:extLst>
                <a:ext uri="{FF2B5EF4-FFF2-40B4-BE49-F238E27FC236}">
                  <a16:creationId xmlns:a16="http://schemas.microsoft.com/office/drawing/2014/main" id="{0A9FE886-5CDF-4152-AC80-667153392A9B}"/>
                </a:ext>
              </a:extLst>
            </p:cNvPr>
            <p:cNvSpPr/>
            <p:nvPr/>
          </p:nvSpPr>
          <p:spPr>
            <a:xfrm>
              <a:off x="4180545" y="2126192"/>
              <a:ext cx="1600200" cy="274320"/>
            </a:xfrm>
            <a:prstGeom prst="rect">
              <a:avLst/>
            </a:prstGeom>
            <a:solidFill>
              <a:srgbClr val="6C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CC77A874-86AE-425F-94FC-9EE3A4D1A805}"/>
                </a:ext>
              </a:extLst>
            </p:cNvPr>
            <p:cNvSpPr txBox="1"/>
            <p:nvPr/>
          </p:nvSpPr>
          <p:spPr>
            <a:xfrm>
              <a:off x="4125206" y="2454056"/>
              <a:ext cx="1489791" cy="553998"/>
            </a:xfrm>
            <a:prstGeom prst="rect">
              <a:avLst/>
            </a:prstGeom>
            <a:noFill/>
            <a:ln>
              <a:noFill/>
            </a:ln>
          </p:spPr>
          <p:txBody>
            <a:bodyPr wrap="square" rtlCol="0">
              <a:spAutoFit/>
            </a:bodyPr>
            <a:lstStyle/>
            <a:p>
              <a:r>
                <a:rPr lang="en-US" sz="1000" dirty="0"/>
                <a:t>2</a:t>
              </a:r>
              <a:r>
                <a:rPr lang="en-US" sz="1000" baseline="30000" dirty="0"/>
                <a:t>nd</a:t>
              </a:r>
              <a:r>
                <a:rPr lang="en-US" sz="1000" dirty="0"/>
                <a:t>/Community Development</a:t>
              </a:r>
              <a:br>
                <a:rPr lang="en-US" sz="1000" dirty="0"/>
              </a:br>
              <a:r>
                <a:rPr lang="en-US" sz="1000" dirty="0"/>
                <a:t>RGB 120/162/47</a:t>
              </a:r>
            </a:p>
          </p:txBody>
        </p:sp>
        <p:sp>
          <p:nvSpPr>
            <p:cNvPr id="24" name="Rectangle 23">
              <a:extLst>
                <a:ext uri="{FF2B5EF4-FFF2-40B4-BE49-F238E27FC236}">
                  <a16:creationId xmlns:a16="http://schemas.microsoft.com/office/drawing/2014/main" id="{8E2BCBA8-F667-4DBA-959E-1C2335DB889A}"/>
                </a:ext>
              </a:extLst>
            </p:cNvPr>
            <p:cNvSpPr/>
            <p:nvPr/>
          </p:nvSpPr>
          <p:spPr>
            <a:xfrm>
              <a:off x="5779051" y="2126192"/>
              <a:ext cx="1600200" cy="274320"/>
            </a:xfrm>
            <a:prstGeom prst="rect">
              <a:avLst/>
            </a:prstGeom>
            <a:solidFill>
              <a:srgbClr val="EE3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66568B81-72A0-4138-8EF2-0AB8BC276C10}"/>
                </a:ext>
              </a:extLst>
            </p:cNvPr>
            <p:cNvSpPr txBox="1"/>
            <p:nvPr/>
          </p:nvSpPr>
          <p:spPr>
            <a:xfrm>
              <a:off x="5711163" y="2411822"/>
              <a:ext cx="1489791" cy="553998"/>
            </a:xfrm>
            <a:prstGeom prst="rect">
              <a:avLst/>
            </a:prstGeom>
            <a:noFill/>
          </p:spPr>
          <p:txBody>
            <a:bodyPr wrap="square" rtlCol="0">
              <a:spAutoFit/>
            </a:bodyPr>
            <a:lstStyle/>
            <a:p>
              <a:r>
                <a:rPr lang="en-US" sz="1000" dirty="0"/>
                <a:t>2</a:t>
              </a:r>
              <a:r>
                <a:rPr lang="en-US" sz="1000" baseline="30000" dirty="0"/>
                <a:t>nd</a:t>
              </a:r>
              <a:r>
                <a:rPr lang="en-US" sz="1000" dirty="0"/>
                <a:t>/Transportation Services</a:t>
              </a:r>
              <a:br>
                <a:rPr lang="en-US" sz="1000" dirty="0"/>
              </a:br>
              <a:r>
                <a:rPr lang="en-US" sz="1000" dirty="0"/>
                <a:t>RGB 238/49/36</a:t>
              </a:r>
            </a:p>
          </p:txBody>
        </p:sp>
        <p:sp>
          <p:nvSpPr>
            <p:cNvPr id="26" name="Rectangle 25">
              <a:extLst>
                <a:ext uri="{FF2B5EF4-FFF2-40B4-BE49-F238E27FC236}">
                  <a16:creationId xmlns:a16="http://schemas.microsoft.com/office/drawing/2014/main" id="{87608A87-ECC2-4F01-AB1C-FA5EE356FCB1}"/>
                </a:ext>
              </a:extLst>
            </p:cNvPr>
            <p:cNvSpPr/>
            <p:nvPr/>
          </p:nvSpPr>
          <p:spPr>
            <a:xfrm>
              <a:off x="7374473" y="2126192"/>
              <a:ext cx="1600200" cy="27505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58C7A228-5740-4A81-904D-D45FB569ED86}"/>
                </a:ext>
              </a:extLst>
            </p:cNvPr>
            <p:cNvSpPr txBox="1"/>
            <p:nvPr/>
          </p:nvSpPr>
          <p:spPr>
            <a:xfrm>
              <a:off x="7309671" y="2411822"/>
              <a:ext cx="1600200" cy="553998"/>
            </a:xfrm>
            <a:prstGeom prst="rect">
              <a:avLst/>
            </a:prstGeom>
            <a:noFill/>
            <a:ln>
              <a:noFill/>
            </a:ln>
          </p:spPr>
          <p:txBody>
            <a:bodyPr wrap="square" rtlCol="0">
              <a:spAutoFit/>
            </a:bodyPr>
            <a:lstStyle/>
            <a:p>
              <a:r>
                <a:rPr lang="en-US" sz="1000" dirty="0"/>
                <a:t>2</a:t>
              </a:r>
              <a:r>
                <a:rPr lang="en-US" sz="1000" baseline="30000" dirty="0"/>
                <a:t>nd</a:t>
              </a:r>
              <a:r>
                <a:rPr lang="en-US" sz="1000" dirty="0"/>
                <a:t>/Environmental Services</a:t>
              </a:r>
              <a:br>
                <a:rPr lang="en-US" sz="1000" dirty="0"/>
              </a:br>
              <a:r>
                <a:rPr lang="en-US" sz="1000" dirty="0"/>
                <a:t>RGB 0/154/199</a:t>
              </a:r>
            </a:p>
          </p:txBody>
        </p:sp>
        <p:sp>
          <p:nvSpPr>
            <p:cNvPr id="28" name="Rectangle 27">
              <a:extLst>
                <a:ext uri="{FF2B5EF4-FFF2-40B4-BE49-F238E27FC236}">
                  <a16:creationId xmlns:a16="http://schemas.microsoft.com/office/drawing/2014/main" id="{9C5B7927-9FE6-46FB-A36B-CA34E4E9DDB9}"/>
                </a:ext>
              </a:extLst>
            </p:cNvPr>
            <p:cNvSpPr/>
            <p:nvPr userDrawn="1"/>
          </p:nvSpPr>
          <p:spPr>
            <a:xfrm>
              <a:off x="8981803" y="2126192"/>
              <a:ext cx="1600200" cy="2743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FAAC1E14-6C1D-4D1E-A675-8F4DB704EEC6}"/>
                </a:ext>
              </a:extLst>
            </p:cNvPr>
            <p:cNvSpPr txBox="1"/>
            <p:nvPr userDrawn="1"/>
          </p:nvSpPr>
          <p:spPr>
            <a:xfrm>
              <a:off x="8991600" y="2411822"/>
              <a:ext cx="1290626" cy="400110"/>
            </a:xfrm>
            <a:prstGeom prst="rect">
              <a:avLst/>
            </a:prstGeom>
            <a:noFill/>
            <a:ln>
              <a:noFill/>
            </a:ln>
          </p:spPr>
          <p:txBody>
            <a:bodyPr wrap="square" rtlCol="0">
              <a:spAutoFit/>
            </a:bodyPr>
            <a:lstStyle/>
            <a:p>
              <a:r>
                <a:rPr lang="en-US" sz="1000" dirty="0"/>
                <a:t>Black</a:t>
              </a:r>
              <a:br>
                <a:rPr lang="en-US" sz="1000" dirty="0"/>
              </a:br>
              <a:r>
                <a:rPr lang="en-US" sz="1000" dirty="0"/>
                <a:t>RGB 0/0/0</a:t>
              </a:r>
            </a:p>
          </p:txBody>
        </p:sp>
      </p:grpSp>
      <p:sp>
        <p:nvSpPr>
          <p:cNvPr id="32" name="Rectangle 31">
            <a:extLst>
              <a:ext uri="{FF2B5EF4-FFF2-40B4-BE49-F238E27FC236}">
                <a16:creationId xmlns:a16="http://schemas.microsoft.com/office/drawing/2014/main" id="{0B49FCF1-E58B-A34F-AC36-F95699C79A51}"/>
              </a:ext>
            </a:extLst>
          </p:cNvPr>
          <p:cNvSpPr/>
          <p:nvPr/>
        </p:nvSpPr>
        <p:spPr>
          <a:xfrm>
            <a:off x="1432193" y="2383531"/>
            <a:ext cx="958469" cy="951084"/>
          </a:xfrm>
          <a:prstGeom prst="rect">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D4B34C3F-3E44-DA48-9A7B-CE896643B11D}"/>
              </a:ext>
            </a:extLst>
          </p:cNvPr>
          <p:cNvSpPr txBox="1"/>
          <p:nvPr/>
        </p:nvSpPr>
        <p:spPr>
          <a:xfrm>
            <a:off x="1355072" y="3397785"/>
            <a:ext cx="1849161" cy="400110"/>
          </a:xfrm>
          <a:prstGeom prst="rect">
            <a:avLst/>
          </a:prstGeom>
          <a:noFill/>
        </p:spPr>
        <p:txBody>
          <a:bodyPr wrap="square" rtlCol="0">
            <a:spAutoFit/>
          </a:bodyPr>
          <a:lstStyle/>
          <a:p>
            <a:r>
              <a:rPr lang="en-US" sz="1000" dirty="0"/>
              <a:t>Primary Council</a:t>
            </a:r>
            <a:br>
              <a:rPr lang="en-US" sz="1000" dirty="0"/>
            </a:br>
            <a:r>
              <a:rPr lang="en-US" sz="1000" dirty="0"/>
              <a:t>RGB 0/93/170</a:t>
            </a:r>
          </a:p>
        </p:txBody>
      </p:sp>
      <p:grpSp>
        <p:nvGrpSpPr>
          <p:cNvPr id="2" name="Group 1">
            <a:extLst>
              <a:ext uri="{FF2B5EF4-FFF2-40B4-BE49-F238E27FC236}">
                <a16:creationId xmlns:a16="http://schemas.microsoft.com/office/drawing/2014/main" id="{F75851A0-47B1-1045-A98F-D0AE1F77B89E}"/>
              </a:ext>
            </a:extLst>
          </p:cNvPr>
          <p:cNvGrpSpPr/>
          <p:nvPr userDrawn="1"/>
        </p:nvGrpSpPr>
        <p:grpSpPr>
          <a:xfrm>
            <a:off x="3549266" y="2383531"/>
            <a:ext cx="1849162" cy="1414364"/>
            <a:chOff x="3606416" y="2383531"/>
            <a:chExt cx="1849162" cy="1414364"/>
          </a:xfrm>
        </p:grpSpPr>
        <p:sp>
          <p:nvSpPr>
            <p:cNvPr id="35" name="Rectangle 34">
              <a:extLst>
                <a:ext uri="{FF2B5EF4-FFF2-40B4-BE49-F238E27FC236}">
                  <a16:creationId xmlns:a16="http://schemas.microsoft.com/office/drawing/2014/main" id="{F5A77C51-0FD5-BB4A-A2B2-4AAD78C6AE60}"/>
                </a:ext>
              </a:extLst>
            </p:cNvPr>
            <p:cNvSpPr/>
            <p:nvPr userDrawn="1"/>
          </p:nvSpPr>
          <p:spPr>
            <a:xfrm>
              <a:off x="3683536" y="2383531"/>
              <a:ext cx="958469" cy="951084"/>
            </a:xfrm>
            <a:prstGeom prst="rect">
              <a:avLst/>
            </a:prstGeom>
            <a:solidFill>
              <a:srgbClr val="6C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80DE54E2-CB72-F847-8628-F3C07D742592}"/>
                </a:ext>
              </a:extLst>
            </p:cNvPr>
            <p:cNvSpPr txBox="1"/>
            <p:nvPr userDrawn="1"/>
          </p:nvSpPr>
          <p:spPr>
            <a:xfrm>
              <a:off x="3606416" y="3397785"/>
              <a:ext cx="1849162" cy="400110"/>
            </a:xfrm>
            <a:prstGeom prst="rect">
              <a:avLst/>
            </a:prstGeom>
            <a:noFill/>
            <a:ln>
              <a:noFill/>
            </a:ln>
          </p:spPr>
          <p:txBody>
            <a:bodyPr wrap="square" rtlCol="0">
              <a:spAutoFit/>
            </a:bodyPr>
            <a:lstStyle/>
            <a:p>
              <a:r>
                <a:rPr lang="en-US" sz="1000" dirty="0"/>
                <a:t>2nd/Community Development</a:t>
              </a:r>
              <a:br>
                <a:rPr lang="en-US" sz="1000" dirty="0"/>
              </a:br>
              <a:r>
                <a:rPr lang="en-US" sz="1000" dirty="0"/>
                <a:t>RGB 120/162/47</a:t>
              </a:r>
            </a:p>
          </p:txBody>
        </p:sp>
      </p:grpSp>
      <p:grpSp>
        <p:nvGrpSpPr>
          <p:cNvPr id="3" name="Group 2">
            <a:extLst>
              <a:ext uri="{FF2B5EF4-FFF2-40B4-BE49-F238E27FC236}">
                <a16:creationId xmlns:a16="http://schemas.microsoft.com/office/drawing/2014/main" id="{CFF160E8-664B-6442-ADED-438170199106}"/>
              </a:ext>
            </a:extLst>
          </p:cNvPr>
          <p:cNvGrpSpPr/>
          <p:nvPr userDrawn="1"/>
        </p:nvGrpSpPr>
        <p:grpSpPr>
          <a:xfrm>
            <a:off x="5857759" y="2383531"/>
            <a:ext cx="1849162" cy="1414364"/>
            <a:chOff x="5857759" y="2383531"/>
            <a:chExt cx="1849162" cy="1414364"/>
          </a:xfrm>
        </p:grpSpPr>
        <p:sp>
          <p:nvSpPr>
            <p:cNvPr id="38" name="Rectangle 37">
              <a:extLst>
                <a:ext uri="{FF2B5EF4-FFF2-40B4-BE49-F238E27FC236}">
                  <a16:creationId xmlns:a16="http://schemas.microsoft.com/office/drawing/2014/main" id="{3E6CED8E-EA76-3048-9A6A-0D472B4A75D8}"/>
                </a:ext>
              </a:extLst>
            </p:cNvPr>
            <p:cNvSpPr/>
            <p:nvPr userDrawn="1"/>
          </p:nvSpPr>
          <p:spPr>
            <a:xfrm>
              <a:off x="5934879" y="2383531"/>
              <a:ext cx="958469" cy="951084"/>
            </a:xfrm>
            <a:prstGeom prst="rect">
              <a:avLst/>
            </a:prstGeom>
            <a:solidFill>
              <a:srgbClr val="EE3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4A49F32E-E25A-AD4D-9764-173A6B079E9B}"/>
                </a:ext>
              </a:extLst>
            </p:cNvPr>
            <p:cNvSpPr txBox="1"/>
            <p:nvPr userDrawn="1"/>
          </p:nvSpPr>
          <p:spPr>
            <a:xfrm>
              <a:off x="5857759" y="3397785"/>
              <a:ext cx="1849162" cy="400110"/>
            </a:xfrm>
            <a:prstGeom prst="rect">
              <a:avLst/>
            </a:prstGeom>
            <a:noFill/>
          </p:spPr>
          <p:txBody>
            <a:bodyPr wrap="square" rtlCol="0">
              <a:spAutoFit/>
            </a:bodyPr>
            <a:lstStyle/>
            <a:p>
              <a:r>
                <a:rPr lang="en-US" sz="1000" dirty="0"/>
                <a:t>2nd/Transportation Services</a:t>
              </a:r>
              <a:br>
                <a:rPr lang="en-US" sz="1000" dirty="0"/>
              </a:br>
              <a:r>
                <a:rPr lang="en-US" sz="1000" dirty="0"/>
                <a:t>RGB 238/49/36</a:t>
              </a:r>
            </a:p>
          </p:txBody>
        </p:sp>
      </p:grpSp>
      <p:grpSp>
        <p:nvGrpSpPr>
          <p:cNvPr id="4" name="Group 3">
            <a:extLst>
              <a:ext uri="{FF2B5EF4-FFF2-40B4-BE49-F238E27FC236}">
                <a16:creationId xmlns:a16="http://schemas.microsoft.com/office/drawing/2014/main" id="{0B144E2E-1495-9641-883B-CF6D0A0D4711}"/>
              </a:ext>
            </a:extLst>
          </p:cNvPr>
          <p:cNvGrpSpPr/>
          <p:nvPr userDrawn="1"/>
        </p:nvGrpSpPr>
        <p:grpSpPr>
          <a:xfrm>
            <a:off x="8109102" y="2383531"/>
            <a:ext cx="1773718" cy="1414364"/>
            <a:chOff x="8109102" y="2383531"/>
            <a:chExt cx="1773718" cy="1414364"/>
          </a:xfrm>
        </p:grpSpPr>
        <p:sp>
          <p:nvSpPr>
            <p:cNvPr id="41" name="Rectangle 40">
              <a:extLst>
                <a:ext uri="{FF2B5EF4-FFF2-40B4-BE49-F238E27FC236}">
                  <a16:creationId xmlns:a16="http://schemas.microsoft.com/office/drawing/2014/main" id="{330DF7D8-7582-9D46-B93B-DC94E4E1E1C3}"/>
                </a:ext>
              </a:extLst>
            </p:cNvPr>
            <p:cNvSpPr/>
            <p:nvPr userDrawn="1"/>
          </p:nvSpPr>
          <p:spPr>
            <a:xfrm>
              <a:off x="8186222" y="2383531"/>
              <a:ext cx="958469" cy="95108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F8CCFC84-83B7-CB4B-932E-71BDA57A79D4}"/>
                </a:ext>
              </a:extLst>
            </p:cNvPr>
            <p:cNvSpPr txBox="1"/>
            <p:nvPr userDrawn="1"/>
          </p:nvSpPr>
          <p:spPr>
            <a:xfrm>
              <a:off x="8109102" y="3397785"/>
              <a:ext cx="1773718" cy="400110"/>
            </a:xfrm>
            <a:prstGeom prst="rect">
              <a:avLst/>
            </a:prstGeom>
            <a:noFill/>
            <a:ln>
              <a:noFill/>
            </a:ln>
          </p:spPr>
          <p:txBody>
            <a:bodyPr wrap="square" rtlCol="0">
              <a:spAutoFit/>
            </a:bodyPr>
            <a:lstStyle/>
            <a:p>
              <a:r>
                <a:rPr lang="en-US" sz="1000" dirty="0"/>
                <a:t>2</a:t>
              </a:r>
              <a:r>
                <a:rPr lang="en-US" sz="1000" baseline="30000" dirty="0"/>
                <a:t>nd</a:t>
              </a:r>
              <a:r>
                <a:rPr lang="en-US" sz="1000" dirty="0"/>
                <a:t>/Environmental Services</a:t>
              </a:r>
              <a:br>
                <a:rPr lang="en-US" sz="1000" dirty="0"/>
              </a:br>
              <a:r>
                <a:rPr lang="en-US" sz="1000" dirty="0"/>
                <a:t>RGB 0/154/199</a:t>
              </a:r>
            </a:p>
          </p:txBody>
        </p:sp>
      </p:grpSp>
      <p:grpSp>
        <p:nvGrpSpPr>
          <p:cNvPr id="5" name="Group 4">
            <a:extLst>
              <a:ext uri="{FF2B5EF4-FFF2-40B4-BE49-F238E27FC236}">
                <a16:creationId xmlns:a16="http://schemas.microsoft.com/office/drawing/2014/main" id="{44174FC6-2FC5-7F4D-9906-EE6BBBDF449A}"/>
              </a:ext>
            </a:extLst>
          </p:cNvPr>
          <p:cNvGrpSpPr/>
          <p:nvPr userDrawn="1"/>
        </p:nvGrpSpPr>
        <p:grpSpPr>
          <a:xfrm>
            <a:off x="10360446" y="2383531"/>
            <a:ext cx="1344058" cy="1414364"/>
            <a:chOff x="10360446" y="2383531"/>
            <a:chExt cx="1344058" cy="1414364"/>
          </a:xfrm>
        </p:grpSpPr>
        <p:sp>
          <p:nvSpPr>
            <p:cNvPr id="43" name="Rectangle 42">
              <a:extLst>
                <a:ext uri="{FF2B5EF4-FFF2-40B4-BE49-F238E27FC236}">
                  <a16:creationId xmlns:a16="http://schemas.microsoft.com/office/drawing/2014/main" id="{6580C098-03E1-6B41-8527-0A720023AD87}"/>
                </a:ext>
              </a:extLst>
            </p:cNvPr>
            <p:cNvSpPr/>
            <p:nvPr userDrawn="1"/>
          </p:nvSpPr>
          <p:spPr>
            <a:xfrm>
              <a:off x="10437566" y="2383531"/>
              <a:ext cx="958469" cy="951084"/>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40C107A9-D888-3B42-92AC-69C0E1CD86B6}"/>
                </a:ext>
              </a:extLst>
            </p:cNvPr>
            <p:cNvSpPr txBox="1"/>
            <p:nvPr userDrawn="1"/>
          </p:nvSpPr>
          <p:spPr>
            <a:xfrm>
              <a:off x="10360446" y="3397785"/>
              <a:ext cx="1344058" cy="400110"/>
            </a:xfrm>
            <a:prstGeom prst="rect">
              <a:avLst/>
            </a:prstGeom>
            <a:noFill/>
          </p:spPr>
          <p:txBody>
            <a:bodyPr wrap="square" rtlCol="0">
              <a:spAutoFit/>
            </a:bodyPr>
            <a:lstStyle/>
            <a:p>
              <a:r>
                <a:rPr lang="en-US" sz="1000" dirty="0"/>
                <a:t>Black</a:t>
              </a:r>
              <a:br>
                <a:rPr lang="en-US" sz="1000" dirty="0"/>
              </a:br>
              <a:r>
                <a:rPr lang="en-US" sz="1000" dirty="0"/>
                <a:t>RGB 0/0/0</a:t>
              </a:r>
            </a:p>
          </p:txBody>
        </p:sp>
      </p:grpSp>
      <p:sp>
        <p:nvSpPr>
          <p:cNvPr id="45" name="TextBox 44">
            <a:extLst>
              <a:ext uri="{FF2B5EF4-FFF2-40B4-BE49-F238E27FC236}">
                <a16:creationId xmlns:a16="http://schemas.microsoft.com/office/drawing/2014/main" id="{6B4B3814-2F3E-934C-ACE2-156ADF48E56E}"/>
              </a:ext>
            </a:extLst>
          </p:cNvPr>
          <p:cNvSpPr txBox="1"/>
          <p:nvPr userDrawn="1"/>
        </p:nvSpPr>
        <p:spPr>
          <a:xfrm>
            <a:off x="1274399" y="1801460"/>
            <a:ext cx="8802477" cy="369332"/>
          </a:xfrm>
          <a:prstGeom prst="rect">
            <a:avLst/>
          </a:prstGeom>
          <a:noFill/>
        </p:spPr>
        <p:txBody>
          <a:bodyPr wrap="square" rtlCol="0">
            <a:spAutoFit/>
          </a:bodyPr>
          <a:lstStyle/>
          <a:p>
            <a:r>
              <a:rPr lang="en-US" b="1" dirty="0"/>
              <a:t> Brand Colors used</a:t>
            </a:r>
          </a:p>
        </p:txBody>
      </p:sp>
      <p:sp>
        <p:nvSpPr>
          <p:cNvPr id="46" name="TextBox 45">
            <a:extLst>
              <a:ext uri="{FF2B5EF4-FFF2-40B4-BE49-F238E27FC236}">
                <a16:creationId xmlns:a16="http://schemas.microsoft.com/office/drawing/2014/main" id="{54E07B9C-978C-A846-B8C6-8BE9C6253A70}"/>
              </a:ext>
            </a:extLst>
          </p:cNvPr>
          <p:cNvSpPr txBox="1"/>
          <p:nvPr userDrawn="1"/>
        </p:nvSpPr>
        <p:spPr>
          <a:xfrm>
            <a:off x="1344823" y="4016254"/>
            <a:ext cx="11024977" cy="369332"/>
          </a:xfrm>
          <a:prstGeom prst="rect">
            <a:avLst/>
          </a:prstGeom>
          <a:noFill/>
        </p:spPr>
        <p:txBody>
          <a:bodyPr wrap="square" rtlCol="0">
            <a:spAutoFit/>
          </a:bodyPr>
          <a:lstStyle/>
          <a:p>
            <a:r>
              <a:rPr lang="en-US" b="1" dirty="0"/>
              <a:t>Tints of these colors, including grey, appear in values of 100, 70, 50, 30 and 10%</a:t>
            </a:r>
          </a:p>
        </p:txBody>
      </p:sp>
      <p:sp>
        <p:nvSpPr>
          <p:cNvPr id="47" name="Rectangle 46">
            <a:extLst>
              <a:ext uri="{FF2B5EF4-FFF2-40B4-BE49-F238E27FC236}">
                <a16:creationId xmlns:a16="http://schemas.microsoft.com/office/drawing/2014/main" id="{7D8FEFA6-BA4C-8447-8D5F-F40583D6399F}"/>
              </a:ext>
            </a:extLst>
          </p:cNvPr>
          <p:cNvSpPr/>
          <p:nvPr userDrawn="1"/>
        </p:nvSpPr>
        <p:spPr>
          <a:xfrm>
            <a:off x="1469985" y="4479403"/>
            <a:ext cx="752354" cy="70605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CB3490A0-A7B0-5340-AEF3-0403F086FA95}"/>
              </a:ext>
            </a:extLst>
          </p:cNvPr>
          <p:cNvSpPr/>
          <p:nvPr userDrawn="1"/>
        </p:nvSpPr>
        <p:spPr>
          <a:xfrm>
            <a:off x="1469985" y="5272269"/>
            <a:ext cx="752354" cy="706055"/>
          </a:xfrm>
          <a:prstGeom prst="rect">
            <a:avLst/>
          </a:prstGeom>
          <a:solidFill>
            <a:schemeClr val="accent1">
              <a:alpha val="495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23A27155-1C54-EF47-9C49-A0D046E27A70}"/>
              </a:ext>
            </a:extLst>
          </p:cNvPr>
          <p:cNvSpPr/>
          <p:nvPr userDrawn="1"/>
        </p:nvSpPr>
        <p:spPr>
          <a:xfrm>
            <a:off x="1469985" y="6065135"/>
            <a:ext cx="752354" cy="706055"/>
          </a:xfrm>
          <a:prstGeom prst="rect">
            <a:avLst/>
          </a:prstGeom>
          <a:solidFill>
            <a:schemeClr val="accent1">
              <a:alpha val="6995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372E7BFA-0931-8A41-9235-07DE28788073}"/>
              </a:ext>
            </a:extLst>
          </p:cNvPr>
          <p:cNvSpPr/>
          <p:nvPr userDrawn="1"/>
        </p:nvSpPr>
        <p:spPr>
          <a:xfrm>
            <a:off x="1469985" y="6858000"/>
            <a:ext cx="752354" cy="706055"/>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51CDDFF1-9B2E-9F48-BC85-4D9FC3E74D2F}"/>
              </a:ext>
            </a:extLst>
          </p:cNvPr>
          <p:cNvSpPr txBox="1"/>
          <p:nvPr userDrawn="1"/>
        </p:nvSpPr>
        <p:spPr>
          <a:xfrm>
            <a:off x="2326509" y="4687747"/>
            <a:ext cx="960699" cy="307777"/>
          </a:xfrm>
          <a:prstGeom prst="rect">
            <a:avLst/>
          </a:prstGeom>
          <a:noFill/>
        </p:spPr>
        <p:txBody>
          <a:bodyPr wrap="square" rtlCol="0">
            <a:spAutoFit/>
          </a:bodyPr>
          <a:lstStyle/>
          <a:p>
            <a:r>
              <a:rPr lang="en-US" sz="1400" dirty="0"/>
              <a:t>70%</a:t>
            </a:r>
          </a:p>
        </p:txBody>
      </p:sp>
      <p:sp>
        <p:nvSpPr>
          <p:cNvPr id="52" name="TextBox 51">
            <a:extLst>
              <a:ext uri="{FF2B5EF4-FFF2-40B4-BE49-F238E27FC236}">
                <a16:creationId xmlns:a16="http://schemas.microsoft.com/office/drawing/2014/main" id="{10E9160A-BC1C-FF42-AA0E-34EE4642B947}"/>
              </a:ext>
            </a:extLst>
          </p:cNvPr>
          <p:cNvSpPr txBox="1"/>
          <p:nvPr userDrawn="1"/>
        </p:nvSpPr>
        <p:spPr>
          <a:xfrm>
            <a:off x="2326509" y="5486400"/>
            <a:ext cx="960699" cy="307777"/>
          </a:xfrm>
          <a:prstGeom prst="rect">
            <a:avLst/>
          </a:prstGeom>
          <a:noFill/>
        </p:spPr>
        <p:txBody>
          <a:bodyPr wrap="square" rtlCol="0">
            <a:spAutoFit/>
          </a:bodyPr>
          <a:lstStyle/>
          <a:p>
            <a:r>
              <a:rPr lang="en-US" sz="1400" dirty="0"/>
              <a:t>50%</a:t>
            </a:r>
          </a:p>
        </p:txBody>
      </p:sp>
      <p:sp>
        <p:nvSpPr>
          <p:cNvPr id="53" name="TextBox 52">
            <a:extLst>
              <a:ext uri="{FF2B5EF4-FFF2-40B4-BE49-F238E27FC236}">
                <a16:creationId xmlns:a16="http://schemas.microsoft.com/office/drawing/2014/main" id="{669065AE-B355-0646-A8ED-9C93DCC05252}"/>
              </a:ext>
            </a:extLst>
          </p:cNvPr>
          <p:cNvSpPr txBox="1"/>
          <p:nvPr userDrawn="1"/>
        </p:nvSpPr>
        <p:spPr>
          <a:xfrm>
            <a:off x="2326509" y="6248400"/>
            <a:ext cx="960699" cy="307777"/>
          </a:xfrm>
          <a:prstGeom prst="rect">
            <a:avLst/>
          </a:prstGeom>
          <a:noFill/>
        </p:spPr>
        <p:txBody>
          <a:bodyPr wrap="square" rtlCol="0">
            <a:spAutoFit/>
          </a:bodyPr>
          <a:lstStyle/>
          <a:p>
            <a:r>
              <a:rPr lang="en-US" sz="1400" dirty="0"/>
              <a:t>30%</a:t>
            </a:r>
          </a:p>
        </p:txBody>
      </p:sp>
      <p:sp>
        <p:nvSpPr>
          <p:cNvPr id="54" name="TextBox 53">
            <a:extLst>
              <a:ext uri="{FF2B5EF4-FFF2-40B4-BE49-F238E27FC236}">
                <a16:creationId xmlns:a16="http://schemas.microsoft.com/office/drawing/2014/main" id="{1EFDE35F-4357-6047-A626-16A124D4DE8C}"/>
              </a:ext>
            </a:extLst>
          </p:cNvPr>
          <p:cNvSpPr txBox="1"/>
          <p:nvPr userDrawn="1"/>
        </p:nvSpPr>
        <p:spPr>
          <a:xfrm>
            <a:off x="2326509" y="7086600"/>
            <a:ext cx="960699" cy="307777"/>
          </a:xfrm>
          <a:prstGeom prst="rect">
            <a:avLst/>
          </a:prstGeom>
          <a:noFill/>
        </p:spPr>
        <p:txBody>
          <a:bodyPr wrap="square" rtlCol="0">
            <a:spAutoFit/>
          </a:bodyPr>
          <a:lstStyle/>
          <a:p>
            <a:r>
              <a:rPr lang="en-US" sz="1400" dirty="0"/>
              <a:t>10%</a:t>
            </a:r>
          </a:p>
        </p:txBody>
      </p:sp>
      <p:sp>
        <p:nvSpPr>
          <p:cNvPr id="55" name="Rectangle 54">
            <a:extLst>
              <a:ext uri="{FF2B5EF4-FFF2-40B4-BE49-F238E27FC236}">
                <a16:creationId xmlns:a16="http://schemas.microsoft.com/office/drawing/2014/main" id="{746834A9-742B-1148-8C63-1C6DAEA71064}"/>
              </a:ext>
            </a:extLst>
          </p:cNvPr>
          <p:cNvSpPr/>
          <p:nvPr userDrawn="1"/>
        </p:nvSpPr>
        <p:spPr>
          <a:xfrm>
            <a:off x="3733800" y="4479403"/>
            <a:ext cx="752354" cy="706055"/>
          </a:xfrm>
          <a:prstGeom prst="rect">
            <a:avLst/>
          </a:prstGeom>
          <a:solidFill>
            <a:srgbClr val="6CA4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3EAFB9EB-ECAF-3041-8F7C-AEB6F2EDD3A4}"/>
              </a:ext>
            </a:extLst>
          </p:cNvPr>
          <p:cNvSpPr/>
          <p:nvPr userDrawn="1"/>
        </p:nvSpPr>
        <p:spPr>
          <a:xfrm>
            <a:off x="3733800" y="5272269"/>
            <a:ext cx="752354" cy="706055"/>
          </a:xfrm>
          <a:prstGeom prst="rect">
            <a:avLst/>
          </a:prstGeom>
          <a:solidFill>
            <a:srgbClr val="6CA400">
              <a:alpha val="495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BFDF4681-089E-094D-8368-6CF3BB6444BE}"/>
              </a:ext>
            </a:extLst>
          </p:cNvPr>
          <p:cNvSpPr/>
          <p:nvPr userDrawn="1"/>
        </p:nvSpPr>
        <p:spPr>
          <a:xfrm>
            <a:off x="3733800" y="6065135"/>
            <a:ext cx="752354" cy="706055"/>
          </a:xfrm>
          <a:prstGeom prst="rect">
            <a:avLst/>
          </a:prstGeom>
          <a:solidFill>
            <a:srgbClr val="6CA400">
              <a:alpha val="699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5A8D4D84-D921-1D46-ADEF-8D8F68685B99}"/>
              </a:ext>
            </a:extLst>
          </p:cNvPr>
          <p:cNvSpPr/>
          <p:nvPr userDrawn="1"/>
        </p:nvSpPr>
        <p:spPr>
          <a:xfrm>
            <a:off x="3733800" y="6858000"/>
            <a:ext cx="752354" cy="706055"/>
          </a:xfrm>
          <a:prstGeom prst="rect">
            <a:avLst/>
          </a:prstGeom>
          <a:solidFill>
            <a:srgbClr val="6CA4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50851845-8806-304F-9402-83BB44ABFF11}"/>
              </a:ext>
            </a:extLst>
          </p:cNvPr>
          <p:cNvSpPr txBox="1"/>
          <p:nvPr userDrawn="1"/>
        </p:nvSpPr>
        <p:spPr>
          <a:xfrm>
            <a:off x="4590324" y="4687747"/>
            <a:ext cx="960699" cy="307777"/>
          </a:xfrm>
          <a:prstGeom prst="rect">
            <a:avLst/>
          </a:prstGeom>
          <a:noFill/>
        </p:spPr>
        <p:txBody>
          <a:bodyPr wrap="square" rtlCol="0">
            <a:spAutoFit/>
          </a:bodyPr>
          <a:lstStyle/>
          <a:p>
            <a:r>
              <a:rPr lang="en-US" sz="1400" dirty="0"/>
              <a:t>70%</a:t>
            </a:r>
          </a:p>
        </p:txBody>
      </p:sp>
      <p:sp>
        <p:nvSpPr>
          <p:cNvPr id="60" name="TextBox 59">
            <a:extLst>
              <a:ext uri="{FF2B5EF4-FFF2-40B4-BE49-F238E27FC236}">
                <a16:creationId xmlns:a16="http://schemas.microsoft.com/office/drawing/2014/main" id="{95ADC30A-B80A-8D40-B391-F45BAA483A24}"/>
              </a:ext>
            </a:extLst>
          </p:cNvPr>
          <p:cNvSpPr txBox="1"/>
          <p:nvPr userDrawn="1"/>
        </p:nvSpPr>
        <p:spPr>
          <a:xfrm>
            <a:off x="4590324" y="5486400"/>
            <a:ext cx="960699" cy="307777"/>
          </a:xfrm>
          <a:prstGeom prst="rect">
            <a:avLst/>
          </a:prstGeom>
          <a:noFill/>
        </p:spPr>
        <p:txBody>
          <a:bodyPr wrap="square" rtlCol="0">
            <a:spAutoFit/>
          </a:bodyPr>
          <a:lstStyle/>
          <a:p>
            <a:r>
              <a:rPr lang="en-US" sz="1400" dirty="0"/>
              <a:t>50%</a:t>
            </a:r>
          </a:p>
        </p:txBody>
      </p:sp>
      <p:sp>
        <p:nvSpPr>
          <p:cNvPr id="61" name="TextBox 60">
            <a:extLst>
              <a:ext uri="{FF2B5EF4-FFF2-40B4-BE49-F238E27FC236}">
                <a16:creationId xmlns:a16="http://schemas.microsoft.com/office/drawing/2014/main" id="{21F87E05-C4DC-834E-8580-60A401D94BA3}"/>
              </a:ext>
            </a:extLst>
          </p:cNvPr>
          <p:cNvSpPr txBox="1"/>
          <p:nvPr userDrawn="1"/>
        </p:nvSpPr>
        <p:spPr>
          <a:xfrm>
            <a:off x="4590324" y="6248400"/>
            <a:ext cx="960699" cy="307777"/>
          </a:xfrm>
          <a:prstGeom prst="rect">
            <a:avLst/>
          </a:prstGeom>
          <a:noFill/>
        </p:spPr>
        <p:txBody>
          <a:bodyPr wrap="square" rtlCol="0">
            <a:spAutoFit/>
          </a:bodyPr>
          <a:lstStyle/>
          <a:p>
            <a:r>
              <a:rPr lang="en-US" sz="1400" dirty="0"/>
              <a:t>30%</a:t>
            </a:r>
          </a:p>
        </p:txBody>
      </p:sp>
      <p:sp>
        <p:nvSpPr>
          <p:cNvPr id="62" name="TextBox 61">
            <a:extLst>
              <a:ext uri="{FF2B5EF4-FFF2-40B4-BE49-F238E27FC236}">
                <a16:creationId xmlns:a16="http://schemas.microsoft.com/office/drawing/2014/main" id="{89FDB6A0-C04C-E24E-92DE-A5594523705F}"/>
              </a:ext>
            </a:extLst>
          </p:cNvPr>
          <p:cNvSpPr txBox="1"/>
          <p:nvPr userDrawn="1"/>
        </p:nvSpPr>
        <p:spPr>
          <a:xfrm>
            <a:off x="4590324" y="7086600"/>
            <a:ext cx="960699" cy="307777"/>
          </a:xfrm>
          <a:prstGeom prst="rect">
            <a:avLst/>
          </a:prstGeom>
          <a:noFill/>
        </p:spPr>
        <p:txBody>
          <a:bodyPr wrap="square" rtlCol="0">
            <a:spAutoFit/>
          </a:bodyPr>
          <a:lstStyle/>
          <a:p>
            <a:r>
              <a:rPr lang="en-US" sz="1400" dirty="0"/>
              <a:t>10%</a:t>
            </a:r>
          </a:p>
        </p:txBody>
      </p:sp>
      <p:sp>
        <p:nvSpPr>
          <p:cNvPr id="63" name="Rectangle 62">
            <a:extLst>
              <a:ext uri="{FF2B5EF4-FFF2-40B4-BE49-F238E27FC236}">
                <a16:creationId xmlns:a16="http://schemas.microsoft.com/office/drawing/2014/main" id="{39799637-B105-BF43-8CC8-F283AF1C8D2A}"/>
              </a:ext>
            </a:extLst>
          </p:cNvPr>
          <p:cNvSpPr/>
          <p:nvPr userDrawn="1"/>
        </p:nvSpPr>
        <p:spPr>
          <a:xfrm>
            <a:off x="5943600" y="4479403"/>
            <a:ext cx="752354" cy="706055"/>
          </a:xfrm>
          <a:prstGeom prst="rect">
            <a:avLst/>
          </a:prstGeom>
          <a:solidFill>
            <a:srgbClr val="EE312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16156A37-535F-4C4A-8D58-7E9244EE0DF2}"/>
              </a:ext>
            </a:extLst>
          </p:cNvPr>
          <p:cNvSpPr/>
          <p:nvPr userDrawn="1"/>
        </p:nvSpPr>
        <p:spPr>
          <a:xfrm>
            <a:off x="5943600" y="5272269"/>
            <a:ext cx="752354" cy="706055"/>
          </a:xfrm>
          <a:prstGeom prst="rect">
            <a:avLst/>
          </a:prstGeom>
          <a:solidFill>
            <a:srgbClr val="EE3126">
              <a:alpha val="495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5462E924-651D-8744-9C8C-4DA905065076}"/>
              </a:ext>
            </a:extLst>
          </p:cNvPr>
          <p:cNvSpPr/>
          <p:nvPr userDrawn="1"/>
        </p:nvSpPr>
        <p:spPr>
          <a:xfrm>
            <a:off x="5943600" y="6065135"/>
            <a:ext cx="752354" cy="706055"/>
          </a:xfrm>
          <a:prstGeom prst="rect">
            <a:avLst/>
          </a:prstGeom>
          <a:solidFill>
            <a:srgbClr val="EE3126">
              <a:alpha val="699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C09DDDA1-E3B5-5F43-A934-34C1E433A005}"/>
              </a:ext>
            </a:extLst>
          </p:cNvPr>
          <p:cNvSpPr/>
          <p:nvPr userDrawn="1"/>
        </p:nvSpPr>
        <p:spPr>
          <a:xfrm>
            <a:off x="5943600" y="6858000"/>
            <a:ext cx="752354" cy="706055"/>
          </a:xfrm>
          <a:prstGeom prst="rect">
            <a:avLst/>
          </a:prstGeom>
          <a:solidFill>
            <a:srgbClr val="EE312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D2EE29D9-BC15-2743-A0DC-E02C4398C5A5}"/>
              </a:ext>
            </a:extLst>
          </p:cNvPr>
          <p:cNvSpPr txBox="1"/>
          <p:nvPr userDrawn="1"/>
        </p:nvSpPr>
        <p:spPr>
          <a:xfrm>
            <a:off x="6800124" y="4687747"/>
            <a:ext cx="960699" cy="307777"/>
          </a:xfrm>
          <a:prstGeom prst="rect">
            <a:avLst/>
          </a:prstGeom>
          <a:noFill/>
        </p:spPr>
        <p:txBody>
          <a:bodyPr wrap="square" rtlCol="0">
            <a:spAutoFit/>
          </a:bodyPr>
          <a:lstStyle/>
          <a:p>
            <a:r>
              <a:rPr lang="en-US" sz="1400" dirty="0"/>
              <a:t>70%</a:t>
            </a:r>
          </a:p>
        </p:txBody>
      </p:sp>
      <p:sp>
        <p:nvSpPr>
          <p:cNvPr id="68" name="TextBox 67">
            <a:extLst>
              <a:ext uri="{FF2B5EF4-FFF2-40B4-BE49-F238E27FC236}">
                <a16:creationId xmlns:a16="http://schemas.microsoft.com/office/drawing/2014/main" id="{F3A39F63-BC51-9D4A-80DB-E95B9E34E80F}"/>
              </a:ext>
            </a:extLst>
          </p:cNvPr>
          <p:cNvSpPr txBox="1"/>
          <p:nvPr userDrawn="1"/>
        </p:nvSpPr>
        <p:spPr>
          <a:xfrm>
            <a:off x="6800124" y="5486400"/>
            <a:ext cx="960699" cy="307777"/>
          </a:xfrm>
          <a:prstGeom prst="rect">
            <a:avLst/>
          </a:prstGeom>
          <a:noFill/>
        </p:spPr>
        <p:txBody>
          <a:bodyPr wrap="square" rtlCol="0">
            <a:spAutoFit/>
          </a:bodyPr>
          <a:lstStyle/>
          <a:p>
            <a:r>
              <a:rPr lang="en-US" sz="1400" dirty="0"/>
              <a:t>50%</a:t>
            </a:r>
          </a:p>
        </p:txBody>
      </p:sp>
      <p:sp>
        <p:nvSpPr>
          <p:cNvPr id="69" name="TextBox 68">
            <a:extLst>
              <a:ext uri="{FF2B5EF4-FFF2-40B4-BE49-F238E27FC236}">
                <a16:creationId xmlns:a16="http://schemas.microsoft.com/office/drawing/2014/main" id="{91403D9B-EE14-7945-A277-606EC8C8D916}"/>
              </a:ext>
            </a:extLst>
          </p:cNvPr>
          <p:cNvSpPr txBox="1"/>
          <p:nvPr userDrawn="1"/>
        </p:nvSpPr>
        <p:spPr>
          <a:xfrm>
            <a:off x="6800124" y="6248400"/>
            <a:ext cx="960699" cy="307777"/>
          </a:xfrm>
          <a:prstGeom prst="rect">
            <a:avLst/>
          </a:prstGeom>
          <a:noFill/>
        </p:spPr>
        <p:txBody>
          <a:bodyPr wrap="square" rtlCol="0">
            <a:spAutoFit/>
          </a:bodyPr>
          <a:lstStyle/>
          <a:p>
            <a:r>
              <a:rPr lang="en-US" sz="1400" dirty="0"/>
              <a:t>30%</a:t>
            </a:r>
          </a:p>
        </p:txBody>
      </p:sp>
      <p:sp>
        <p:nvSpPr>
          <p:cNvPr id="70" name="TextBox 69">
            <a:extLst>
              <a:ext uri="{FF2B5EF4-FFF2-40B4-BE49-F238E27FC236}">
                <a16:creationId xmlns:a16="http://schemas.microsoft.com/office/drawing/2014/main" id="{52951CBF-31FD-2C4A-9EF5-A46B81994FBC}"/>
              </a:ext>
            </a:extLst>
          </p:cNvPr>
          <p:cNvSpPr txBox="1"/>
          <p:nvPr userDrawn="1"/>
        </p:nvSpPr>
        <p:spPr>
          <a:xfrm>
            <a:off x="6800124" y="7086600"/>
            <a:ext cx="960699" cy="307777"/>
          </a:xfrm>
          <a:prstGeom prst="rect">
            <a:avLst/>
          </a:prstGeom>
          <a:noFill/>
        </p:spPr>
        <p:txBody>
          <a:bodyPr wrap="square" rtlCol="0">
            <a:spAutoFit/>
          </a:bodyPr>
          <a:lstStyle/>
          <a:p>
            <a:r>
              <a:rPr lang="en-US" sz="1400" dirty="0"/>
              <a:t>10%</a:t>
            </a:r>
          </a:p>
        </p:txBody>
      </p:sp>
      <p:sp>
        <p:nvSpPr>
          <p:cNvPr id="71" name="Rectangle 70">
            <a:extLst>
              <a:ext uri="{FF2B5EF4-FFF2-40B4-BE49-F238E27FC236}">
                <a16:creationId xmlns:a16="http://schemas.microsoft.com/office/drawing/2014/main" id="{F6AD7C21-43A2-BE4E-94A9-333A98562245}"/>
              </a:ext>
            </a:extLst>
          </p:cNvPr>
          <p:cNvSpPr/>
          <p:nvPr userDrawn="1"/>
        </p:nvSpPr>
        <p:spPr>
          <a:xfrm>
            <a:off x="8229600" y="4479403"/>
            <a:ext cx="752354" cy="706055"/>
          </a:xfrm>
          <a:prstGeom prst="rect">
            <a:avLst/>
          </a:prstGeom>
          <a:solidFill>
            <a:srgbClr val="009AC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72A4B71E-28C4-D04B-99D8-77A64210A1AB}"/>
              </a:ext>
            </a:extLst>
          </p:cNvPr>
          <p:cNvSpPr/>
          <p:nvPr userDrawn="1"/>
        </p:nvSpPr>
        <p:spPr>
          <a:xfrm>
            <a:off x="8229600" y="5272269"/>
            <a:ext cx="752354" cy="706055"/>
          </a:xfrm>
          <a:prstGeom prst="rect">
            <a:avLst/>
          </a:prstGeom>
          <a:solidFill>
            <a:srgbClr val="009AC7">
              <a:alpha val="495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8364C7C5-191D-1143-9421-051FC23A934C}"/>
              </a:ext>
            </a:extLst>
          </p:cNvPr>
          <p:cNvSpPr/>
          <p:nvPr userDrawn="1"/>
        </p:nvSpPr>
        <p:spPr>
          <a:xfrm>
            <a:off x="8229600" y="6065135"/>
            <a:ext cx="752354" cy="706055"/>
          </a:xfrm>
          <a:prstGeom prst="rect">
            <a:avLst/>
          </a:prstGeom>
          <a:solidFill>
            <a:srgbClr val="009AC7">
              <a:alpha val="699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F12D6D71-3FC9-2642-9210-D1B5ABD24688}"/>
              </a:ext>
            </a:extLst>
          </p:cNvPr>
          <p:cNvSpPr/>
          <p:nvPr userDrawn="1"/>
        </p:nvSpPr>
        <p:spPr>
          <a:xfrm>
            <a:off x="8229600" y="6858000"/>
            <a:ext cx="752354" cy="706055"/>
          </a:xfrm>
          <a:prstGeom prst="rect">
            <a:avLst/>
          </a:prstGeom>
          <a:solidFill>
            <a:srgbClr val="009AC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7C145897-5AF3-4A45-8449-5E80B82B5BED}"/>
              </a:ext>
            </a:extLst>
          </p:cNvPr>
          <p:cNvSpPr txBox="1"/>
          <p:nvPr userDrawn="1"/>
        </p:nvSpPr>
        <p:spPr>
          <a:xfrm>
            <a:off x="9086124" y="4687747"/>
            <a:ext cx="960699" cy="307777"/>
          </a:xfrm>
          <a:prstGeom prst="rect">
            <a:avLst/>
          </a:prstGeom>
          <a:noFill/>
        </p:spPr>
        <p:txBody>
          <a:bodyPr wrap="square" rtlCol="0">
            <a:spAutoFit/>
          </a:bodyPr>
          <a:lstStyle/>
          <a:p>
            <a:r>
              <a:rPr lang="en-US" sz="1400" dirty="0"/>
              <a:t>70%</a:t>
            </a:r>
          </a:p>
        </p:txBody>
      </p:sp>
      <p:sp>
        <p:nvSpPr>
          <p:cNvPr id="76" name="TextBox 75">
            <a:extLst>
              <a:ext uri="{FF2B5EF4-FFF2-40B4-BE49-F238E27FC236}">
                <a16:creationId xmlns:a16="http://schemas.microsoft.com/office/drawing/2014/main" id="{E309F1BE-78D2-4F48-AD72-AE36A29B317C}"/>
              </a:ext>
            </a:extLst>
          </p:cNvPr>
          <p:cNvSpPr txBox="1"/>
          <p:nvPr userDrawn="1"/>
        </p:nvSpPr>
        <p:spPr>
          <a:xfrm>
            <a:off x="9086124" y="5486400"/>
            <a:ext cx="960699" cy="307777"/>
          </a:xfrm>
          <a:prstGeom prst="rect">
            <a:avLst/>
          </a:prstGeom>
          <a:noFill/>
        </p:spPr>
        <p:txBody>
          <a:bodyPr wrap="square" rtlCol="0">
            <a:spAutoFit/>
          </a:bodyPr>
          <a:lstStyle/>
          <a:p>
            <a:r>
              <a:rPr lang="en-US" sz="1400" dirty="0"/>
              <a:t>50%</a:t>
            </a:r>
          </a:p>
        </p:txBody>
      </p:sp>
      <p:sp>
        <p:nvSpPr>
          <p:cNvPr id="77" name="TextBox 76">
            <a:extLst>
              <a:ext uri="{FF2B5EF4-FFF2-40B4-BE49-F238E27FC236}">
                <a16:creationId xmlns:a16="http://schemas.microsoft.com/office/drawing/2014/main" id="{78685323-BC24-8840-B59C-5184D7C039F1}"/>
              </a:ext>
            </a:extLst>
          </p:cNvPr>
          <p:cNvSpPr txBox="1"/>
          <p:nvPr userDrawn="1"/>
        </p:nvSpPr>
        <p:spPr>
          <a:xfrm>
            <a:off x="9086124" y="6248400"/>
            <a:ext cx="960699" cy="307777"/>
          </a:xfrm>
          <a:prstGeom prst="rect">
            <a:avLst/>
          </a:prstGeom>
          <a:noFill/>
        </p:spPr>
        <p:txBody>
          <a:bodyPr wrap="square" rtlCol="0">
            <a:spAutoFit/>
          </a:bodyPr>
          <a:lstStyle/>
          <a:p>
            <a:r>
              <a:rPr lang="en-US" sz="1400" dirty="0"/>
              <a:t>30%</a:t>
            </a:r>
          </a:p>
        </p:txBody>
      </p:sp>
      <p:sp>
        <p:nvSpPr>
          <p:cNvPr id="78" name="TextBox 77">
            <a:extLst>
              <a:ext uri="{FF2B5EF4-FFF2-40B4-BE49-F238E27FC236}">
                <a16:creationId xmlns:a16="http://schemas.microsoft.com/office/drawing/2014/main" id="{290AC526-B8FD-D242-9BB7-3C9FE51B007E}"/>
              </a:ext>
            </a:extLst>
          </p:cNvPr>
          <p:cNvSpPr txBox="1"/>
          <p:nvPr userDrawn="1"/>
        </p:nvSpPr>
        <p:spPr>
          <a:xfrm>
            <a:off x="9086124" y="7086600"/>
            <a:ext cx="960699" cy="307777"/>
          </a:xfrm>
          <a:prstGeom prst="rect">
            <a:avLst/>
          </a:prstGeom>
          <a:noFill/>
        </p:spPr>
        <p:txBody>
          <a:bodyPr wrap="square" rtlCol="0">
            <a:spAutoFit/>
          </a:bodyPr>
          <a:lstStyle/>
          <a:p>
            <a:r>
              <a:rPr lang="en-US" sz="1400" dirty="0"/>
              <a:t>10%</a:t>
            </a:r>
          </a:p>
        </p:txBody>
      </p:sp>
      <p:sp>
        <p:nvSpPr>
          <p:cNvPr id="79" name="Rectangle 78">
            <a:extLst>
              <a:ext uri="{FF2B5EF4-FFF2-40B4-BE49-F238E27FC236}">
                <a16:creationId xmlns:a16="http://schemas.microsoft.com/office/drawing/2014/main" id="{858EC831-A39B-E345-A3CE-59A6424E8DF4}"/>
              </a:ext>
            </a:extLst>
          </p:cNvPr>
          <p:cNvSpPr/>
          <p:nvPr userDrawn="1"/>
        </p:nvSpPr>
        <p:spPr>
          <a:xfrm>
            <a:off x="10363200" y="4479403"/>
            <a:ext cx="752354" cy="706055"/>
          </a:xfrm>
          <a:prstGeom prst="rect">
            <a:avLst/>
          </a:prstGeom>
          <a:solidFill>
            <a:srgbClr val="0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54A61808-61BD-1042-A7EC-48051C1012CB}"/>
              </a:ext>
            </a:extLst>
          </p:cNvPr>
          <p:cNvSpPr/>
          <p:nvPr userDrawn="1"/>
        </p:nvSpPr>
        <p:spPr>
          <a:xfrm>
            <a:off x="10363200" y="5272269"/>
            <a:ext cx="752354" cy="706055"/>
          </a:xfrm>
          <a:prstGeom prst="rect">
            <a:avLst/>
          </a:prstGeom>
          <a:solidFill>
            <a:srgbClr val="000000">
              <a:alpha val="495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69EF382A-430A-DD40-B5A4-81BCD3F3287A}"/>
              </a:ext>
            </a:extLst>
          </p:cNvPr>
          <p:cNvSpPr/>
          <p:nvPr userDrawn="1"/>
        </p:nvSpPr>
        <p:spPr>
          <a:xfrm>
            <a:off x="10363200" y="6065135"/>
            <a:ext cx="752354" cy="706055"/>
          </a:xfrm>
          <a:prstGeom prst="rect">
            <a:avLst/>
          </a:prstGeom>
          <a:solidFill>
            <a:srgbClr val="000000">
              <a:alpha val="699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0800F2B0-3082-A642-AF00-A83787D6529A}"/>
              </a:ext>
            </a:extLst>
          </p:cNvPr>
          <p:cNvSpPr/>
          <p:nvPr userDrawn="1"/>
        </p:nvSpPr>
        <p:spPr>
          <a:xfrm>
            <a:off x="10363200" y="6858000"/>
            <a:ext cx="752354" cy="706055"/>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a:extLst>
              <a:ext uri="{FF2B5EF4-FFF2-40B4-BE49-F238E27FC236}">
                <a16:creationId xmlns:a16="http://schemas.microsoft.com/office/drawing/2014/main" id="{0C942036-30A6-7644-9B31-24E131C322AB}"/>
              </a:ext>
            </a:extLst>
          </p:cNvPr>
          <p:cNvSpPr txBox="1"/>
          <p:nvPr userDrawn="1"/>
        </p:nvSpPr>
        <p:spPr>
          <a:xfrm>
            <a:off x="11219724" y="4687747"/>
            <a:ext cx="960699" cy="307777"/>
          </a:xfrm>
          <a:prstGeom prst="rect">
            <a:avLst/>
          </a:prstGeom>
          <a:noFill/>
        </p:spPr>
        <p:txBody>
          <a:bodyPr wrap="square" rtlCol="0">
            <a:spAutoFit/>
          </a:bodyPr>
          <a:lstStyle/>
          <a:p>
            <a:r>
              <a:rPr lang="en-US" sz="1400" dirty="0"/>
              <a:t>70%</a:t>
            </a:r>
          </a:p>
        </p:txBody>
      </p:sp>
      <p:sp>
        <p:nvSpPr>
          <p:cNvPr id="84" name="TextBox 83">
            <a:extLst>
              <a:ext uri="{FF2B5EF4-FFF2-40B4-BE49-F238E27FC236}">
                <a16:creationId xmlns:a16="http://schemas.microsoft.com/office/drawing/2014/main" id="{AA43F737-F7D7-7043-A937-5E0043FAC6F6}"/>
              </a:ext>
            </a:extLst>
          </p:cNvPr>
          <p:cNvSpPr txBox="1"/>
          <p:nvPr userDrawn="1"/>
        </p:nvSpPr>
        <p:spPr>
          <a:xfrm>
            <a:off x="11219724" y="5486400"/>
            <a:ext cx="960699" cy="307777"/>
          </a:xfrm>
          <a:prstGeom prst="rect">
            <a:avLst/>
          </a:prstGeom>
          <a:noFill/>
        </p:spPr>
        <p:txBody>
          <a:bodyPr wrap="square" rtlCol="0">
            <a:spAutoFit/>
          </a:bodyPr>
          <a:lstStyle/>
          <a:p>
            <a:r>
              <a:rPr lang="en-US" sz="1400" dirty="0"/>
              <a:t>50%</a:t>
            </a:r>
          </a:p>
        </p:txBody>
      </p:sp>
      <p:sp>
        <p:nvSpPr>
          <p:cNvPr id="85" name="TextBox 84">
            <a:extLst>
              <a:ext uri="{FF2B5EF4-FFF2-40B4-BE49-F238E27FC236}">
                <a16:creationId xmlns:a16="http://schemas.microsoft.com/office/drawing/2014/main" id="{B0F95D14-3290-E34C-B7D1-46A3100E7D44}"/>
              </a:ext>
            </a:extLst>
          </p:cNvPr>
          <p:cNvSpPr txBox="1"/>
          <p:nvPr userDrawn="1"/>
        </p:nvSpPr>
        <p:spPr>
          <a:xfrm>
            <a:off x="11219724" y="6248400"/>
            <a:ext cx="960699" cy="307777"/>
          </a:xfrm>
          <a:prstGeom prst="rect">
            <a:avLst/>
          </a:prstGeom>
          <a:noFill/>
        </p:spPr>
        <p:txBody>
          <a:bodyPr wrap="square" rtlCol="0">
            <a:spAutoFit/>
          </a:bodyPr>
          <a:lstStyle/>
          <a:p>
            <a:r>
              <a:rPr lang="en-US" sz="1400" dirty="0"/>
              <a:t>30%</a:t>
            </a:r>
          </a:p>
        </p:txBody>
      </p:sp>
      <p:sp>
        <p:nvSpPr>
          <p:cNvPr id="86" name="TextBox 85">
            <a:extLst>
              <a:ext uri="{FF2B5EF4-FFF2-40B4-BE49-F238E27FC236}">
                <a16:creationId xmlns:a16="http://schemas.microsoft.com/office/drawing/2014/main" id="{F45F5F56-B7CF-AC41-A071-87069A9D26F4}"/>
              </a:ext>
            </a:extLst>
          </p:cNvPr>
          <p:cNvSpPr txBox="1"/>
          <p:nvPr userDrawn="1"/>
        </p:nvSpPr>
        <p:spPr>
          <a:xfrm>
            <a:off x="11219724" y="7086600"/>
            <a:ext cx="960699" cy="307777"/>
          </a:xfrm>
          <a:prstGeom prst="rect">
            <a:avLst/>
          </a:prstGeom>
          <a:noFill/>
        </p:spPr>
        <p:txBody>
          <a:bodyPr wrap="square" rtlCol="0">
            <a:spAutoFit/>
          </a:bodyPr>
          <a:lstStyle/>
          <a:p>
            <a:r>
              <a:rPr lang="en-US" sz="1400" dirty="0"/>
              <a:t>10%</a:t>
            </a:r>
          </a:p>
        </p:txBody>
      </p:sp>
      <p:grpSp>
        <p:nvGrpSpPr>
          <p:cNvPr id="116" name="Group 115">
            <a:extLst>
              <a:ext uri="{FF2B5EF4-FFF2-40B4-BE49-F238E27FC236}">
                <a16:creationId xmlns:a16="http://schemas.microsoft.com/office/drawing/2014/main" id="{3CB8F4F4-5E5B-7E42-B7C3-4D71A9AFE464}"/>
              </a:ext>
            </a:extLst>
          </p:cNvPr>
          <p:cNvGrpSpPr/>
          <p:nvPr userDrawn="1"/>
        </p:nvGrpSpPr>
        <p:grpSpPr>
          <a:xfrm>
            <a:off x="1355072" y="381597"/>
            <a:ext cx="10135543" cy="1128128"/>
            <a:chOff x="1302184" y="376535"/>
            <a:chExt cx="10135543" cy="1128128"/>
          </a:xfrm>
        </p:grpSpPr>
        <p:sp>
          <p:nvSpPr>
            <p:cNvPr id="117" name="TextBox 116">
              <a:extLst>
                <a:ext uri="{FF2B5EF4-FFF2-40B4-BE49-F238E27FC236}">
                  <a16:creationId xmlns:a16="http://schemas.microsoft.com/office/drawing/2014/main" id="{67DFE691-DEEC-6B4C-873D-2A19E4CBC4A0}"/>
                </a:ext>
              </a:extLst>
            </p:cNvPr>
            <p:cNvSpPr txBox="1"/>
            <p:nvPr userDrawn="1"/>
          </p:nvSpPr>
          <p:spPr>
            <a:xfrm>
              <a:off x="1302184" y="376535"/>
              <a:ext cx="2812616" cy="369332"/>
            </a:xfrm>
            <a:prstGeom prst="rect">
              <a:avLst/>
            </a:prstGeom>
            <a:noFill/>
          </p:spPr>
          <p:txBody>
            <a:bodyPr wrap="square" rtlCol="0">
              <a:spAutoFit/>
            </a:bodyPr>
            <a:lstStyle/>
            <a:p>
              <a:r>
                <a:rPr lang="en-US" b="1" dirty="0"/>
                <a:t>Theme Colors used</a:t>
              </a:r>
            </a:p>
          </p:txBody>
        </p:sp>
        <p:grpSp>
          <p:nvGrpSpPr>
            <p:cNvPr id="118" name="Group 117">
              <a:extLst>
                <a:ext uri="{FF2B5EF4-FFF2-40B4-BE49-F238E27FC236}">
                  <a16:creationId xmlns:a16="http://schemas.microsoft.com/office/drawing/2014/main" id="{43EE4717-4CD4-3148-A00F-A2DCA4B8C66A}"/>
                </a:ext>
              </a:extLst>
            </p:cNvPr>
            <p:cNvGrpSpPr/>
            <p:nvPr userDrawn="1"/>
          </p:nvGrpSpPr>
          <p:grpSpPr>
            <a:xfrm>
              <a:off x="1391103" y="836278"/>
              <a:ext cx="10046624" cy="668385"/>
              <a:chOff x="1391103" y="836278"/>
              <a:chExt cx="10046624" cy="668385"/>
            </a:xfrm>
          </p:grpSpPr>
          <p:sp>
            <p:nvSpPr>
              <p:cNvPr id="119" name="Rectangle 118">
                <a:extLst>
                  <a:ext uri="{FF2B5EF4-FFF2-40B4-BE49-F238E27FC236}">
                    <a16:creationId xmlns:a16="http://schemas.microsoft.com/office/drawing/2014/main" id="{ADA63F1A-9886-3140-A972-E24C81E66FC1}"/>
                  </a:ext>
                </a:extLst>
              </p:cNvPr>
              <p:cNvSpPr/>
              <p:nvPr/>
            </p:nvSpPr>
            <p:spPr>
              <a:xfrm>
                <a:off x="1491331" y="836278"/>
                <a:ext cx="623856" cy="274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ectangle 119">
                <a:extLst>
                  <a:ext uri="{FF2B5EF4-FFF2-40B4-BE49-F238E27FC236}">
                    <a16:creationId xmlns:a16="http://schemas.microsoft.com/office/drawing/2014/main" id="{153443BD-C4C8-3749-9B7E-C918115C41E6}"/>
                  </a:ext>
                </a:extLst>
              </p:cNvPr>
              <p:cNvSpPr/>
              <p:nvPr userDrawn="1"/>
            </p:nvSpPr>
            <p:spPr>
              <a:xfrm>
                <a:off x="2772711" y="836278"/>
                <a:ext cx="623856" cy="274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6E6E6"/>
                  </a:solidFill>
                </a:endParaRPr>
              </a:p>
            </p:txBody>
          </p:sp>
          <p:sp>
            <p:nvSpPr>
              <p:cNvPr id="121" name="Rectangle 120">
                <a:extLst>
                  <a:ext uri="{FF2B5EF4-FFF2-40B4-BE49-F238E27FC236}">
                    <a16:creationId xmlns:a16="http://schemas.microsoft.com/office/drawing/2014/main" id="{B9C99180-0E21-B64A-954F-42B179C9A22D}"/>
                  </a:ext>
                </a:extLst>
              </p:cNvPr>
              <p:cNvSpPr/>
              <p:nvPr userDrawn="1"/>
            </p:nvSpPr>
            <p:spPr>
              <a:xfrm>
                <a:off x="4054091" y="836278"/>
                <a:ext cx="623856"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121">
                <a:extLst>
                  <a:ext uri="{FF2B5EF4-FFF2-40B4-BE49-F238E27FC236}">
                    <a16:creationId xmlns:a16="http://schemas.microsoft.com/office/drawing/2014/main" id="{849D01B0-49C9-184E-AE63-420C7F533CD9}"/>
                  </a:ext>
                </a:extLst>
              </p:cNvPr>
              <p:cNvSpPr/>
              <p:nvPr userDrawn="1"/>
            </p:nvSpPr>
            <p:spPr>
              <a:xfrm>
                <a:off x="5335471" y="836278"/>
                <a:ext cx="623856"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122">
                <a:extLst>
                  <a:ext uri="{FF2B5EF4-FFF2-40B4-BE49-F238E27FC236}">
                    <a16:creationId xmlns:a16="http://schemas.microsoft.com/office/drawing/2014/main" id="{B3900BB0-005D-CF41-8063-8A0286F91E17}"/>
                  </a:ext>
                </a:extLst>
              </p:cNvPr>
              <p:cNvSpPr/>
              <p:nvPr userDrawn="1"/>
            </p:nvSpPr>
            <p:spPr>
              <a:xfrm>
                <a:off x="6616851" y="836278"/>
                <a:ext cx="623856" cy="274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ctangle 123">
                <a:extLst>
                  <a:ext uri="{FF2B5EF4-FFF2-40B4-BE49-F238E27FC236}">
                    <a16:creationId xmlns:a16="http://schemas.microsoft.com/office/drawing/2014/main" id="{5E89A3CF-9F50-4C43-B664-90BB31BFED31}"/>
                  </a:ext>
                </a:extLst>
              </p:cNvPr>
              <p:cNvSpPr/>
              <p:nvPr userDrawn="1"/>
            </p:nvSpPr>
            <p:spPr>
              <a:xfrm>
                <a:off x="7898231" y="836278"/>
                <a:ext cx="623856" cy="274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5D5F0"/>
                  </a:solidFill>
                </a:endParaRPr>
              </a:p>
            </p:txBody>
          </p:sp>
          <p:sp>
            <p:nvSpPr>
              <p:cNvPr id="125" name="Rectangle 124">
                <a:extLst>
                  <a:ext uri="{FF2B5EF4-FFF2-40B4-BE49-F238E27FC236}">
                    <a16:creationId xmlns:a16="http://schemas.microsoft.com/office/drawing/2014/main" id="{EB986A4F-DD46-084D-8DEB-7EA9C74CAEAE}"/>
                  </a:ext>
                </a:extLst>
              </p:cNvPr>
              <p:cNvSpPr/>
              <p:nvPr userDrawn="1"/>
            </p:nvSpPr>
            <p:spPr>
              <a:xfrm>
                <a:off x="9179611" y="836278"/>
                <a:ext cx="623856" cy="274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E7E7E"/>
                  </a:solidFill>
                </a:endParaRPr>
              </a:p>
            </p:txBody>
          </p:sp>
          <p:sp>
            <p:nvSpPr>
              <p:cNvPr id="126" name="Rectangle 125">
                <a:extLst>
                  <a:ext uri="{FF2B5EF4-FFF2-40B4-BE49-F238E27FC236}">
                    <a16:creationId xmlns:a16="http://schemas.microsoft.com/office/drawing/2014/main" id="{376F0CA8-A4A1-704C-8665-CFF450063FB9}"/>
                  </a:ext>
                </a:extLst>
              </p:cNvPr>
              <p:cNvSpPr/>
              <p:nvPr userDrawn="1"/>
            </p:nvSpPr>
            <p:spPr>
              <a:xfrm>
                <a:off x="10460988" y="836278"/>
                <a:ext cx="623856" cy="274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ectangle 126">
                <a:extLst>
                  <a:ext uri="{FF2B5EF4-FFF2-40B4-BE49-F238E27FC236}">
                    <a16:creationId xmlns:a16="http://schemas.microsoft.com/office/drawing/2014/main" id="{D4FD1B1F-1C81-C544-B055-EC4FAD14524F}"/>
                  </a:ext>
                </a:extLst>
              </p:cNvPr>
              <p:cNvSpPr/>
              <p:nvPr userDrawn="1"/>
            </p:nvSpPr>
            <p:spPr>
              <a:xfrm>
                <a:off x="1391103" y="1258442"/>
                <a:ext cx="990977" cy="246221"/>
              </a:xfrm>
              <a:prstGeom prst="rect">
                <a:avLst/>
              </a:prstGeom>
            </p:spPr>
            <p:txBody>
              <a:bodyPr wrap="none">
                <a:spAutoFit/>
              </a:bodyPr>
              <a:lstStyle/>
              <a:p>
                <a:r>
                  <a:rPr lang="en-US" sz="1000" dirty="0">
                    <a:solidFill>
                      <a:srgbClr val="373737"/>
                    </a:solidFill>
                  </a:rPr>
                  <a:t>RGB 55/55/55</a:t>
                </a:r>
              </a:p>
            </p:txBody>
          </p:sp>
          <p:sp>
            <p:nvSpPr>
              <p:cNvPr id="128" name="Rectangle 127">
                <a:extLst>
                  <a:ext uri="{FF2B5EF4-FFF2-40B4-BE49-F238E27FC236}">
                    <a16:creationId xmlns:a16="http://schemas.microsoft.com/office/drawing/2014/main" id="{6B84F46A-97EF-AC49-A5B7-E61F486F0DAC}"/>
                  </a:ext>
                </a:extLst>
              </p:cNvPr>
              <p:cNvSpPr/>
              <p:nvPr userDrawn="1"/>
            </p:nvSpPr>
            <p:spPr>
              <a:xfrm>
                <a:off x="2646696" y="1215565"/>
                <a:ext cx="1202573" cy="246221"/>
              </a:xfrm>
              <a:prstGeom prst="rect">
                <a:avLst/>
              </a:prstGeom>
            </p:spPr>
            <p:txBody>
              <a:bodyPr wrap="none">
                <a:spAutoFit/>
              </a:bodyPr>
              <a:lstStyle/>
              <a:p>
                <a:r>
                  <a:rPr lang="en-US" sz="1000" dirty="0">
                    <a:solidFill>
                      <a:srgbClr val="373737"/>
                    </a:solidFill>
                  </a:rPr>
                  <a:t>RGB 230/230/230</a:t>
                </a:r>
              </a:p>
            </p:txBody>
          </p:sp>
          <p:sp>
            <p:nvSpPr>
              <p:cNvPr id="129" name="Rectangle 128">
                <a:extLst>
                  <a:ext uri="{FF2B5EF4-FFF2-40B4-BE49-F238E27FC236}">
                    <a16:creationId xmlns:a16="http://schemas.microsoft.com/office/drawing/2014/main" id="{344DAD7E-CE9F-2B40-9040-09E0A6C07F53}"/>
                  </a:ext>
                </a:extLst>
              </p:cNvPr>
              <p:cNvSpPr/>
              <p:nvPr userDrawn="1"/>
            </p:nvSpPr>
            <p:spPr>
              <a:xfrm>
                <a:off x="3937845" y="1215565"/>
                <a:ext cx="990977" cy="246221"/>
              </a:xfrm>
              <a:prstGeom prst="rect">
                <a:avLst/>
              </a:prstGeom>
            </p:spPr>
            <p:txBody>
              <a:bodyPr wrap="none">
                <a:spAutoFit/>
              </a:bodyPr>
              <a:lstStyle/>
              <a:p>
                <a:r>
                  <a:rPr lang="en-US" sz="1000" dirty="0">
                    <a:solidFill>
                      <a:srgbClr val="373737"/>
                    </a:solidFill>
                  </a:rPr>
                  <a:t>RGB 0/93/170</a:t>
                </a:r>
              </a:p>
            </p:txBody>
          </p:sp>
          <p:sp>
            <p:nvSpPr>
              <p:cNvPr id="130" name="Rectangle 129">
                <a:extLst>
                  <a:ext uri="{FF2B5EF4-FFF2-40B4-BE49-F238E27FC236}">
                    <a16:creationId xmlns:a16="http://schemas.microsoft.com/office/drawing/2014/main" id="{F7294101-9481-FD40-B565-33E43C1E1CF4}"/>
                  </a:ext>
                </a:extLst>
              </p:cNvPr>
              <p:cNvSpPr/>
              <p:nvPr userDrawn="1"/>
            </p:nvSpPr>
            <p:spPr>
              <a:xfrm>
                <a:off x="5222664" y="1215565"/>
                <a:ext cx="1132041" cy="246221"/>
              </a:xfrm>
              <a:prstGeom prst="rect">
                <a:avLst/>
              </a:prstGeom>
            </p:spPr>
            <p:txBody>
              <a:bodyPr wrap="none">
                <a:spAutoFit/>
              </a:bodyPr>
              <a:lstStyle/>
              <a:p>
                <a:r>
                  <a:rPr lang="en-US" sz="1000" dirty="0">
                    <a:solidFill>
                      <a:srgbClr val="373737"/>
                    </a:solidFill>
                  </a:rPr>
                  <a:t>RGB 120/162/47</a:t>
                </a:r>
              </a:p>
            </p:txBody>
          </p:sp>
          <p:sp>
            <p:nvSpPr>
              <p:cNvPr id="131" name="Rectangle 130">
                <a:extLst>
                  <a:ext uri="{FF2B5EF4-FFF2-40B4-BE49-F238E27FC236}">
                    <a16:creationId xmlns:a16="http://schemas.microsoft.com/office/drawing/2014/main" id="{7592A2A5-C4F8-8A4C-889C-E2862E6971EA}"/>
                  </a:ext>
                </a:extLst>
              </p:cNvPr>
              <p:cNvSpPr/>
              <p:nvPr userDrawn="1"/>
            </p:nvSpPr>
            <p:spPr>
              <a:xfrm>
                <a:off x="6493645" y="1215565"/>
                <a:ext cx="1061509" cy="246221"/>
              </a:xfrm>
              <a:prstGeom prst="rect">
                <a:avLst/>
              </a:prstGeom>
            </p:spPr>
            <p:txBody>
              <a:bodyPr wrap="none">
                <a:spAutoFit/>
              </a:bodyPr>
              <a:lstStyle/>
              <a:p>
                <a:r>
                  <a:rPr lang="en-US" sz="1000" dirty="0">
                    <a:solidFill>
                      <a:srgbClr val="373737"/>
                    </a:solidFill>
                  </a:rPr>
                  <a:t>RGB 238/49/36</a:t>
                </a:r>
              </a:p>
            </p:txBody>
          </p:sp>
          <p:sp>
            <p:nvSpPr>
              <p:cNvPr id="132" name="Rectangle 131">
                <a:extLst>
                  <a:ext uri="{FF2B5EF4-FFF2-40B4-BE49-F238E27FC236}">
                    <a16:creationId xmlns:a16="http://schemas.microsoft.com/office/drawing/2014/main" id="{A8FA9077-861E-5A4A-B02B-4692F24C201B}"/>
                  </a:ext>
                </a:extLst>
              </p:cNvPr>
              <p:cNvSpPr/>
              <p:nvPr userDrawn="1"/>
            </p:nvSpPr>
            <p:spPr>
              <a:xfrm>
                <a:off x="7779271" y="1215565"/>
                <a:ext cx="1202573" cy="246221"/>
              </a:xfrm>
              <a:prstGeom prst="rect">
                <a:avLst/>
              </a:prstGeom>
            </p:spPr>
            <p:txBody>
              <a:bodyPr wrap="none">
                <a:spAutoFit/>
              </a:bodyPr>
              <a:lstStyle/>
              <a:p>
                <a:r>
                  <a:rPr lang="en-US" sz="1000" dirty="0">
                    <a:solidFill>
                      <a:srgbClr val="373737"/>
                    </a:solidFill>
                  </a:rPr>
                  <a:t>RGB 181/213/240</a:t>
                </a:r>
              </a:p>
            </p:txBody>
          </p:sp>
          <p:sp>
            <p:nvSpPr>
              <p:cNvPr id="133" name="Rectangle 132">
                <a:extLst>
                  <a:ext uri="{FF2B5EF4-FFF2-40B4-BE49-F238E27FC236}">
                    <a16:creationId xmlns:a16="http://schemas.microsoft.com/office/drawing/2014/main" id="{5D2E7425-31D5-284D-B5A5-185047714523}"/>
                  </a:ext>
                </a:extLst>
              </p:cNvPr>
              <p:cNvSpPr/>
              <p:nvPr userDrawn="1"/>
            </p:nvSpPr>
            <p:spPr>
              <a:xfrm>
                <a:off x="9059288" y="1215565"/>
                <a:ext cx="1202573" cy="246221"/>
              </a:xfrm>
              <a:prstGeom prst="rect">
                <a:avLst/>
              </a:prstGeom>
            </p:spPr>
            <p:txBody>
              <a:bodyPr wrap="none">
                <a:spAutoFit/>
              </a:bodyPr>
              <a:lstStyle/>
              <a:p>
                <a:r>
                  <a:rPr lang="en-US" sz="1000" dirty="0">
                    <a:solidFill>
                      <a:srgbClr val="373737"/>
                    </a:solidFill>
                  </a:rPr>
                  <a:t>RGB 126/126/126</a:t>
                </a:r>
              </a:p>
            </p:txBody>
          </p:sp>
          <p:sp>
            <p:nvSpPr>
              <p:cNvPr id="134" name="Rectangle 133">
                <a:extLst>
                  <a:ext uri="{FF2B5EF4-FFF2-40B4-BE49-F238E27FC236}">
                    <a16:creationId xmlns:a16="http://schemas.microsoft.com/office/drawing/2014/main" id="{E5C11487-4265-6C4F-9B24-0A0F29D4C082}"/>
                  </a:ext>
                </a:extLst>
              </p:cNvPr>
              <p:cNvSpPr/>
              <p:nvPr userDrawn="1"/>
            </p:nvSpPr>
            <p:spPr>
              <a:xfrm>
                <a:off x="10376218" y="1215565"/>
                <a:ext cx="1061509" cy="246221"/>
              </a:xfrm>
              <a:prstGeom prst="rect">
                <a:avLst/>
              </a:prstGeom>
            </p:spPr>
            <p:txBody>
              <a:bodyPr wrap="none">
                <a:spAutoFit/>
              </a:bodyPr>
              <a:lstStyle/>
              <a:p>
                <a:r>
                  <a:rPr lang="en-US" sz="1000" dirty="0">
                    <a:solidFill>
                      <a:srgbClr val="373737"/>
                    </a:solidFill>
                  </a:rPr>
                  <a:t>RGB 0/154/199</a:t>
                </a:r>
              </a:p>
            </p:txBody>
          </p:sp>
        </p:grpSp>
      </p:grpSp>
    </p:spTree>
    <p:extLst>
      <p:ext uri="{BB962C8B-B14F-4D97-AF65-F5344CB8AC3E}">
        <p14:creationId xmlns:p14="http://schemas.microsoft.com/office/powerpoint/2010/main" val="1952839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Number Layout">
    <p:spTree>
      <p:nvGrpSpPr>
        <p:cNvPr id="1" name=""/>
        <p:cNvGrpSpPr/>
        <p:nvPr/>
      </p:nvGrpSpPr>
      <p:grpSpPr>
        <a:xfrm>
          <a:off x="0" y="0"/>
          <a:ext cx="0" cy="0"/>
          <a:chOff x="0" y="0"/>
          <a:chExt cx="0" cy="0"/>
        </a:xfrm>
      </p:grpSpPr>
      <p:pic>
        <p:nvPicPr>
          <p:cNvPr id="25" name="Picture 24" descr="A bridge over a river.&#10;">
            <a:extLst>
              <a:ext uri="{FF2B5EF4-FFF2-40B4-BE49-F238E27FC236}">
                <a16:creationId xmlns:a16="http://schemas.microsoft.com/office/drawing/2014/main" id="{A9569DC6-E2FC-794C-8562-A7208A9C5B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06824"/>
            <a:ext cx="3106271" cy="7422776"/>
          </a:xfrm>
          <a:prstGeom prst="rect">
            <a:avLst/>
          </a:prstGeom>
        </p:spPr>
      </p:pic>
      <p:sp>
        <p:nvSpPr>
          <p:cNvPr id="15" name="Rectangle 14">
            <a:extLst>
              <a:ext uri="{FF2B5EF4-FFF2-40B4-BE49-F238E27FC236}">
                <a16:creationId xmlns:a16="http://schemas.microsoft.com/office/drawing/2014/main" id="{E49BA62F-022E-493C-8797-5223B44BEF3C}"/>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3" name="Rectangle 2">
            <a:extLst>
              <a:ext uri="{FF2B5EF4-FFF2-40B4-BE49-F238E27FC236}">
                <a16:creationId xmlns:a16="http://schemas.microsoft.com/office/drawing/2014/main" id="{D008D856-A33F-B148-9E17-5B372B40EB05}"/>
              </a:ext>
            </a:extLst>
          </p:cNvPr>
          <p:cNvSpPr/>
          <p:nvPr/>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 name="Rectangle 3">
            <a:extLst>
              <a:ext uri="{FF2B5EF4-FFF2-40B4-BE49-F238E27FC236}">
                <a16:creationId xmlns:a16="http://schemas.microsoft.com/office/drawing/2014/main" id="{5C3601EB-AF3F-0D45-BEC4-90BBB5E0AFE4}"/>
              </a:ext>
              <a:ext uri="{C183D7F6-B498-43B3-948B-1728B52AA6E4}">
                <adec:decorative xmlns:adec="http://schemas.microsoft.com/office/drawing/2017/decorative" val="1"/>
              </a:ext>
            </a:extLst>
          </p:cNvPr>
          <p:cNvSpPr/>
          <p:nvPr/>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pic>
        <p:nvPicPr>
          <p:cNvPr id="5" name="Picture 4">
            <a:extLst>
              <a:ext uri="{FF2B5EF4-FFF2-40B4-BE49-F238E27FC236}">
                <a16:creationId xmlns:a16="http://schemas.microsoft.com/office/drawing/2014/main" id="{78AB2844-3DA3-624C-A4EA-EF788DB65B9C}"/>
              </a:ext>
              <a:ext uri="{C183D7F6-B498-43B3-948B-1728B52AA6E4}">
                <adec:decorative xmlns:adec="http://schemas.microsoft.com/office/drawing/2017/decorative" val="1"/>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6" name="Text Placeholder 12">
            <a:extLst>
              <a:ext uri="{FF2B5EF4-FFF2-40B4-BE49-F238E27FC236}">
                <a16:creationId xmlns:a16="http://schemas.microsoft.com/office/drawing/2014/main" id="{E9D6FD54-8A66-1A41-8FE2-FE1A7F19DE79}"/>
              </a:ext>
            </a:extLst>
          </p:cNvPr>
          <p:cNvSpPr>
            <a:spLocks noGrp="1"/>
          </p:cNvSpPr>
          <p:nvPr>
            <p:ph type="body" sz="quarter" idx="10" hasCustomPrompt="1"/>
          </p:nvPr>
        </p:nvSpPr>
        <p:spPr>
          <a:xfrm>
            <a:off x="977433" y="383723"/>
            <a:ext cx="10306050" cy="1228725"/>
          </a:xfrm>
        </p:spPr>
        <p:txBody>
          <a:bodyPr anchor="b"/>
          <a:lstStyle>
            <a:lvl1pPr marL="0" indent="0">
              <a:buFontTx/>
              <a:buNone/>
              <a:defRPr sz="4800" b="1" i="0">
                <a:solidFill>
                  <a:schemeClr val="bg1"/>
                </a:solidFill>
                <a:latin typeface="Arial" panose="020B0604020202020204" pitchFamily="34" charset="0"/>
                <a:cs typeface="Arial" panose="020B0604020202020204" pitchFamily="34" charset="0"/>
              </a:defRPr>
            </a:lvl1pPr>
            <a:lvl2pPr>
              <a:defRPr sz="4800" b="1" i="0">
                <a:solidFill>
                  <a:schemeClr val="bg1"/>
                </a:solidFill>
                <a:latin typeface="Arial" panose="020B0604020202020204" pitchFamily="34" charset="0"/>
                <a:cs typeface="Arial" panose="020B0604020202020204" pitchFamily="34" charset="0"/>
              </a:defRPr>
            </a:lvl2pPr>
            <a:lvl3pPr>
              <a:defRPr sz="4800" b="1" i="0">
                <a:solidFill>
                  <a:schemeClr val="bg1"/>
                </a:solidFill>
                <a:latin typeface="Arial" panose="020B0604020202020204" pitchFamily="34" charset="0"/>
                <a:cs typeface="Arial" panose="020B0604020202020204" pitchFamily="34" charset="0"/>
              </a:defRPr>
            </a:lvl3pPr>
            <a:lvl4pPr>
              <a:defRPr sz="4800" b="1" i="0">
                <a:solidFill>
                  <a:schemeClr val="bg1"/>
                </a:solidFill>
                <a:latin typeface="Arial" panose="020B0604020202020204" pitchFamily="34" charset="0"/>
                <a:cs typeface="Arial" panose="020B0604020202020204" pitchFamily="34" charset="0"/>
              </a:defRPr>
            </a:lvl4pPr>
            <a:lvl5pPr>
              <a:defRPr sz="4800" b="1" i="0">
                <a:solidFill>
                  <a:schemeClr val="bg1"/>
                </a:solidFill>
                <a:latin typeface="Arial" panose="020B0604020202020204" pitchFamily="34" charset="0"/>
                <a:cs typeface="Arial" panose="020B0604020202020204" pitchFamily="34" charset="0"/>
              </a:defRPr>
            </a:lvl5pPr>
          </a:lstStyle>
          <a:p>
            <a:pPr lvl="0"/>
            <a:r>
              <a:rPr lang="en-US" dirty="0"/>
              <a:t>Click to edit text styles</a:t>
            </a:r>
          </a:p>
        </p:txBody>
      </p:sp>
      <p:sp>
        <p:nvSpPr>
          <p:cNvPr id="7" name="Rectangle 6">
            <a:extLst>
              <a:ext uri="{FF2B5EF4-FFF2-40B4-BE49-F238E27FC236}">
                <a16:creationId xmlns:a16="http://schemas.microsoft.com/office/drawing/2014/main" id="{110D0A44-501F-D940-81F0-287C61871EA9}"/>
              </a:ext>
              <a:ext uri="{C183D7F6-B498-43B3-948B-1728B52AA6E4}">
                <adec:decorative xmlns:adec="http://schemas.microsoft.com/office/drawing/2017/decorative" val="1"/>
              </a:ext>
            </a:extLst>
          </p:cNvPr>
          <p:cNvSpPr/>
          <p:nvPr/>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8" name="TextBox 7">
            <a:extLst>
              <a:ext uri="{FF2B5EF4-FFF2-40B4-BE49-F238E27FC236}">
                <a16:creationId xmlns:a16="http://schemas.microsoft.com/office/drawing/2014/main" id="{A9EA4189-6EFD-5B46-BDEB-D7BA039C95E4}"/>
              </a:ext>
            </a:extLst>
          </p:cNvPr>
          <p:cNvSpPr txBox="1"/>
          <p:nvPr/>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C1B09D8-6387-0746-827F-BECA47C94032}"/>
              </a:ext>
              <a:ext uri="{C183D7F6-B498-43B3-948B-1728B52AA6E4}">
                <adec:decorative xmlns:adec="http://schemas.microsoft.com/office/drawing/2017/decorative" val="1"/>
              </a:ext>
            </a:extLst>
          </p:cNvPr>
          <p:cNvSpPr txBox="1"/>
          <p:nvPr/>
        </p:nvSpPr>
        <p:spPr>
          <a:xfrm rot="5400000">
            <a:off x="10388678" y="3561727"/>
            <a:ext cx="7418922" cy="295466"/>
          </a:xfrm>
          <a:prstGeom prst="rect">
            <a:avLst/>
          </a:prstGeom>
          <a:noFill/>
        </p:spPr>
        <p:txBody>
          <a:bodyPr wrap="square" rtlCol="0">
            <a:spAutoFit/>
          </a:bodyPr>
          <a:lstStyle/>
          <a:p>
            <a:pPr algn="r"/>
            <a:r>
              <a:rPr lang="en-US" sz="1320" b="1" spc="240" dirty="0">
                <a:latin typeface="Arial" panose="020B0604020202020204" pitchFamily="34" charset="0"/>
                <a:cs typeface="Arial" panose="020B0604020202020204" pitchFamily="34" charset="0"/>
              </a:rPr>
              <a:t>Metropolitan Council</a:t>
            </a:r>
          </a:p>
        </p:txBody>
      </p:sp>
      <p:sp>
        <p:nvSpPr>
          <p:cNvPr id="10" name="Text Placeholder 23">
            <a:extLst>
              <a:ext uri="{FF2B5EF4-FFF2-40B4-BE49-F238E27FC236}">
                <a16:creationId xmlns:a16="http://schemas.microsoft.com/office/drawing/2014/main" id="{D9E1CB86-2424-AF46-B0B1-778B10B1FAAB}"/>
              </a:ext>
            </a:extLst>
          </p:cNvPr>
          <p:cNvSpPr>
            <a:spLocks noGrp="1"/>
          </p:cNvSpPr>
          <p:nvPr>
            <p:ph type="body" sz="quarter" idx="11"/>
          </p:nvPr>
        </p:nvSpPr>
        <p:spPr>
          <a:xfrm>
            <a:off x="5178611" y="2230089"/>
            <a:ext cx="6510916" cy="585788"/>
          </a:xfrm>
        </p:spPr>
        <p:txBody>
          <a:bodyPr/>
          <a:lstStyle>
            <a:lvl1pPr marL="0" indent="0">
              <a:buFontTx/>
              <a:buNone/>
              <a:defRPr sz="2400" b="1" i="0">
                <a:solidFill>
                  <a:srgbClr val="005DAA"/>
                </a:solidFill>
                <a:latin typeface="Arial" panose="020B0604020202020204" pitchFamily="34" charset="0"/>
                <a:cs typeface="Arial" panose="020B0604020202020204" pitchFamily="34" charset="0"/>
              </a:defRPr>
            </a:lvl1pPr>
          </a:lstStyle>
          <a:p>
            <a:pPr lvl="0"/>
            <a:endParaRPr lang="en-US" dirty="0"/>
          </a:p>
        </p:txBody>
      </p:sp>
      <p:sp>
        <p:nvSpPr>
          <p:cNvPr id="11" name="Text Placeholder 25">
            <a:extLst>
              <a:ext uri="{FF2B5EF4-FFF2-40B4-BE49-F238E27FC236}">
                <a16:creationId xmlns:a16="http://schemas.microsoft.com/office/drawing/2014/main" id="{F04E3B83-0CF3-1D41-BD27-49C246AB4CB1}"/>
              </a:ext>
            </a:extLst>
          </p:cNvPr>
          <p:cNvSpPr>
            <a:spLocks noGrp="1"/>
          </p:cNvSpPr>
          <p:nvPr>
            <p:ph type="body" sz="quarter" idx="12" hasCustomPrompt="1"/>
          </p:nvPr>
        </p:nvSpPr>
        <p:spPr>
          <a:xfrm>
            <a:off x="5204010" y="2932740"/>
            <a:ext cx="6068839" cy="1086369"/>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Body copy</a:t>
            </a:r>
          </a:p>
          <a:p>
            <a:pPr lvl="0"/>
            <a:endParaRPr lang="en-US" dirty="0"/>
          </a:p>
        </p:txBody>
      </p:sp>
      <p:sp>
        <p:nvSpPr>
          <p:cNvPr id="12" name="Rectangle 11">
            <a:extLst>
              <a:ext uri="{FF2B5EF4-FFF2-40B4-BE49-F238E27FC236}">
                <a16:creationId xmlns:a16="http://schemas.microsoft.com/office/drawing/2014/main" id="{42D28FB1-21B5-154C-AC9E-909A353220D4}"/>
              </a:ext>
              <a:ext uri="{C183D7F6-B498-43B3-948B-1728B52AA6E4}">
                <adec:decorative xmlns:adec="http://schemas.microsoft.com/office/drawing/2017/decorative" val="1"/>
              </a:ext>
            </a:extLst>
          </p:cNvPr>
          <p:cNvSpPr/>
          <p:nvPr/>
        </p:nvSpPr>
        <p:spPr>
          <a:xfrm>
            <a:off x="0" y="0"/>
            <a:ext cx="326571" cy="326571"/>
          </a:xfrm>
          <a:prstGeom prst="rect">
            <a:avLst/>
          </a:prstGeom>
          <a:solidFill>
            <a:srgbClr val="9D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4" name="Rectangle 13">
            <a:extLst>
              <a:ext uri="{FF2B5EF4-FFF2-40B4-BE49-F238E27FC236}">
                <a16:creationId xmlns:a16="http://schemas.microsoft.com/office/drawing/2014/main" id="{65FDAB5E-6E09-4803-A039-C4AC4BC2770E}"/>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6" name="Picture 15">
            <a:extLst>
              <a:ext uri="{FF2B5EF4-FFF2-40B4-BE49-F238E27FC236}">
                <a16:creationId xmlns:a16="http://schemas.microsoft.com/office/drawing/2014/main" id="{224C52C2-FFD9-4F2A-B271-D6A71B0ADC0A}"/>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17" name="Rectangle 16">
            <a:extLst>
              <a:ext uri="{FF2B5EF4-FFF2-40B4-BE49-F238E27FC236}">
                <a16:creationId xmlns:a16="http://schemas.microsoft.com/office/drawing/2014/main" id="{EE29A559-0B11-43B8-9D20-D658E5F0EE7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CC231721-47A5-4EAD-8449-AE3BA8FE2DC5}"/>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B2F6E7E-C733-4351-B9D8-52A605397572}"/>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dirty="0">
                <a:latin typeface="Arial" panose="020B0604020202020204" pitchFamily="34" charset="0"/>
                <a:cs typeface="Arial" panose="020B0604020202020204" pitchFamily="34" charset="0"/>
              </a:rPr>
              <a:t>Metropolitan Council</a:t>
            </a:r>
          </a:p>
        </p:txBody>
      </p:sp>
      <p:sp>
        <p:nvSpPr>
          <p:cNvPr id="20" name="Rectangle 19">
            <a:extLst>
              <a:ext uri="{FF2B5EF4-FFF2-40B4-BE49-F238E27FC236}">
                <a16:creationId xmlns:a16="http://schemas.microsoft.com/office/drawing/2014/main" id="{B83635F1-F2F6-46BB-AD31-17C811997753}"/>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3" name="Text Placeholder 23">
            <a:extLst>
              <a:ext uri="{FF2B5EF4-FFF2-40B4-BE49-F238E27FC236}">
                <a16:creationId xmlns:a16="http://schemas.microsoft.com/office/drawing/2014/main" id="{6F8D02ED-14D6-194C-B560-FB5737501E65}"/>
              </a:ext>
            </a:extLst>
          </p:cNvPr>
          <p:cNvSpPr>
            <a:spLocks noGrp="1"/>
          </p:cNvSpPr>
          <p:nvPr>
            <p:ph type="body" sz="quarter" idx="13"/>
          </p:nvPr>
        </p:nvSpPr>
        <p:spPr>
          <a:xfrm>
            <a:off x="5256446" y="4604692"/>
            <a:ext cx="6510916" cy="585788"/>
          </a:xfrm>
        </p:spPr>
        <p:txBody>
          <a:bodyPr/>
          <a:lstStyle>
            <a:lvl1pPr marL="0" indent="0">
              <a:buFontTx/>
              <a:buNone/>
              <a:defRPr sz="2400" b="1" i="0">
                <a:solidFill>
                  <a:srgbClr val="005DAA"/>
                </a:solidFill>
                <a:latin typeface="Arial" panose="020B0604020202020204" pitchFamily="34" charset="0"/>
                <a:cs typeface="Arial" panose="020B0604020202020204" pitchFamily="34" charset="0"/>
              </a:defRPr>
            </a:lvl1pPr>
          </a:lstStyle>
          <a:p>
            <a:pPr lvl="0"/>
            <a:endParaRPr lang="en-US" dirty="0"/>
          </a:p>
        </p:txBody>
      </p:sp>
      <p:sp>
        <p:nvSpPr>
          <p:cNvPr id="24" name="Text Placeholder 25">
            <a:extLst>
              <a:ext uri="{FF2B5EF4-FFF2-40B4-BE49-F238E27FC236}">
                <a16:creationId xmlns:a16="http://schemas.microsoft.com/office/drawing/2014/main" id="{E1FEA26E-CDC4-014D-9DF5-B5E866FC14CF}"/>
              </a:ext>
            </a:extLst>
          </p:cNvPr>
          <p:cNvSpPr>
            <a:spLocks noGrp="1"/>
          </p:cNvSpPr>
          <p:nvPr>
            <p:ph type="body" sz="quarter" idx="14" hasCustomPrompt="1"/>
          </p:nvPr>
        </p:nvSpPr>
        <p:spPr>
          <a:xfrm>
            <a:off x="5256446" y="5307343"/>
            <a:ext cx="6068839" cy="1086369"/>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Body copy</a:t>
            </a:r>
          </a:p>
          <a:p>
            <a:pPr lvl="0"/>
            <a:endParaRPr lang="en-US" dirty="0"/>
          </a:p>
          <a:p>
            <a:pPr lvl="0"/>
            <a:endParaRPr lang="en-US" dirty="0"/>
          </a:p>
        </p:txBody>
      </p:sp>
      <p:sp>
        <p:nvSpPr>
          <p:cNvPr id="34" name="Text Placeholder 33">
            <a:extLst>
              <a:ext uri="{FF2B5EF4-FFF2-40B4-BE49-F238E27FC236}">
                <a16:creationId xmlns:a16="http://schemas.microsoft.com/office/drawing/2014/main" id="{8E762F69-0C7C-5A41-B718-385D87DE9A5C}"/>
              </a:ext>
            </a:extLst>
          </p:cNvPr>
          <p:cNvSpPr>
            <a:spLocks noGrp="1"/>
          </p:cNvSpPr>
          <p:nvPr>
            <p:ph type="body" sz="quarter" idx="15" hasCustomPrompt="1"/>
          </p:nvPr>
        </p:nvSpPr>
        <p:spPr>
          <a:xfrm>
            <a:off x="3550910" y="2230089"/>
            <a:ext cx="1371600" cy="1019175"/>
          </a:xfrm>
        </p:spPr>
        <p:txBody>
          <a:bodyPr>
            <a:noAutofit/>
          </a:bodyPr>
          <a:lstStyle>
            <a:lvl1pPr marL="0" indent="0">
              <a:buNone/>
              <a:defRPr sz="7200" b="1"/>
            </a:lvl1pPr>
          </a:lstStyle>
          <a:p>
            <a:pPr lvl="0"/>
            <a:r>
              <a:rPr lang="en-US" dirty="0"/>
              <a:t>1</a:t>
            </a:r>
          </a:p>
        </p:txBody>
      </p:sp>
      <p:sp>
        <p:nvSpPr>
          <p:cNvPr id="35" name="Text Placeholder 33">
            <a:extLst>
              <a:ext uri="{FF2B5EF4-FFF2-40B4-BE49-F238E27FC236}">
                <a16:creationId xmlns:a16="http://schemas.microsoft.com/office/drawing/2014/main" id="{0DE8D8E1-B945-4B42-9D5F-6376C6B39971}"/>
              </a:ext>
            </a:extLst>
          </p:cNvPr>
          <p:cNvSpPr>
            <a:spLocks noGrp="1"/>
          </p:cNvSpPr>
          <p:nvPr>
            <p:ph type="body" sz="quarter" idx="16" hasCustomPrompt="1"/>
          </p:nvPr>
        </p:nvSpPr>
        <p:spPr>
          <a:xfrm>
            <a:off x="3550910" y="4604692"/>
            <a:ext cx="1371600" cy="1019175"/>
          </a:xfrm>
        </p:spPr>
        <p:txBody>
          <a:bodyPr>
            <a:noAutofit/>
          </a:bodyPr>
          <a:lstStyle>
            <a:lvl1pPr marL="0" indent="0">
              <a:buNone/>
              <a:defRPr sz="7200" b="1"/>
            </a:lvl1pPr>
          </a:lstStyle>
          <a:p>
            <a:pPr lvl="0"/>
            <a:r>
              <a:rPr lang="en-US" dirty="0"/>
              <a:t>2</a:t>
            </a:r>
          </a:p>
        </p:txBody>
      </p:sp>
    </p:spTree>
    <p:extLst>
      <p:ext uri="{BB962C8B-B14F-4D97-AF65-F5344CB8AC3E}">
        <p14:creationId xmlns:p14="http://schemas.microsoft.com/office/powerpoint/2010/main" val="157829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al Divid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8311"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EF5BB7A6-B123-457E-974F-E647377FEF0D}"/>
              </a:ext>
            </a:extLst>
          </p:cNvPr>
          <p:cNvSpPr>
            <a:spLocks noGrp="1"/>
          </p:cNvSpPr>
          <p:nvPr>
            <p:ph type="title" hasCustomPrompt="1"/>
          </p:nvPr>
        </p:nvSpPr>
        <p:spPr>
          <a:xfrm>
            <a:off x="945974" y="3406070"/>
            <a:ext cx="4095364"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dirty="0"/>
              <a:t>Slide title to go here</a:t>
            </a:r>
          </a:p>
        </p:txBody>
      </p:sp>
      <p:sp>
        <p:nvSpPr>
          <p:cNvPr id="17" name="Rectangle 16">
            <a:extLst>
              <a:ext uri="{FF2B5EF4-FFF2-40B4-BE49-F238E27FC236}">
                <a16:creationId xmlns:a16="http://schemas.microsoft.com/office/drawing/2014/main" id="{02611D20-EEFA-A549-8813-6D304D3394C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8" name="Picture 17" descr="Downtown Minneapolis Skyline from University of Minnesota campus.">
            <a:extLst>
              <a:ext uri="{FF2B5EF4-FFF2-40B4-BE49-F238E27FC236}">
                <a16:creationId xmlns:a16="http://schemas.microsoft.com/office/drawing/2014/main" id="{6F480E5C-F35B-2D44-B7EA-2412CDE347C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219700" y="0"/>
            <a:ext cx="8349344" cy="8229600"/>
          </a:xfrm>
          <a:prstGeom prst="rect">
            <a:avLst/>
          </a:prstGeom>
        </p:spPr>
      </p:pic>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851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eneral Divider Sl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EF5BB7A6-B123-457E-974F-E647377FEF0D}"/>
              </a:ext>
            </a:extLst>
          </p:cNvPr>
          <p:cNvSpPr>
            <a:spLocks noGrp="1"/>
          </p:cNvSpPr>
          <p:nvPr>
            <p:ph type="title" hasCustomPrompt="1"/>
          </p:nvPr>
        </p:nvSpPr>
        <p:spPr>
          <a:xfrm>
            <a:off x="945974" y="3406070"/>
            <a:ext cx="4248150"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7" name="Rectangle 16">
            <a:extLst>
              <a:ext uri="{FF2B5EF4-FFF2-40B4-BE49-F238E27FC236}">
                <a16:creationId xmlns:a16="http://schemas.microsoft.com/office/drawing/2014/main" id="{02611D20-EEFA-A549-8813-6D304D3394C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5" name="Picture Placeholder 5">
            <a:extLst>
              <a:ext uri="{FF2B5EF4-FFF2-40B4-BE49-F238E27FC236}">
                <a16:creationId xmlns:a16="http://schemas.microsoft.com/office/drawing/2014/main" id="{2742C81F-BE80-B741-A829-77958184B728}"/>
              </a:ext>
            </a:extLst>
          </p:cNvPr>
          <p:cNvSpPr>
            <a:spLocks noGrp="1"/>
          </p:cNvSpPr>
          <p:nvPr>
            <p:ph type="pic" sz="quarter" idx="14" hasCustomPrompt="1"/>
          </p:nvPr>
        </p:nvSpPr>
        <p:spPr>
          <a:xfrm>
            <a:off x="5313958" y="0"/>
            <a:ext cx="8249640" cy="8229600"/>
          </a:xfrm>
        </p:spPr>
        <p:txBody>
          <a:bodyPr anchor="t"/>
          <a:lstStyle>
            <a:lvl1pPr marL="0" indent="0" algn="ctr">
              <a:lnSpc>
                <a:spcPct val="100000"/>
              </a:lnSpc>
              <a:buNone/>
              <a:defRPr/>
            </a:lvl1pPr>
          </a:lstStyle>
          <a:p>
            <a:r>
              <a:rPr lang="en-US" dirty="0"/>
              <a:t>Insert picture by clicking icon</a:t>
            </a:r>
          </a:p>
        </p:txBody>
      </p:sp>
    </p:spTree>
    <p:extLst>
      <p:ext uri="{BB962C8B-B14F-4D97-AF65-F5344CB8AC3E}">
        <p14:creationId xmlns:p14="http://schemas.microsoft.com/office/powerpoint/2010/main" val="1186057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neral 2 column 3 photo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pic>
        <p:nvPicPr>
          <p:cNvPr id="14" name="Picture 13" descr="People walking across Stone Arch bridge">
            <a:extLst>
              <a:ext uri="{FF2B5EF4-FFF2-40B4-BE49-F238E27FC236}">
                <a16:creationId xmlns:a16="http://schemas.microsoft.com/office/drawing/2014/main" id="{E5C5F8E5-DE31-EB4F-91E3-3A2ACD536A4C}"/>
              </a:ext>
            </a:extLst>
          </p:cNvPr>
          <p:cNvPicPr>
            <a:picLocks noChangeAspect="1"/>
          </p:cNvPicPr>
          <p:nvPr userDrawn="1"/>
        </p:nvPicPr>
        <p:blipFill>
          <a:blip r:embed="rId3"/>
          <a:srcRect t="659" b="659"/>
          <a:stretch/>
        </p:blipFill>
        <p:spPr>
          <a:xfrm>
            <a:off x="11468099" y="1708430"/>
            <a:ext cx="2095501" cy="2130552"/>
          </a:xfrm>
          <a:prstGeom prst="rect">
            <a:avLst/>
          </a:prstGeom>
        </p:spPr>
      </p:pic>
      <p:pic>
        <p:nvPicPr>
          <p:cNvPr id="15" name="Picture 14" descr="Outdoors photograph of Metro Transit Light Rail train at a platform stop">
            <a:extLst>
              <a:ext uri="{FF2B5EF4-FFF2-40B4-BE49-F238E27FC236}">
                <a16:creationId xmlns:a16="http://schemas.microsoft.com/office/drawing/2014/main" id="{5699583D-741C-714B-BA71-ACAC0D1997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468101" y="6095585"/>
            <a:ext cx="2095500" cy="2130552"/>
          </a:xfrm>
          <a:prstGeom prst="rect">
            <a:avLst/>
          </a:prstGeom>
        </p:spPr>
      </p:pic>
      <p:pic>
        <p:nvPicPr>
          <p:cNvPr id="16" name="Picture 15" descr="Child splashing in a puddle">
            <a:extLst>
              <a:ext uri="{FF2B5EF4-FFF2-40B4-BE49-F238E27FC236}">
                <a16:creationId xmlns:a16="http://schemas.microsoft.com/office/drawing/2014/main" id="{4F5079E1-049C-9B46-B022-9D53E4101F5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468099" y="3900484"/>
            <a:ext cx="2095501" cy="2133600"/>
          </a:xfrm>
          <a:prstGeom prst="rect">
            <a:avLst/>
          </a:prstGeom>
        </p:spPr>
      </p:pic>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953930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enereal 2 column 3 photos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4" name="Picture Placeholder 3">
            <a:extLst>
              <a:ext uri="{FF2B5EF4-FFF2-40B4-BE49-F238E27FC236}">
                <a16:creationId xmlns:a16="http://schemas.microsoft.com/office/drawing/2014/main" id="{B6D574E6-3658-463F-B60A-08F7E02A3FAE}"/>
              </a:ext>
            </a:extLst>
          </p:cNvPr>
          <p:cNvSpPr>
            <a:spLocks noGrp="1" noChangeAspect="1"/>
          </p:cNvSpPr>
          <p:nvPr>
            <p:ph type="pic" sz="quarter" idx="14"/>
          </p:nvPr>
        </p:nvSpPr>
        <p:spPr>
          <a:xfrm>
            <a:off x="11468100" y="1727277"/>
            <a:ext cx="2095500" cy="2130552"/>
          </a:xfrm>
          <a:solidFill>
            <a:schemeClr val="bg1"/>
          </a:solidFill>
        </p:spPr>
        <p:txBody>
          <a:bodyPr/>
          <a:lstStyle>
            <a:lvl1pPr marL="0" indent="0" algn="ctr">
              <a:buNone/>
              <a:defRPr/>
            </a:lvl1pPr>
          </a:lstStyle>
          <a:p>
            <a:endParaRPr lang="en-US" dirty="0"/>
          </a:p>
          <a:p>
            <a:r>
              <a:rPr lang="en-US" dirty="0"/>
              <a:t>Picture 1</a:t>
            </a:r>
          </a:p>
        </p:txBody>
      </p:sp>
      <p:sp>
        <p:nvSpPr>
          <p:cNvPr id="6" name="Picture Placeholder 5">
            <a:extLst>
              <a:ext uri="{FF2B5EF4-FFF2-40B4-BE49-F238E27FC236}">
                <a16:creationId xmlns:a16="http://schemas.microsoft.com/office/drawing/2014/main" id="{0F30F5B4-EEB2-402D-A5E4-239E4A8CA55D}"/>
              </a:ext>
            </a:extLst>
          </p:cNvPr>
          <p:cNvSpPr>
            <a:spLocks noGrp="1" noChangeAspect="1"/>
          </p:cNvSpPr>
          <p:nvPr>
            <p:ph type="pic" sz="quarter" idx="15"/>
          </p:nvPr>
        </p:nvSpPr>
        <p:spPr>
          <a:xfrm>
            <a:off x="11468100" y="3913284"/>
            <a:ext cx="2095500" cy="2130552"/>
          </a:xfrm>
          <a:solidFill>
            <a:schemeClr val="bg1"/>
          </a:solidFill>
        </p:spPr>
        <p:txBody>
          <a:bodyPr/>
          <a:lstStyle>
            <a:lvl1pPr marL="0" indent="0" algn="ctr">
              <a:buNone/>
              <a:defRPr/>
            </a:lvl1pPr>
          </a:lstStyle>
          <a:p>
            <a:endParaRPr lang="en-US" dirty="0"/>
          </a:p>
          <a:p>
            <a:r>
              <a:rPr lang="en-US" dirty="0"/>
              <a:t>Picture 2</a:t>
            </a:r>
          </a:p>
        </p:txBody>
      </p:sp>
      <p:sp>
        <p:nvSpPr>
          <p:cNvPr id="12" name="Picture Placeholder 11">
            <a:extLst>
              <a:ext uri="{FF2B5EF4-FFF2-40B4-BE49-F238E27FC236}">
                <a16:creationId xmlns:a16="http://schemas.microsoft.com/office/drawing/2014/main" id="{9AB97334-55ED-4CCA-B757-CAB190B69694}"/>
              </a:ext>
            </a:extLst>
          </p:cNvPr>
          <p:cNvSpPr>
            <a:spLocks noGrp="1" noChangeAspect="1"/>
          </p:cNvSpPr>
          <p:nvPr>
            <p:ph type="pic" sz="quarter" idx="16"/>
          </p:nvPr>
        </p:nvSpPr>
        <p:spPr>
          <a:xfrm>
            <a:off x="11468100" y="6099291"/>
            <a:ext cx="2095500" cy="2130552"/>
          </a:xfrm>
          <a:solidFill>
            <a:schemeClr val="bg1"/>
          </a:solidFill>
        </p:spPr>
        <p:txBody>
          <a:bodyPr/>
          <a:lstStyle>
            <a:lvl1pPr marL="0" indent="0" algn="ctr">
              <a:buNone/>
              <a:defRPr/>
            </a:lvl1pPr>
          </a:lstStyle>
          <a:p>
            <a:endParaRPr lang="en-US" dirty="0"/>
          </a:p>
          <a:p>
            <a:r>
              <a:rPr lang="en-US" dirty="0"/>
              <a:t>Picture 3</a:t>
            </a:r>
          </a:p>
        </p:txBody>
      </p:sp>
    </p:spTree>
    <p:extLst>
      <p:ext uri="{BB962C8B-B14F-4D97-AF65-F5344CB8AC3E}">
        <p14:creationId xmlns:p14="http://schemas.microsoft.com/office/powerpoint/2010/main" val="22039320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eneral column right photo">
    <p:spTree>
      <p:nvGrpSpPr>
        <p:cNvPr id="1" name=""/>
        <p:cNvGrpSpPr/>
        <p:nvPr/>
      </p:nvGrpSpPr>
      <p:grpSpPr>
        <a:xfrm>
          <a:off x="0" y="0"/>
          <a:ext cx="0" cy="0"/>
          <a:chOff x="0" y="0"/>
          <a:chExt cx="0" cy="0"/>
        </a:xfrm>
      </p:grpSpPr>
      <p:pic>
        <p:nvPicPr>
          <p:cNvPr id="20" name="Picture 19" descr="The Stone Arch from ground at night">
            <a:extLst>
              <a:ext uri="{FF2B5EF4-FFF2-40B4-BE49-F238E27FC236}">
                <a16:creationId xmlns:a16="http://schemas.microsoft.com/office/drawing/2014/main" id="{8FCCF7FE-F7AD-4646-9047-247E75A3B3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19700" y="1703540"/>
            <a:ext cx="8343900" cy="6526060"/>
          </a:xfrm>
          <a:prstGeom prst="rect">
            <a:avLst/>
          </a:prstGeom>
        </p:spPr>
      </p:pic>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3" name="Text Placeholder 2">
            <a:extLst>
              <a:ext uri="{FF2B5EF4-FFF2-40B4-BE49-F238E27FC236}">
                <a16:creationId xmlns:a16="http://schemas.microsoft.com/office/drawing/2014/main" id="{CFA49461-BCEE-B742-8790-A6AD39C49A96}"/>
              </a:ext>
            </a:extLst>
          </p:cNvPr>
          <p:cNvSpPr>
            <a:spLocks noGrp="1"/>
          </p:cNvSpPr>
          <p:nvPr>
            <p:ph type="body" sz="quarter" idx="13" hasCustomPrompt="1"/>
          </p:nvPr>
        </p:nvSpPr>
        <p:spPr>
          <a:xfrm>
            <a:off x="6415088" y="2771775"/>
            <a:ext cx="6443662" cy="2728913"/>
          </a:xfrm>
        </p:spPr>
        <p:txBody>
          <a:bodyPr>
            <a:noAutofit/>
          </a:bodyPr>
          <a:lstStyle>
            <a:lvl1pPr marL="0" indent="0" algn="l">
              <a:buNone/>
              <a:defRPr sz="2800" b="1" i="0">
                <a:solidFill>
                  <a:schemeClr val="bg1"/>
                </a:solidFill>
                <a:latin typeface="Arial" panose="020B0604020202020204" pitchFamily="34" charset="0"/>
                <a:cs typeface="Arial" panose="020B0604020202020204" pitchFamily="34" charset="0"/>
              </a:defRPr>
            </a:lvl1pPr>
            <a:lvl2pPr>
              <a:defRPr sz="2800" b="1" i="0">
                <a:solidFill>
                  <a:schemeClr val="bg1"/>
                </a:solidFill>
                <a:latin typeface="Arial" panose="020B0604020202020204" pitchFamily="34" charset="0"/>
                <a:cs typeface="Arial" panose="020B0604020202020204" pitchFamily="34" charset="0"/>
              </a:defRPr>
            </a:lvl2pPr>
            <a:lvl3pPr>
              <a:defRPr sz="2800" b="1" i="0">
                <a:solidFill>
                  <a:schemeClr val="bg1"/>
                </a:solidFill>
                <a:latin typeface="Arial" panose="020B0604020202020204" pitchFamily="34" charset="0"/>
                <a:cs typeface="Arial" panose="020B0604020202020204" pitchFamily="34" charset="0"/>
              </a:defRPr>
            </a:lvl3pPr>
            <a:lvl4pPr>
              <a:defRPr sz="2800" b="1" i="0">
                <a:solidFill>
                  <a:schemeClr val="bg1"/>
                </a:solidFill>
                <a:latin typeface="Arial" panose="020B0604020202020204" pitchFamily="34" charset="0"/>
                <a:cs typeface="Arial" panose="020B0604020202020204" pitchFamily="34" charset="0"/>
              </a:defRPr>
            </a:lvl4pPr>
            <a:lvl5pPr>
              <a:defRPr sz="2800" b="1" i="0">
                <a:solidFill>
                  <a:schemeClr val="bg1"/>
                </a:solidFill>
                <a:latin typeface="Arial" panose="020B0604020202020204" pitchFamily="34" charset="0"/>
                <a:cs typeface="Arial" panose="020B0604020202020204" pitchFamily="34" charset="0"/>
              </a:defRPr>
            </a:lvl5pPr>
          </a:lstStyle>
          <a:p>
            <a:pPr lvl="0"/>
            <a:r>
              <a:rPr lang="en-US" sz="2800" b="1">
                <a:solidFill>
                  <a:schemeClr val="bg1"/>
                </a:solidFill>
                <a:latin typeface="Arial" panose="020B0604020202020204" pitchFamily="34" charset="0"/>
                <a:cs typeface="Arial" panose="020B0604020202020204" pitchFamily="34" charset="0"/>
              </a:rPr>
              <a:t>“A</a:t>
            </a:r>
            <a:r>
              <a:rPr lang="en-US"/>
              <a:t>dd a quote or a statistic. </a:t>
            </a:r>
            <a:r>
              <a:rPr lang="en-US" sz="2800" b="1">
                <a:solidFill>
                  <a:schemeClr val="bg1"/>
                </a:solidFill>
                <a:latin typeface="Arial" panose="020B0604020202020204" pitchFamily="34" charset="0"/>
                <a:cs typeface="Arial" panose="020B0604020202020204" pitchFamily="34" charset="0"/>
              </a:rPr>
              <a:t>Lorem ipsum dolor sit </a:t>
            </a:r>
            <a:r>
              <a:rPr lang="en-US" sz="2800" b="1" err="1">
                <a:solidFill>
                  <a:schemeClr val="bg1"/>
                </a:solidFill>
                <a:latin typeface="Arial" panose="020B0604020202020204" pitchFamily="34" charset="0"/>
                <a:cs typeface="Arial" panose="020B0604020202020204" pitchFamily="34" charset="0"/>
              </a:rPr>
              <a:t>amet</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consectetur</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adipiscing</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elit</a:t>
            </a:r>
            <a:r>
              <a:rPr lang="en-US" sz="2800" b="1">
                <a:solidFill>
                  <a:schemeClr val="bg1"/>
                </a:solidFill>
                <a:latin typeface="Arial" panose="020B0604020202020204" pitchFamily="34" charset="0"/>
                <a:cs typeface="Arial" panose="020B0604020202020204" pitchFamily="34" charset="0"/>
              </a:rPr>
              <a:t>.”</a:t>
            </a:r>
            <a:br>
              <a:rPr lang="en-US" sz="2800" b="1">
                <a:solidFill>
                  <a:schemeClr val="bg1"/>
                </a:solidFill>
                <a:latin typeface="Arial" panose="020B0604020202020204" pitchFamily="34" charset="0"/>
                <a:cs typeface="Arial" panose="020B0604020202020204" pitchFamily="34" charset="0"/>
              </a:rPr>
            </a:br>
            <a:br>
              <a:rPr lang="en-US" sz="2800" b="1">
                <a:solidFill>
                  <a:schemeClr val="bg1"/>
                </a:solidFill>
                <a:latin typeface="Arial" panose="020B0604020202020204" pitchFamily="34" charset="0"/>
                <a:cs typeface="Arial" panose="020B0604020202020204" pitchFamily="34" charset="0"/>
              </a:rPr>
            </a:br>
            <a:r>
              <a:rPr lang="en-US" sz="2800" b="1">
                <a:solidFill>
                  <a:schemeClr val="bg1"/>
                </a:solidFill>
                <a:latin typeface="Arial" panose="020B0604020202020204" pitchFamily="34" charset="0"/>
                <a:cs typeface="Arial" panose="020B0604020202020204" pitchFamily="34" charset="0"/>
              </a:rPr>
              <a:t>– Author </a:t>
            </a:r>
            <a:r>
              <a:rPr lang="en-US" sz="2800" b="1" err="1">
                <a:solidFill>
                  <a:schemeClr val="bg1"/>
                </a:solidFill>
                <a:latin typeface="Arial" panose="020B0604020202020204" pitchFamily="34" charset="0"/>
                <a:cs typeface="Arial" panose="020B0604020202020204" pitchFamily="34" charset="0"/>
              </a:rPr>
              <a:t>Author</a:t>
            </a:r>
            <a:endParaRPr lang="en-US"/>
          </a:p>
        </p:txBody>
      </p:sp>
    </p:spTree>
    <p:extLst>
      <p:ext uri="{BB962C8B-B14F-4D97-AF65-F5344CB8AC3E}">
        <p14:creationId xmlns:p14="http://schemas.microsoft.com/office/powerpoint/2010/main" val="40709429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column right photo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5" name="Content Placeholder 4">
            <a:extLst>
              <a:ext uri="{FF2B5EF4-FFF2-40B4-BE49-F238E27FC236}">
                <a16:creationId xmlns:a16="http://schemas.microsoft.com/office/drawing/2014/main" id="{759EB58C-4D28-75B0-1A02-2A3724F8B770}"/>
              </a:ext>
            </a:extLst>
          </p:cNvPr>
          <p:cNvSpPr>
            <a:spLocks noGrp="1"/>
          </p:cNvSpPr>
          <p:nvPr>
            <p:ph sz="quarter" idx="13" hasCustomPrompt="1"/>
          </p:nvPr>
        </p:nvSpPr>
        <p:spPr>
          <a:xfrm>
            <a:off x="5219700" y="1704975"/>
            <a:ext cx="8343900" cy="6524625"/>
          </a:xfrm>
        </p:spPr>
        <p:txBody>
          <a:bodyPr/>
          <a:lstStyle>
            <a:lvl1pPr marL="0" indent="0" algn="ctr">
              <a:buNone/>
              <a:defRPr/>
            </a:lvl1pPr>
          </a:lstStyle>
          <a:p>
            <a:r>
              <a:rPr lang="en-US" dirty="0"/>
              <a:t>Insert media by clicking icon </a:t>
            </a:r>
          </a:p>
        </p:txBody>
      </p:sp>
    </p:spTree>
    <p:extLst>
      <p:ext uri="{BB962C8B-B14F-4D97-AF65-F5344CB8AC3E}">
        <p14:creationId xmlns:p14="http://schemas.microsoft.com/office/powerpoint/2010/main" val="290506128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7A17E7-4E9E-0649-BCCF-5B7B3510578D}"/>
              </a:ext>
              <a:ext uri="{C183D7F6-B498-43B3-948B-1728B52AA6E4}">
                <adec:decorative xmlns:adec="http://schemas.microsoft.com/office/drawing/2017/decorative" val="1"/>
              </a:ext>
            </a:extLst>
          </p:cNvPr>
          <p:cNvSpPr/>
          <p:nvPr userDrawn="1"/>
        </p:nvSpPr>
        <p:spPr>
          <a:xfrm>
            <a:off x="0" y="0"/>
            <a:ext cx="9410701"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3C100B06-7666-8E44-901C-4D7607A97D7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9410701" cy="8229600"/>
          </a:xfrm>
          <a:prstGeom prst="rect">
            <a:avLst/>
          </a:prstGeom>
        </p:spPr>
      </p:pic>
      <p:pic>
        <p:nvPicPr>
          <p:cNvPr id="12" name="Picture 11">
            <a:extLst>
              <a:ext uri="{FF2B5EF4-FFF2-40B4-BE49-F238E27FC236}">
                <a16:creationId xmlns:a16="http://schemas.microsoft.com/office/drawing/2014/main" id="{44E1B93D-8EDA-E141-BF60-627EACEBDEA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08461" y="5362187"/>
            <a:ext cx="3423868" cy="2349986"/>
          </a:xfrm>
          <a:prstGeom prst="rect">
            <a:avLst/>
          </a:prstGeom>
        </p:spPr>
      </p:pic>
      <p:pic>
        <p:nvPicPr>
          <p:cNvPr id="13" name="Picture 12" descr="Mississippi river near downtown Minneapolis, Minnesota">
            <a:extLst>
              <a:ext uri="{FF2B5EF4-FFF2-40B4-BE49-F238E27FC236}">
                <a16:creationId xmlns:a16="http://schemas.microsoft.com/office/drawing/2014/main" id="{B52233CF-8BE7-004E-B2BF-9AE193937CA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412609" y="0"/>
            <a:ext cx="5217791" cy="4967412"/>
          </a:xfrm>
          <a:prstGeom prst="rect">
            <a:avLst/>
          </a:prstGeom>
        </p:spPr>
      </p:pic>
      <p:cxnSp>
        <p:nvCxnSpPr>
          <p:cNvPr id="15" name="Straight Connector 14">
            <a:extLst>
              <a:ext uri="{FF2B5EF4-FFF2-40B4-BE49-F238E27FC236}">
                <a16:creationId xmlns:a16="http://schemas.microsoft.com/office/drawing/2014/main" id="{64645C8B-CF09-5B43-ABE1-6C6F9A4C81C7}"/>
              </a:ext>
              <a:ext uri="{C183D7F6-B498-43B3-948B-1728B52AA6E4}">
                <adec:decorative xmlns:adec="http://schemas.microsoft.com/office/drawing/2017/decorative" val="1"/>
              </a:ext>
            </a:extLst>
          </p:cNvPr>
          <p:cNvCxnSpPr>
            <a:cxnSpLocks/>
          </p:cNvCxnSpPr>
          <p:nvPr userDrawn="1"/>
        </p:nvCxnSpPr>
        <p:spPr>
          <a:xfrm>
            <a:off x="1036320" y="7132320"/>
            <a:ext cx="7233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B3438A1-3C23-4497-AF7B-822C87ED19B6}"/>
              </a:ext>
            </a:extLst>
          </p:cNvPr>
          <p:cNvSpPr>
            <a:spLocks noGrp="1"/>
          </p:cNvSpPr>
          <p:nvPr>
            <p:ph type="title" hasCustomPrompt="1"/>
          </p:nvPr>
        </p:nvSpPr>
        <p:spPr>
          <a:xfrm>
            <a:off x="973088" y="2260824"/>
            <a:ext cx="6702129" cy="1556263"/>
          </a:xfrm>
        </p:spPr>
        <p:txBody>
          <a:bodyPr anchor="b">
            <a:noAutofit/>
          </a:bodyPr>
          <a:lstStyle>
            <a:lvl1pPr>
              <a:defRPr sz="4800" b="1">
                <a:solidFill>
                  <a:schemeClr val="bg1"/>
                </a:solidFill>
              </a:defRPr>
            </a:lvl1pPr>
          </a:lstStyle>
          <a:p>
            <a:pPr lvl="0"/>
            <a:r>
              <a:rPr lang="en-US" dirty="0"/>
              <a:t>Title of presentation goes here </a:t>
            </a:r>
          </a:p>
        </p:txBody>
      </p:sp>
      <p:sp>
        <p:nvSpPr>
          <p:cNvPr id="17" name="Text Placeholder 17">
            <a:extLst>
              <a:ext uri="{FF2B5EF4-FFF2-40B4-BE49-F238E27FC236}">
                <a16:creationId xmlns:a16="http://schemas.microsoft.com/office/drawing/2014/main" id="{668068E9-498F-2943-85F8-07F6E0D578C1}"/>
              </a:ext>
            </a:extLst>
          </p:cNvPr>
          <p:cNvSpPr>
            <a:spLocks noGrp="1"/>
          </p:cNvSpPr>
          <p:nvPr>
            <p:ph type="body" sz="quarter" idx="11" hasCustomPrompt="1"/>
          </p:nvPr>
        </p:nvSpPr>
        <p:spPr>
          <a:xfrm>
            <a:off x="974996" y="4369324"/>
            <a:ext cx="6733608" cy="826512"/>
          </a:xfrm>
        </p:spPr>
        <p:txBody>
          <a:bodyPr>
            <a:noAutofit/>
          </a:bodyPr>
          <a:lstStyle>
            <a:lvl1pPr marL="0" indent="0">
              <a:buFontTx/>
              <a:buNone/>
              <a:defRPr sz="2400" b="0" i="0">
                <a:solidFill>
                  <a:schemeClr val="bg1"/>
                </a:solidFill>
                <a:latin typeface="Arial" panose="020B0604020202020204" pitchFamily="34" charset="0"/>
                <a:cs typeface="Arial" panose="020B0604020202020204" pitchFamily="34" charset="0"/>
              </a:defRPr>
            </a:lvl1pPr>
          </a:lstStyle>
          <a:p>
            <a:pPr lvl="0"/>
            <a:r>
              <a:rPr lang="en-US"/>
              <a:t>Subhead</a:t>
            </a:r>
          </a:p>
        </p:txBody>
      </p:sp>
      <p:sp>
        <p:nvSpPr>
          <p:cNvPr id="18" name="Text Placeholder 17">
            <a:extLst>
              <a:ext uri="{FF2B5EF4-FFF2-40B4-BE49-F238E27FC236}">
                <a16:creationId xmlns:a16="http://schemas.microsoft.com/office/drawing/2014/main" id="{52A275FD-2079-F14B-A71F-85D844D9070F}"/>
              </a:ext>
            </a:extLst>
          </p:cNvPr>
          <p:cNvSpPr>
            <a:spLocks noGrp="1"/>
          </p:cNvSpPr>
          <p:nvPr>
            <p:ph type="body" sz="quarter" idx="12" hasCustomPrompt="1"/>
          </p:nvPr>
        </p:nvSpPr>
        <p:spPr>
          <a:xfrm>
            <a:off x="974996" y="6659720"/>
            <a:ext cx="6818669" cy="381446"/>
          </a:xfrm>
        </p:spPr>
        <p:txBody>
          <a:bodyPr>
            <a:noAutofit/>
          </a:bodyPr>
          <a:lstStyle>
            <a:lvl1pPr marL="0" indent="0">
              <a:buFontTx/>
              <a:buNone/>
              <a:defRPr sz="1800" b="1" i="0">
                <a:solidFill>
                  <a:schemeClr val="bg1"/>
                </a:solidFill>
                <a:latin typeface="Arial" panose="020B0604020202020204" pitchFamily="34" charset="0"/>
                <a:cs typeface="Arial" panose="020B0604020202020204" pitchFamily="34" charset="0"/>
              </a:defRPr>
            </a:lvl1pPr>
          </a:lstStyle>
          <a:p>
            <a:pPr lvl="0"/>
            <a:r>
              <a:rPr lang="en-US"/>
              <a:t>Presenter Name</a:t>
            </a:r>
          </a:p>
        </p:txBody>
      </p:sp>
      <p:sp>
        <p:nvSpPr>
          <p:cNvPr id="19" name="Text Placeholder 17">
            <a:extLst>
              <a:ext uri="{FF2B5EF4-FFF2-40B4-BE49-F238E27FC236}">
                <a16:creationId xmlns:a16="http://schemas.microsoft.com/office/drawing/2014/main" id="{D0AAF368-F173-E54B-8878-34A5546AC3F4}"/>
              </a:ext>
            </a:extLst>
          </p:cNvPr>
          <p:cNvSpPr>
            <a:spLocks noGrp="1"/>
          </p:cNvSpPr>
          <p:nvPr>
            <p:ph type="body" sz="quarter" idx="13" hasCustomPrompt="1"/>
          </p:nvPr>
        </p:nvSpPr>
        <p:spPr>
          <a:xfrm>
            <a:off x="974996" y="7299513"/>
            <a:ext cx="6818669" cy="412655"/>
          </a:xfrm>
        </p:spPr>
        <p:txBody>
          <a:bodyPr>
            <a:no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stStyle>
          <a:p>
            <a:pPr lvl="0"/>
            <a:r>
              <a:rPr lang="en-US"/>
              <a:t>Month </a:t>
            </a:r>
            <a:r>
              <a:rPr lang="en-US" err="1"/>
              <a:t>YYYY</a:t>
            </a:r>
            <a:r>
              <a:rPr lang="en-US"/>
              <a:t>    metrocouncil.org</a:t>
            </a:r>
          </a:p>
        </p:txBody>
      </p:sp>
    </p:spTree>
    <p:extLst>
      <p:ext uri="{BB962C8B-B14F-4D97-AF65-F5344CB8AC3E}">
        <p14:creationId xmlns:p14="http://schemas.microsoft.com/office/powerpoint/2010/main" val="487247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umn 1 left photo w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77432" y="381100"/>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pic>
        <p:nvPicPr>
          <p:cNvPr id="15" name="Picture 14" descr="A body of water with trees around it and a downtown Minneapolis in the background">
            <a:extLst>
              <a:ext uri="{FF2B5EF4-FFF2-40B4-BE49-F238E27FC236}">
                <a16:creationId xmlns:a16="http://schemas.microsoft.com/office/drawing/2014/main" id="{6E08C33F-5CB5-BA44-8119-08F26516B95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702191"/>
            <a:ext cx="5213206" cy="6527409"/>
          </a:xfrm>
          <a:prstGeom prst="rect">
            <a:avLst/>
          </a:prstGeom>
        </p:spPr>
      </p:pic>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082857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neral column 1 left photo w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77432" y="381100"/>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783249BA-F584-3840-AC82-1EA98485625C}"/>
              </a:ext>
            </a:extLst>
          </p:cNvPr>
          <p:cNvSpPr>
            <a:spLocks noGrp="1"/>
          </p:cNvSpPr>
          <p:nvPr>
            <p:ph type="pic" sz="quarter" idx="15" hasCustomPrompt="1"/>
          </p:nvPr>
        </p:nvSpPr>
        <p:spPr>
          <a:xfrm>
            <a:off x="0" y="1704815"/>
            <a:ext cx="5213206" cy="6524786"/>
          </a:xfrm>
        </p:spPr>
        <p:txBody>
          <a:bodyPr anchor="t"/>
          <a:lstStyle>
            <a:lvl1pPr marL="0" indent="0" algn="ctr">
              <a:lnSpc>
                <a:spcPct val="100000"/>
              </a:lnSpc>
              <a:buNone/>
              <a:defRPr/>
            </a:lvl1pPr>
          </a:lstStyle>
          <a:p>
            <a:r>
              <a:rPr lang="en-US" dirty="0"/>
              <a:t>Insert picture by clicking icon</a:t>
            </a:r>
          </a:p>
        </p:txBody>
      </p:sp>
    </p:spTree>
    <p:extLst>
      <p:ext uri="{BB962C8B-B14F-4D97-AF65-F5344CB8AC3E}">
        <p14:creationId xmlns:p14="http://schemas.microsoft.com/office/powerpoint/2010/main" val="183171382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eneral column 1 left photo thin">
    <p:spTree>
      <p:nvGrpSpPr>
        <p:cNvPr id="1" name=""/>
        <p:cNvGrpSpPr/>
        <p:nvPr/>
      </p:nvGrpSpPr>
      <p:grpSpPr>
        <a:xfrm>
          <a:off x="0" y="0"/>
          <a:ext cx="0" cy="0"/>
          <a:chOff x="0" y="0"/>
          <a:chExt cx="0" cy="0"/>
        </a:xfrm>
      </p:grpSpPr>
      <p:pic>
        <p:nvPicPr>
          <p:cNvPr id="15" name="Picture 14" descr="A bridge over a river&#10;&#10;Description automatically generated with low confidence">
            <a:extLst>
              <a:ext uri="{FF2B5EF4-FFF2-40B4-BE49-F238E27FC236}">
                <a16:creationId xmlns:a16="http://schemas.microsoft.com/office/drawing/2014/main" id="{D5AD68A8-78B9-9E4E-A669-F762236EAD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06824"/>
            <a:ext cx="3106271" cy="7422776"/>
          </a:xfrm>
          <a:prstGeom prst="rect">
            <a:avLst/>
          </a:prstGeom>
        </p:spPr>
      </p:pic>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80016" y="383723"/>
            <a:ext cx="11821583" cy="123015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4" name="Picture 3" descr="A highway with cars on it and a city in the background&#10;&#10;Description automatically generated with low confidence">
            <a:extLst>
              <a:ext uri="{FF2B5EF4-FFF2-40B4-BE49-F238E27FC236}">
                <a16:creationId xmlns:a16="http://schemas.microsoft.com/office/drawing/2014/main" id="{546C2EEE-EBD7-45E5-B0C2-5375989BCCB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13" y="1704813"/>
            <a:ext cx="3122896" cy="6524787"/>
          </a:xfrm>
          <a:prstGeom prst="rect">
            <a:avLst/>
          </a:prstGeom>
        </p:spPr>
      </p:pic>
    </p:spTree>
    <p:extLst>
      <p:ext uri="{BB962C8B-B14F-4D97-AF65-F5344CB8AC3E}">
        <p14:creationId xmlns:p14="http://schemas.microsoft.com/office/powerpoint/2010/main" val="114484769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neral column 1 left photo thin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80016" y="383723"/>
            <a:ext cx="11821583" cy="123015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A691D110-30AC-E54C-A4CF-203A6B5765AF}"/>
              </a:ext>
            </a:extLst>
          </p:cNvPr>
          <p:cNvSpPr>
            <a:spLocks noGrp="1"/>
          </p:cNvSpPr>
          <p:nvPr>
            <p:ph type="pic" sz="quarter" idx="15" hasCustomPrompt="1"/>
          </p:nvPr>
        </p:nvSpPr>
        <p:spPr>
          <a:xfrm>
            <a:off x="-1492" y="1704814"/>
            <a:ext cx="3105429" cy="6524786"/>
          </a:xfrm>
        </p:spPr>
        <p:txBody>
          <a:bodyPr anchor="t"/>
          <a:lstStyle>
            <a:lvl1pPr marL="0" indent="0" algn="ctr">
              <a:lnSpc>
                <a:spcPct val="100000"/>
              </a:lnSpc>
              <a:buNone/>
              <a:defRPr/>
            </a:lvl1pPr>
          </a:lstStyle>
          <a:p>
            <a:r>
              <a:rPr lang="en-US" dirty="0"/>
              <a:t>Insert picture by </a:t>
            </a:r>
          </a:p>
          <a:p>
            <a:r>
              <a:rPr lang="en-US" dirty="0"/>
              <a:t>clicking icon</a:t>
            </a:r>
          </a:p>
        </p:txBody>
      </p:sp>
    </p:spTree>
    <p:extLst>
      <p:ext uri="{BB962C8B-B14F-4D97-AF65-F5344CB8AC3E}">
        <p14:creationId xmlns:p14="http://schemas.microsoft.com/office/powerpoint/2010/main" val="33023175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eneral 1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FAB84338-8974-4FAF-A50C-37046A15218E}"/>
              </a:ext>
            </a:extLst>
          </p:cNvPr>
          <p:cNvSpPr>
            <a:spLocks noGrp="1"/>
          </p:cNvSpPr>
          <p:nvPr>
            <p:ph type="title" hasCustomPrompt="1"/>
          </p:nvPr>
        </p:nvSpPr>
        <p:spPr>
          <a:xfrm>
            <a:off x="980253" y="395815"/>
            <a:ext cx="11821347" cy="1228725"/>
          </a:xfrm>
        </p:spPr>
        <p:txBody>
          <a:bodyPr anchor="b">
            <a:noAutofit/>
          </a:bodyPr>
          <a:lstStyle>
            <a:lvl1pPr>
              <a:defRPr sz="4800" b="1">
                <a:solidFill>
                  <a:schemeClr val="bg1"/>
                </a:solidFill>
              </a:defRPr>
            </a:lvl1pPr>
          </a:lstStyle>
          <a:p>
            <a:pPr lvl="0"/>
            <a:r>
              <a:rPr lang="en-US"/>
              <a:t>Slide title to go here</a:t>
            </a:r>
            <a:endParaRPr lang="en-US" noProof="0"/>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1015533" y="2192161"/>
            <a:ext cx="1178606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1002831" y="2886074"/>
            <a:ext cx="11798769" cy="4083799"/>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255819838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eneral 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E6F40E-F87A-E34B-B26C-5902B43942CA}"/>
              </a:ext>
              <a:ext uri="{C183D7F6-B498-43B3-948B-1728B52AA6E4}">
                <adec:decorative xmlns:adec="http://schemas.microsoft.com/office/drawing/2017/decorative" val="1"/>
              </a:ext>
            </a:extLst>
          </p:cNvPr>
          <p:cNvSpPr/>
          <p:nvPr userDrawn="1"/>
        </p:nvSpPr>
        <p:spPr>
          <a:xfrm>
            <a:off x="9328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2B8BB59-8F62-5243-98E1-D1DDA3216D9D}"/>
              </a:ext>
              <a:ext uri="{C183D7F6-B498-43B3-948B-1728B52AA6E4}">
                <adec:decorative xmlns:adec="http://schemas.microsoft.com/office/drawing/2017/decorative" val="1"/>
              </a:ext>
            </a:extLst>
          </p:cNvPr>
          <p:cNvSpPr/>
          <p:nvPr userDrawn="1"/>
        </p:nvSpPr>
        <p:spPr>
          <a:xfrm>
            <a:off x="74352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1BCA9CF-0625-409D-992F-1E6AA6FD229F}"/>
              </a:ext>
            </a:extLst>
          </p:cNvPr>
          <p:cNvSpPr>
            <a:spLocks noGrp="1"/>
          </p:cNvSpPr>
          <p:nvPr>
            <p:ph type="title" hasCustomPrompt="1"/>
          </p:nvPr>
        </p:nvSpPr>
        <p:spPr>
          <a:xfrm>
            <a:off x="987739" y="388769"/>
            <a:ext cx="11813861" cy="123577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 name="Text Placeholder 3">
            <a:extLst>
              <a:ext uri="{FF2B5EF4-FFF2-40B4-BE49-F238E27FC236}">
                <a16:creationId xmlns:a16="http://schemas.microsoft.com/office/drawing/2014/main" id="{849524CE-9304-8A42-BD76-D60374AB8A8D}"/>
              </a:ext>
            </a:extLst>
          </p:cNvPr>
          <p:cNvSpPr>
            <a:spLocks noGrp="1"/>
          </p:cNvSpPr>
          <p:nvPr>
            <p:ph type="body" sz="quarter" idx="14" hasCustomPrompt="1"/>
          </p:nvPr>
        </p:nvSpPr>
        <p:spPr>
          <a:xfrm>
            <a:off x="1245712" y="2760163"/>
            <a:ext cx="5478784" cy="732337"/>
          </a:xfrm>
          <a:noFill/>
        </p:spPr>
        <p:txBody>
          <a:bodyPr anchor="b">
            <a:noAutofit/>
          </a:bodyPr>
          <a:lstStyle>
            <a:lvl1pPr marL="0" indent="0">
              <a:buFontTx/>
              <a:buNone/>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goes here</a:t>
            </a:r>
          </a:p>
        </p:txBody>
      </p:sp>
      <p:sp>
        <p:nvSpPr>
          <p:cNvPr id="22" name="Text Placeholder 25">
            <a:extLst>
              <a:ext uri="{FF2B5EF4-FFF2-40B4-BE49-F238E27FC236}">
                <a16:creationId xmlns:a16="http://schemas.microsoft.com/office/drawing/2014/main" id="{BFF05AEE-B82B-7F48-A399-C7354E3F51F5}"/>
              </a:ext>
            </a:extLst>
          </p:cNvPr>
          <p:cNvSpPr>
            <a:spLocks noGrp="1"/>
          </p:cNvSpPr>
          <p:nvPr>
            <p:ph type="body" sz="quarter" idx="12" hasCustomPrompt="1"/>
          </p:nvPr>
        </p:nvSpPr>
        <p:spPr>
          <a:xfrm>
            <a:off x="1245711" y="3716498"/>
            <a:ext cx="5478783"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5" name="Text Placeholder 3">
            <a:extLst>
              <a:ext uri="{FF2B5EF4-FFF2-40B4-BE49-F238E27FC236}">
                <a16:creationId xmlns:a16="http://schemas.microsoft.com/office/drawing/2014/main" id="{51CA5694-0CC4-B843-9078-357D69FAB882}"/>
              </a:ext>
            </a:extLst>
          </p:cNvPr>
          <p:cNvSpPr>
            <a:spLocks noGrp="1"/>
          </p:cNvSpPr>
          <p:nvPr>
            <p:ph type="body" sz="quarter" idx="15" hasCustomPrompt="1"/>
          </p:nvPr>
        </p:nvSpPr>
        <p:spPr>
          <a:xfrm>
            <a:off x="7606348" y="2760163"/>
            <a:ext cx="5478784" cy="732337"/>
          </a:xfrm>
          <a:noFill/>
        </p:spPr>
        <p:txBody>
          <a:bodyPr anchor="b">
            <a:noAutofit/>
          </a:bodyPr>
          <a:lstStyle>
            <a:lvl1pPr marL="0" indent="0">
              <a:buFontTx/>
              <a:buNone/>
              <a:defRPr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Subhead goes here</a:t>
            </a:r>
          </a:p>
        </p:txBody>
      </p:sp>
      <p:sp>
        <p:nvSpPr>
          <p:cNvPr id="23" name="Text Placeholder 25">
            <a:extLst>
              <a:ext uri="{FF2B5EF4-FFF2-40B4-BE49-F238E27FC236}">
                <a16:creationId xmlns:a16="http://schemas.microsoft.com/office/drawing/2014/main" id="{B128B87C-BFC8-1F47-B71B-99329F3A380D}"/>
              </a:ext>
            </a:extLst>
          </p:cNvPr>
          <p:cNvSpPr>
            <a:spLocks noGrp="1"/>
          </p:cNvSpPr>
          <p:nvPr>
            <p:ph type="body" sz="quarter" idx="18" hasCustomPrompt="1"/>
          </p:nvPr>
        </p:nvSpPr>
        <p:spPr>
          <a:xfrm>
            <a:off x="7606348" y="3716498"/>
            <a:ext cx="5478783" cy="1289455"/>
          </a:xfrm>
        </p:spPr>
        <p:txBody>
          <a:bodyPr>
            <a:noAutofit/>
          </a:bodyPr>
          <a:lstStyle>
            <a:lvl1pPr marL="0" indent="0">
              <a:buFont typeface="Arial" panose="020B0604020202020204" pitchFamily="34" charset="0"/>
              <a:buNone/>
              <a:defRPr sz="2000" b="0" i="0">
                <a:latin typeface="Arial" panose="020B0604020202020204" pitchFamily="34" charset="0"/>
                <a:cs typeface="Arial" panose="020B0604020202020204" pitchFamily="34" charset="0"/>
              </a:defRPr>
            </a:lvl1pPr>
            <a:lvl2pPr marL="457200" indent="0">
              <a:buFont typeface="Arial" panose="020B0604020202020204" pitchFamily="34" charse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p:txBody>
      </p:sp>
    </p:spTree>
    <p:extLst>
      <p:ext uri="{BB962C8B-B14F-4D97-AF65-F5344CB8AC3E}">
        <p14:creationId xmlns:p14="http://schemas.microsoft.com/office/powerpoint/2010/main" val="26358665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eneral 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952CABF-C0DD-4C93-9495-22DD8FAF2F59}"/>
              </a:ext>
            </a:extLst>
          </p:cNvPr>
          <p:cNvSpPr>
            <a:spLocks noGrp="1"/>
          </p:cNvSpPr>
          <p:nvPr>
            <p:ph type="title" hasCustomPrompt="1"/>
          </p:nvPr>
        </p:nvSpPr>
        <p:spPr>
          <a:xfrm>
            <a:off x="989300" y="396142"/>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Rectangle 15">
            <a:extLst>
              <a:ext uri="{FF2B5EF4-FFF2-40B4-BE49-F238E27FC236}">
                <a16:creationId xmlns:a16="http://schemas.microsoft.com/office/drawing/2014/main" id="{9D4AD8D6-68CC-5C40-9D67-B541EBCCCB29}"/>
              </a:ext>
              <a:ext uri="{C183D7F6-B498-43B3-948B-1728B52AA6E4}">
                <adec:decorative xmlns:adec="http://schemas.microsoft.com/office/drawing/2017/decorative" val="1"/>
              </a:ext>
            </a:extLst>
          </p:cNvPr>
          <p:cNvSpPr/>
          <p:nvPr userDrawn="1"/>
        </p:nvSpPr>
        <p:spPr>
          <a:xfrm>
            <a:off x="9426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9CB7AAF-C896-1548-B59C-4E33146A6EAD}"/>
              </a:ext>
              <a:ext uri="{C183D7F6-B498-43B3-948B-1728B52AA6E4}">
                <adec:decorative xmlns:adec="http://schemas.microsoft.com/office/drawing/2017/decorative" val="1"/>
              </a:ext>
            </a:extLst>
          </p:cNvPr>
          <p:cNvSpPr/>
          <p:nvPr userDrawn="1"/>
        </p:nvSpPr>
        <p:spPr>
          <a:xfrm>
            <a:off x="525428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B0E28CF-8AB4-144D-9C4B-34DE7302705A}"/>
              </a:ext>
              <a:ext uri="{C183D7F6-B498-43B3-948B-1728B52AA6E4}">
                <adec:decorative xmlns:adec="http://schemas.microsoft.com/office/drawing/2017/decorative" val="1"/>
              </a:ext>
            </a:extLst>
          </p:cNvPr>
          <p:cNvSpPr/>
          <p:nvPr userDrawn="1"/>
        </p:nvSpPr>
        <p:spPr>
          <a:xfrm>
            <a:off x="95659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A0F3F35E-BD8A-3C45-B926-260375338A98}"/>
              </a:ext>
            </a:extLst>
          </p:cNvPr>
          <p:cNvSpPr>
            <a:spLocks noGrp="1"/>
          </p:cNvSpPr>
          <p:nvPr>
            <p:ph type="body" sz="quarter" idx="16" hasCustomPrompt="1"/>
          </p:nvPr>
        </p:nvSpPr>
        <p:spPr>
          <a:xfrm>
            <a:off x="12345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0" name="Text Placeholder 25">
            <a:extLst>
              <a:ext uri="{FF2B5EF4-FFF2-40B4-BE49-F238E27FC236}">
                <a16:creationId xmlns:a16="http://schemas.microsoft.com/office/drawing/2014/main" id="{006B8CDA-AB0F-2642-8AB7-D69B6C5AB712}"/>
              </a:ext>
            </a:extLst>
          </p:cNvPr>
          <p:cNvSpPr>
            <a:spLocks noGrp="1"/>
          </p:cNvSpPr>
          <p:nvPr>
            <p:ph type="body" sz="quarter" idx="12" hasCustomPrompt="1"/>
          </p:nvPr>
        </p:nvSpPr>
        <p:spPr>
          <a:xfrm>
            <a:off x="1234562" y="3510097"/>
            <a:ext cx="3421384" cy="1436503"/>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28" name="Text Placeholder 3">
            <a:extLst>
              <a:ext uri="{FF2B5EF4-FFF2-40B4-BE49-F238E27FC236}">
                <a16:creationId xmlns:a16="http://schemas.microsoft.com/office/drawing/2014/main" id="{5ED06A61-F4D0-AC4C-8E68-652034713325}"/>
              </a:ext>
            </a:extLst>
          </p:cNvPr>
          <p:cNvSpPr>
            <a:spLocks noGrp="1"/>
          </p:cNvSpPr>
          <p:nvPr>
            <p:ph type="body" sz="quarter" idx="18" hasCustomPrompt="1"/>
          </p:nvPr>
        </p:nvSpPr>
        <p:spPr>
          <a:xfrm>
            <a:off x="55017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1" name="Text Placeholder 25">
            <a:extLst>
              <a:ext uri="{FF2B5EF4-FFF2-40B4-BE49-F238E27FC236}">
                <a16:creationId xmlns:a16="http://schemas.microsoft.com/office/drawing/2014/main" id="{D6DE61F2-5225-FC40-B216-E668BF0256FD}"/>
              </a:ext>
            </a:extLst>
          </p:cNvPr>
          <p:cNvSpPr>
            <a:spLocks noGrp="1"/>
          </p:cNvSpPr>
          <p:nvPr>
            <p:ph type="body" sz="quarter" idx="21" hasCustomPrompt="1"/>
          </p:nvPr>
        </p:nvSpPr>
        <p:spPr>
          <a:xfrm>
            <a:off x="5501761" y="3510097"/>
            <a:ext cx="3421384" cy="1436503"/>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31" name="Text Placeholder 3">
            <a:extLst>
              <a:ext uri="{FF2B5EF4-FFF2-40B4-BE49-F238E27FC236}">
                <a16:creationId xmlns:a16="http://schemas.microsoft.com/office/drawing/2014/main" id="{97548173-F8EE-A146-A23E-BF6BF9F65401}"/>
              </a:ext>
            </a:extLst>
          </p:cNvPr>
          <p:cNvSpPr>
            <a:spLocks noGrp="1"/>
          </p:cNvSpPr>
          <p:nvPr>
            <p:ph type="body" sz="quarter" idx="20" hasCustomPrompt="1"/>
          </p:nvPr>
        </p:nvSpPr>
        <p:spPr>
          <a:xfrm>
            <a:off x="98197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2" name="Text Placeholder 25">
            <a:extLst>
              <a:ext uri="{FF2B5EF4-FFF2-40B4-BE49-F238E27FC236}">
                <a16:creationId xmlns:a16="http://schemas.microsoft.com/office/drawing/2014/main" id="{33112B82-F029-4A49-A9A4-A5B5C8C07293}"/>
              </a:ext>
            </a:extLst>
          </p:cNvPr>
          <p:cNvSpPr>
            <a:spLocks noGrp="1"/>
          </p:cNvSpPr>
          <p:nvPr>
            <p:ph type="body" sz="quarter" idx="22" hasCustomPrompt="1"/>
          </p:nvPr>
        </p:nvSpPr>
        <p:spPr>
          <a:xfrm>
            <a:off x="9829455" y="3510097"/>
            <a:ext cx="3421384" cy="1436503"/>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Tree>
    <p:extLst>
      <p:ext uri="{BB962C8B-B14F-4D97-AF65-F5344CB8AC3E}">
        <p14:creationId xmlns:p14="http://schemas.microsoft.com/office/powerpoint/2010/main" val="187686951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eneral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155102403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General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Content Placeholder 4">
            <a:extLst>
              <a:ext uri="{FF2B5EF4-FFF2-40B4-BE49-F238E27FC236}">
                <a16:creationId xmlns:a16="http://schemas.microsoft.com/office/drawing/2014/main" id="{A763C46B-7CF2-8983-3813-20DF3B3B5046}"/>
              </a:ext>
            </a:extLst>
          </p:cNvPr>
          <p:cNvSpPr>
            <a:spLocks noGrp="1"/>
          </p:cNvSpPr>
          <p:nvPr>
            <p:ph sz="quarter" idx="13" hasCustomPrompt="1"/>
          </p:nvPr>
        </p:nvSpPr>
        <p:spPr>
          <a:xfrm>
            <a:off x="914400" y="2057400"/>
            <a:ext cx="12649200" cy="6172200"/>
          </a:xfrm>
        </p:spPr>
        <p:txBody>
          <a:bodyPr/>
          <a:lstStyle>
            <a:lvl1pPr marL="0" indent="0" algn="ctr">
              <a:buNone/>
              <a:defRPr/>
            </a:lvl1pPr>
          </a:lstStyle>
          <a:p>
            <a:r>
              <a:rPr lang="en-US" dirty="0"/>
              <a:t>Insert media by clicking icon </a:t>
            </a:r>
          </a:p>
        </p:txBody>
      </p:sp>
    </p:spTree>
    <p:extLst>
      <p:ext uri="{BB962C8B-B14F-4D97-AF65-F5344CB8AC3E}">
        <p14:creationId xmlns:p14="http://schemas.microsoft.com/office/powerpoint/2010/main" val="166113815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FC98D8-BAA0-DF40-9C81-E8AA0DB9AFE8}"/>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Box 6">
            <a:extLst>
              <a:ext uri="{FF2B5EF4-FFF2-40B4-BE49-F238E27FC236}">
                <a16:creationId xmlns:a16="http://schemas.microsoft.com/office/drawing/2014/main" id="{A0AB4943-3134-9E4B-9622-795F8A220D7C}"/>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BAB42D2-87A9-314C-AD8C-4365A0013F90}"/>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1CA172F3-9095-42DB-9420-066972D3B664}"/>
              </a:ext>
            </a:extLst>
          </p:cNvPr>
          <p:cNvSpPr>
            <a:spLocks noGrp="1"/>
          </p:cNvSpPr>
          <p:nvPr>
            <p:ph type="title" hasCustomPrompt="1"/>
          </p:nvPr>
        </p:nvSpPr>
        <p:spPr>
          <a:xfrm>
            <a:off x="9835640" y="-1436376"/>
            <a:ext cx="4410232" cy="1047751"/>
          </a:xfrm>
        </p:spPr>
        <p:txBody>
          <a:bodyPr/>
          <a:lstStyle>
            <a:lvl1pPr>
              <a:defRPr/>
            </a:lvl1pPr>
          </a:lstStyle>
          <a:p>
            <a:r>
              <a:rPr lang="en-US"/>
              <a:t>Edit hidden title</a:t>
            </a:r>
          </a:p>
        </p:txBody>
      </p:sp>
      <p:grpSp>
        <p:nvGrpSpPr>
          <p:cNvPr id="9" name="Group 8">
            <a:extLst>
              <a:ext uri="{FF2B5EF4-FFF2-40B4-BE49-F238E27FC236}">
                <a16:creationId xmlns:a16="http://schemas.microsoft.com/office/drawing/2014/main" id="{6BF15881-E074-D741-8788-F7549BDB3E49}"/>
              </a:ext>
            </a:extLst>
          </p:cNvPr>
          <p:cNvGrpSpPr/>
          <p:nvPr userDrawn="1"/>
        </p:nvGrpSpPr>
        <p:grpSpPr>
          <a:xfrm>
            <a:off x="1364151" y="-1198130"/>
            <a:ext cx="8089009" cy="685740"/>
            <a:chOff x="2492994" y="2126192"/>
            <a:chExt cx="8089009" cy="685740"/>
          </a:xfrm>
        </p:grpSpPr>
        <p:sp>
          <p:nvSpPr>
            <p:cNvPr id="10" name="Rectangle 9">
              <a:extLst>
                <a:ext uri="{FF2B5EF4-FFF2-40B4-BE49-F238E27FC236}">
                  <a16:creationId xmlns:a16="http://schemas.microsoft.com/office/drawing/2014/main" id="{60215669-DADC-DA45-9C83-5F7BD8AB3A1C}"/>
                </a:ext>
              </a:extLst>
            </p:cNvPr>
            <p:cNvSpPr/>
            <p:nvPr/>
          </p:nvSpPr>
          <p:spPr>
            <a:xfrm>
              <a:off x="2577627" y="2126192"/>
              <a:ext cx="1600200" cy="27432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4EDFFE1-AEE5-DE40-BAC8-FE728DCBF844}"/>
                </a:ext>
              </a:extLst>
            </p:cNvPr>
            <p:cNvSpPr txBox="1"/>
            <p:nvPr/>
          </p:nvSpPr>
          <p:spPr>
            <a:xfrm>
              <a:off x="2492994" y="2411822"/>
              <a:ext cx="1290626" cy="384204"/>
            </a:xfrm>
            <a:prstGeom prst="rect">
              <a:avLst/>
            </a:prstGeom>
            <a:noFill/>
          </p:spPr>
          <p:txBody>
            <a:bodyPr wrap="square" rtlCol="0">
              <a:spAutoFit/>
            </a:bodyPr>
            <a:lstStyle/>
            <a:p>
              <a:r>
                <a:rPr lang="en-US" sz="1000" dirty="0"/>
                <a:t>Primary</a:t>
              </a:r>
              <a:br>
                <a:rPr lang="en-US" sz="1000" dirty="0"/>
              </a:br>
              <a:r>
                <a:rPr lang="en-US" sz="1000" dirty="0"/>
                <a:t>RGB 0/93/170</a:t>
              </a:r>
            </a:p>
          </p:txBody>
        </p:sp>
        <p:sp>
          <p:nvSpPr>
            <p:cNvPr id="12" name="Rectangle 11">
              <a:extLst>
                <a:ext uri="{FF2B5EF4-FFF2-40B4-BE49-F238E27FC236}">
                  <a16:creationId xmlns:a16="http://schemas.microsoft.com/office/drawing/2014/main" id="{9F93C790-26BF-2B41-AA12-5400DC96318A}"/>
                </a:ext>
              </a:extLst>
            </p:cNvPr>
            <p:cNvSpPr/>
            <p:nvPr/>
          </p:nvSpPr>
          <p:spPr>
            <a:xfrm>
              <a:off x="4180545" y="2126192"/>
              <a:ext cx="1600200" cy="274320"/>
            </a:xfrm>
            <a:prstGeom prst="rect">
              <a:avLst/>
            </a:prstGeom>
            <a:solidFill>
              <a:srgbClr val="6C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658A6B0-F11C-4743-8B88-F5DB0699614D}"/>
                </a:ext>
              </a:extLst>
            </p:cNvPr>
            <p:cNvSpPr txBox="1"/>
            <p:nvPr/>
          </p:nvSpPr>
          <p:spPr>
            <a:xfrm>
              <a:off x="4097668" y="2411822"/>
              <a:ext cx="1290626" cy="400110"/>
            </a:xfrm>
            <a:prstGeom prst="rect">
              <a:avLst/>
            </a:prstGeom>
            <a:noFill/>
            <a:ln>
              <a:noFill/>
            </a:ln>
          </p:spPr>
          <p:txBody>
            <a:bodyPr wrap="square" rtlCol="0">
              <a:spAutoFit/>
            </a:bodyPr>
            <a:lstStyle/>
            <a:p>
              <a:r>
                <a:rPr lang="en-US" sz="1000" dirty="0"/>
                <a:t>2</a:t>
              </a:r>
              <a:r>
                <a:rPr lang="en-US" sz="1000" baseline="30000" dirty="0"/>
                <a:t>nd</a:t>
              </a:r>
              <a:r>
                <a:rPr lang="en-US" sz="1000" dirty="0"/>
                <a:t>/Community</a:t>
              </a:r>
              <a:br>
                <a:rPr lang="en-US" sz="1000" dirty="0"/>
              </a:br>
              <a:r>
                <a:rPr lang="en-US" sz="1000" dirty="0"/>
                <a:t>RGB 120/162/47</a:t>
              </a:r>
            </a:p>
          </p:txBody>
        </p:sp>
        <p:sp>
          <p:nvSpPr>
            <p:cNvPr id="14" name="Rectangle 13">
              <a:extLst>
                <a:ext uri="{FF2B5EF4-FFF2-40B4-BE49-F238E27FC236}">
                  <a16:creationId xmlns:a16="http://schemas.microsoft.com/office/drawing/2014/main" id="{DD8116AF-9573-4C4D-8B66-0DC304710DE6}"/>
                </a:ext>
              </a:extLst>
            </p:cNvPr>
            <p:cNvSpPr/>
            <p:nvPr/>
          </p:nvSpPr>
          <p:spPr>
            <a:xfrm>
              <a:off x="5779051" y="2126192"/>
              <a:ext cx="1600200" cy="274320"/>
            </a:xfrm>
            <a:prstGeom prst="rect">
              <a:avLst/>
            </a:prstGeom>
            <a:solidFill>
              <a:srgbClr val="EE3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4E310E7-741B-E64C-830E-9C955AB42403}"/>
                </a:ext>
              </a:extLst>
            </p:cNvPr>
            <p:cNvSpPr txBox="1"/>
            <p:nvPr/>
          </p:nvSpPr>
          <p:spPr>
            <a:xfrm>
              <a:off x="5711164" y="2411822"/>
              <a:ext cx="1290626" cy="400110"/>
            </a:xfrm>
            <a:prstGeom prst="rect">
              <a:avLst/>
            </a:prstGeom>
            <a:noFill/>
          </p:spPr>
          <p:txBody>
            <a:bodyPr wrap="square" rtlCol="0">
              <a:spAutoFit/>
            </a:bodyPr>
            <a:lstStyle/>
            <a:p>
              <a:r>
                <a:rPr lang="en-US" sz="1000" dirty="0"/>
                <a:t>2</a:t>
              </a:r>
              <a:r>
                <a:rPr lang="en-US" sz="1000" baseline="30000" dirty="0"/>
                <a:t>nd</a:t>
              </a:r>
              <a:r>
                <a:rPr lang="en-US" sz="1000" dirty="0"/>
                <a:t>/Metro Transit</a:t>
              </a:r>
              <a:br>
                <a:rPr lang="en-US" sz="1000" dirty="0"/>
              </a:br>
              <a:r>
                <a:rPr lang="en-US" sz="1000" dirty="0"/>
                <a:t>RGB 238/49/36</a:t>
              </a:r>
            </a:p>
          </p:txBody>
        </p:sp>
        <p:sp>
          <p:nvSpPr>
            <p:cNvPr id="16" name="Rectangle 15">
              <a:extLst>
                <a:ext uri="{FF2B5EF4-FFF2-40B4-BE49-F238E27FC236}">
                  <a16:creationId xmlns:a16="http://schemas.microsoft.com/office/drawing/2014/main" id="{1396B5F4-30F4-E544-BEDB-C998A39D2C09}"/>
                </a:ext>
              </a:extLst>
            </p:cNvPr>
            <p:cNvSpPr/>
            <p:nvPr/>
          </p:nvSpPr>
          <p:spPr>
            <a:xfrm>
              <a:off x="7374473" y="2126192"/>
              <a:ext cx="1600200" cy="27505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805827C-C451-0B44-8089-B79225C350BE}"/>
                </a:ext>
              </a:extLst>
            </p:cNvPr>
            <p:cNvSpPr txBox="1"/>
            <p:nvPr/>
          </p:nvSpPr>
          <p:spPr>
            <a:xfrm>
              <a:off x="7309672" y="2411822"/>
              <a:ext cx="1290626" cy="384204"/>
            </a:xfrm>
            <a:prstGeom prst="rect">
              <a:avLst/>
            </a:prstGeom>
            <a:noFill/>
            <a:ln>
              <a:noFill/>
            </a:ln>
          </p:spPr>
          <p:txBody>
            <a:bodyPr wrap="square" rtlCol="0">
              <a:spAutoFit/>
            </a:bodyPr>
            <a:lstStyle/>
            <a:p>
              <a:r>
                <a:rPr lang="en-US" sz="1000" dirty="0"/>
                <a:t>2</a:t>
              </a:r>
              <a:r>
                <a:rPr lang="en-US" sz="1000" baseline="30000" dirty="0"/>
                <a:t>nd</a:t>
              </a:r>
              <a:r>
                <a:rPr lang="en-US" sz="1000" dirty="0"/>
                <a:t>/Environmental</a:t>
              </a:r>
              <a:br>
                <a:rPr lang="en-US" sz="1000" dirty="0"/>
              </a:br>
              <a:r>
                <a:rPr lang="en-US" sz="1000" dirty="0"/>
                <a:t>RGB 0/154/199</a:t>
              </a:r>
            </a:p>
          </p:txBody>
        </p:sp>
        <p:sp>
          <p:nvSpPr>
            <p:cNvPr id="18" name="Rectangle 17">
              <a:extLst>
                <a:ext uri="{FF2B5EF4-FFF2-40B4-BE49-F238E27FC236}">
                  <a16:creationId xmlns:a16="http://schemas.microsoft.com/office/drawing/2014/main" id="{DE310923-FC7B-0B4F-864F-CBC5477C4CF8}"/>
                </a:ext>
              </a:extLst>
            </p:cNvPr>
            <p:cNvSpPr/>
            <p:nvPr userDrawn="1"/>
          </p:nvSpPr>
          <p:spPr>
            <a:xfrm>
              <a:off x="8981803" y="2126192"/>
              <a:ext cx="1600200" cy="2743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6F23D32-3A9C-ED4D-A4C3-FA9D13DCE618}"/>
                </a:ext>
              </a:extLst>
            </p:cNvPr>
            <p:cNvSpPr txBox="1"/>
            <p:nvPr userDrawn="1"/>
          </p:nvSpPr>
          <p:spPr>
            <a:xfrm>
              <a:off x="8991600" y="2411822"/>
              <a:ext cx="1290626" cy="400110"/>
            </a:xfrm>
            <a:prstGeom prst="rect">
              <a:avLst/>
            </a:prstGeom>
            <a:noFill/>
            <a:ln>
              <a:noFill/>
            </a:ln>
          </p:spPr>
          <p:txBody>
            <a:bodyPr wrap="square" rtlCol="0">
              <a:spAutoFit/>
            </a:bodyPr>
            <a:lstStyle/>
            <a:p>
              <a:r>
                <a:rPr lang="en-US" sz="1000" dirty="0"/>
                <a:t>Black</a:t>
              </a:r>
              <a:br>
                <a:rPr lang="en-US" sz="1000" dirty="0"/>
              </a:br>
              <a:r>
                <a:rPr lang="en-US" sz="1000" dirty="0"/>
                <a:t>RGB 0/0/0</a:t>
              </a:r>
            </a:p>
          </p:txBody>
        </p:sp>
      </p:grpSp>
    </p:spTree>
    <p:extLst>
      <p:ext uri="{BB962C8B-B14F-4D97-AF65-F5344CB8AC3E}">
        <p14:creationId xmlns:p14="http://schemas.microsoft.com/office/powerpoint/2010/main" val="1193718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2 Placehol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7A17E7-4E9E-0649-BCCF-5B7B3510578D}"/>
              </a:ext>
              <a:ext uri="{C183D7F6-B498-43B3-948B-1728B52AA6E4}">
                <adec:decorative xmlns:adec="http://schemas.microsoft.com/office/drawing/2017/decorative" val="1"/>
              </a:ext>
            </a:extLst>
          </p:cNvPr>
          <p:cNvSpPr/>
          <p:nvPr userDrawn="1"/>
        </p:nvSpPr>
        <p:spPr>
          <a:xfrm>
            <a:off x="0" y="0"/>
            <a:ext cx="9410701"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3C100B06-7666-8E44-901C-4D7607A97D7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9410701" cy="8229600"/>
          </a:xfrm>
          <a:prstGeom prst="rect">
            <a:avLst/>
          </a:prstGeom>
        </p:spPr>
      </p:pic>
      <p:pic>
        <p:nvPicPr>
          <p:cNvPr id="12" name="Picture 11">
            <a:extLst>
              <a:ext uri="{FF2B5EF4-FFF2-40B4-BE49-F238E27FC236}">
                <a16:creationId xmlns:a16="http://schemas.microsoft.com/office/drawing/2014/main" id="{44E1B93D-8EDA-E141-BF60-627EACEBDEA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08461" y="5362187"/>
            <a:ext cx="3423868" cy="2349986"/>
          </a:xfrm>
          <a:prstGeom prst="rect">
            <a:avLst/>
          </a:prstGeom>
        </p:spPr>
      </p:pic>
      <p:cxnSp>
        <p:nvCxnSpPr>
          <p:cNvPr id="15" name="Straight Connector 14">
            <a:extLst>
              <a:ext uri="{FF2B5EF4-FFF2-40B4-BE49-F238E27FC236}">
                <a16:creationId xmlns:a16="http://schemas.microsoft.com/office/drawing/2014/main" id="{64645C8B-CF09-5B43-ABE1-6C6F9A4C81C7}"/>
              </a:ext>
              <a:ext uri="{C183D7F6-B498-43B3-948B-1728B52AA6E4}">
                <adec:decorative xmlns:adec="http://schemas.microsoft.com/office/drawing/2017/decorative" val="1"/>
              </a:ext>
            </a:extLst>
          </p:cNvPr>
          <p:cNvCxnSpPr>
            <a:cxnSpLocks/>
          </p:cNvCxnSpPr>
          <p:nvPr userDrawn="1"/>
        </p:nvCxnSpPr>
        <p:spPr>
          <a:xfrm>
            <a:off x="1036320" y="7132320"/>
            <a:ext cx="7233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B3438A1-3C23-4497-AF7B-822C87ED19B6}"/>
              </a:ext>
            </a:extLst>
          </p:cNvPr>
          <p:cNvSpPr>
            <a:spLocks noGrp="1"/>
          </p:cNvSpPr>
          <p:nvPr>
            <p:ph type="title" hasCustomPrompt="1"/>
          </p:nvPr>
        </p:nvSpPr>
        <p:spPr>
          <a:xfrm>
            <a:off x="973088" y="2260824"/>
            <a:ext cx="6702129" cy="1556263"/>
          </a:xfrm>
        </p:spPr>
        <p:txBody>
          <a:bodyPr anchor="b">
            <a:noAutofit/>
          </a:bodyPr>
          <a:lstStyle>
            <a:lvl1pPr>
              <a:defRPr sz="4800" b="1">
                <a:solidFill>
                  <a:schemeClr val="bg1"/>
                </a:solidFill>
              </a:defRPr>
            </a:lvl1pPr>
          </a:lstStyle>
          <a:p>
            <a:pPr lvl="0"/>
            <a:r>
              <a:rPr lang="en-US"/>
              <a:t>Title of presentation goes here </a:t>
            </a:r>
          </a:p>
        </p:txBody>
      </p:sp>
      <p:sp>
        <p:nvSpPr>
          <p:cNvPr id="17" name="Text Placeholder 17">
            <a:extLst>
              <a:ext uri="{FF2B5EF4-FFF2-40B4-BE49-F238E27FC236}">
                <a16:creationId xmlns:a16="http://schemas.microsoft.com/office/drawing/2014/main" id="{668068E9-498F-2943-85F8-07F6E0D578C1}"/>
              </a:ext>
            </a:extLst>
          </p:cNvPr>
          <p:cNvSpPr>
            <a:spLocks noGrp="1"/>
          </p:cNvSpPr>
          <p:nvPr>
            <p:ph type="body" sz="quarter" idx="11" hasCustomPrompt="1"/>
          </p:nvPr>
        </p:nvSpPr>
        <p:spPr>
          <a:xfrm>
            <a:off x="974996" y="4369324"/>
            <a:ext cx="6733608" cy="826512"/>
          </a:xfrm>
        </p:spPr>
        <p:txBody>
          <a:bodyPr>
            <a:noAutofit/>
          </a:bodyPr>
          <a:lstStyle>
            <a:lvl1pPr marL="0" indent="0">
              <a:buFontTx/>
              <a:buNone/>
              <a:defRPr sz="2400" b="0" i="0">
                <a:solidFill>
                  <a:schemeClr val="bg1"/>
                </a:solidFill>
                <a:latin typeface="Arial" panose="020B0604020202020204" pitchFamily="34" charset="0"/>
                <a:cs typeface="Arial" panose="020B0604020202020204" pitchFamily="34" charset="0"/>
              </a:defRPr>
            </a:lvl1pPr>
          </a:lstStyle>
          <a:p>
            <a:pPr lvl="0"/>
            <a:r>
              <a:rPr lang="en-US"/>
              <a:t>Subhead</a:t>
            </a:r>
          </a:p>
        </p:txBody>
      </p:sp>
      <p:sp>
        <p:nvSpPr>
          <p:cNvPr id="18" name="Text Placeholder 17">
            <a:extLst>
              <a:ext uri="{FF2B5EF4-FFF2-40B4-BE49-F238E27FC236}">
                <a16:creationId xmlns:a16="http://schemas.microsoft.com/office/drawing/2014/main" id="{52A275FD-2079-F14B-A71F-85D844D9070F}"/>
              </a:ext>
            </a:extLst>
          </p:cNvPr>
          <p:cNvSpPr>
            <a:spLocks noGrp="1"/>
          </p:cNvSpPr>
          <p:nvPr>
            <p:ph type="body" sz="quarter" idx="12" hasCustomPrompt="1"/>
          </p:nvPr>
        </p:nvSpPr>
        <p:spPr>
          <a:xfrm>
            <a:off x="974996" y="6659720"/>
            <a:ext cx="6818669" cy="381446"/>
          </a:xfrm>
        </p:spPr>
        <p:txBody>
          <a:bodyPr>
            <a:noAutofit/>
          </a:bodyPr>
          <a:lstStyle>
            <a:lvl1pPr marL="0" indent="0">
              <a:buFontTx/>
              <a:buNone/>
              <a:defRPr sz="1800" b="1" i="0">
                <a:solidFill>
                  <a:schemeClr val="bg1"/>
                </a:solidFill>
                <a:latin typeface="Arial" panose="020B0604020202020204" pitchFamily="34" charset="0"/>
                <a:cs typeface="Arial" panose="020B0604020202020204" pitchFamily="34" charset="0"/>
              </a:defRPr>
            </a:lvl1pPr>
          </a:lstStyle>
          <a:p>
            <a:pPr lvl="0"/>
            <a:r>
              <a:rPr lang="en-US"/>
              <a:t>Presenter Name</a:t>
            </a:r>
          </a:p>
        </p:txBody>
      </p:sp>
      <p:sp>
        <p:nvSpPr>
          <p:cNvPr id="19" name="Text Placeholder 17">
            <a:extLst>
              <a:ext uri="{FF2B5EF4-FFF2-40B4-BE49-F238E27FC236}">
                <a16:creationId xmlns:a16="http://schemas.microsoft.com/office/drawing/2014/main" id="{D0AAF368-F173-E54B-8878-34A5546AC3F4}"/>
              </a:ext>
            </a:extLst>
          </p:cNvPr>
          <p:cNvSpPr>
            <a:spLocks noGrp="1"/>
          </p:cNvSpPr>
          <p:nvPr>
            <p:ph type="body" sz="quarter" idx="13" hasCustomPrompt="1"/>
          </p:nvPr>
        </p:nvSpPr>
        <p:spPr>
          <a:xfrm>
            <a:off x="974996" y="7299513"/>
            <a:ext cx="6818669" cy="412655"/>
          </a:xfrm>
        </p:spPr>
        <p:txBody>
          <a:bodyPr>
            <a:no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stStyle>
          <a:p>
            <a:pPr lvl="0"/>
            <a:r>
              <a:rPr lang="en-US"/>
              <a:t>Month </a:t>
            </a:r>
            <a:r>
              <a:rPr lang="en-US" err="1"/>
              <a:t>YYYY</a:t>
            </a:r>
            <a:r>
              <a:rPr lang="en-US"/>
              <a:t>    metrocouncil.org</a:t>
            </a:r>
          </a:p>
        </p:txBody>
      </p:sp>
      <p:sp>
        <p:nvSpPr>
          <p:cNvPr id="11" name="Picture Placeholder 5">
            <a:extLst>
              <a:ext uri="{FF2B5EF4-FFF2-40B4-BE49-F238E27FC236}">
                <a16:creationId xmlns:a16="http://schemas.microsoft.com/office/drawing/2014/main" id="{50B883B5-CE28-7543-BC3A-E473B7F7EB19}"/>
              </a:ext>
            </a:extLst>
          </p:cNvPr>
          <p:cNvSpPr>
            <a:spLocks noGrp="1"/>
          </p:cNvSpPr>
          <p:nvPr>
            <p:ph type="pic" sz="quarter" idx="15"/>
          </p:nvPr>
        </p:nvSpPr>
        <p:spPr>
          <a:xfrm>
            <a:off x="9410701" y="0"/>
            <a:ext cx="5219699" cy="4957325"/>
          </a:xfrm>
        </p:spPr>
        <p:txBody>
          <a:bodyPr anchor="t"/>
          <a:lstStyle>
            <a:lvl1pPr marL="0" indent="0" algn="ctr">
              <a:lnSpc>
                <a:spcPct val="100000"/>
              </a:lnSpc>
              <a:buNone/>
              <a:defRPr/>
            </a:lvl1pPr>
          </a:lstStyle>
          <a:p>
            <a:r>
              <a:rPr lang="en-US"/>
              <a:t>Click icon to add picture</a:t>
            </a:r>
            <a:endParaRPr lang="en-US" dirty="0"/>
          </a:p>
        </p:txBody>
      </p:sp>
    </p:spTree>
    <p:extLst>
      <p:ext uri="{BB962C8B-B14F-4D97-AF65-F5344CB8AC3E}">
        <p14:creationId xmlns:p14="http://schemas.microsoft.com/office/powerpoint/2010/main" val="17518312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D Divid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6CF9EC29-9C14-482A-8766-5891FF45BCCB}"/>
              </a:ext>
            </a:extLst>
          </p:cNvPr>
          <p:cNvSpPr>
            <a:spLocks noGrp="1"/>
          </p:cNvSpPr>
          <p:nvPr>
            <p:ph type="title" hasCustomPrompt="1"/>
          </p:nvPr>
        </p:nvSpPr>
        <p:spPr>
          <a:xfrm>
            <a:off x="948267" y="3413480"/>
            <a:ext cx="4242858" cy="1529996"/>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7" name="Rectangle 16">
            <a:extLst>
              <a:ext uri="{FF2B5EF4-FFF2-40B4-BE49-F238E27FC236}">
                <a16:creationId xmlns:a16="http://schemas.microsoft.com/office/drawing/2014/main" id="{00D4CBAB-5817-2244-AE83-B41C6E97AAF9}"/>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8" name="Picture 17" descr="People walking on the Sam Morgan Trail along the Mississippi River just upriver from downtown Saint Paul.">
            <a:extLst>
              <a:ext uri="{FF2B5EF4-FFF2-40B4-BE49-F238E27FC236}">
                <a16:creationId xmlns:a16="http://schemas.microsoft.com/office/drawing/2014/main" id="{62F4457C-B2EE-3A4F-B15E-E9DB6D80C1A0}"/>
              </a:ext>
              <a:ext uri="{C183D7F6-B498-43B3-948B-1728B52AA6E4}">
                <adec:decorative xmlns:adec="http://schemas.microsoft.com/office/drawing/2017/decorative" val="0"/>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219700" y="0"/>
            <a:ext cx="8349343" cy="8229600"/>
          </a:xfrm>
          <a:prstGeom prst="rect">
            <a:avLst/>
          </a:prstGeom>
        </p:spPr>
      </p:pic>
      <p:sp>
        <p:nvSpPr>
          <p:cNvPr id="15" name="TextBox 14">
            <a:extLst>
              <a:ext uri="{FF2B5EF4-FFF2-40B4-BE49-F238E27FC236}">
                <a16:creationId xmlns:a16="http://schemas.microsoft.com/office/drawing/2014/main" id="{654650E4-08B9-4C9D-A6DB-E24AC8051ACD}"/>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45596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D Divider Sl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EF5BB7A6-B123-457E-974F-E647377FEF0D}"/>
              </a:ext>
            </a:extLst>
          </p:cNvPr>
          <p:cNvSpPr>
            <a:spLocks noGrp="1"/>
          </p:cNvSpPr>
          <p:nvPr>
            <p:ph type="title" hasCustomPrompt="1"/>
          </p:nvPr>
        </p:nvSpPr>
        <p:spPr>
          <a:xfrm>
            <a:off x="945974" y="3406070"/>
            <a:ext cx="4248150"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7" name="Rectangle 16">
            <a:extLst>
              <a:ext uri="{FF2B5EF4-FFF2-40B4-BE49-F238E27FC236}">
                <a16:creationId xmlns:a16="http://schemas.microsoft.com/office/drawing/2014/main" id="{02611D20-EEFA-A549-8813-6D304D3394C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5" name="Picture Placeholder 5">
            <a:extLst>
              <a:ext uri="{FF2B5EF4-FFF2-40B4-BE49-F238E27FC236}">
                <a16:creationId xmlns:a16="http://schemas.microsoft.com/office/drawing/2014/main" id="{2742C81F-BE80-B741-A829-77958184B728}"/>
              </a:ext>
            </a:extLst>
          </p:cNvPr>
          <p:cNvSpPr>
            <a:spLocks noGrp="1"/>
          </p:cNvSpPr>
          <p:nvPr>
            <p:ph type="pic" sz="quarter" idx="14" hasCustomPrompt="1"/>
          </p:nvPr>
        </p:nvSpPr>
        <p:spPr>
          <a:xfrm>
            <a:off x="5313958" y="0"/>
            <a:ext cx="8249640" cy="8229600"/>
          </a:xfrm>
        </p:spPr>
        <p:txBody>
          <a:bodyPr anchor="t"/>
          <a:lstStyle>
            <a:lvl1pPr marL="0" indent="0" algn="ctr">
              <a:lnSpc>
                <a:spcPct val="100000"/>
              </a:lnSpc>
              <a:buNone/>
              <a:defRPr/>
            </a:lvl1pPr>
          </a:lstStyle>
          <a:p>
            <a:r>
              <a:rPr lang="en-US" dirty="0"/>
              <a:t>Insert picture by clicking icon</a:t>
            </a:r>
          </a:p>
        </p:txBody>
      </p:sp>
    </p:spTree>
    <p:extLst>
      <p:ext uri="{BB962C8B-B14F-4D97-AF65-F5344CB8AC3E}">
        <p14:creationId xmlns:p14="http://schemas.microsoft.com/office/powerpoint/2010/main" val="472075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D 2 column 3 photo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pic>
        <p:nvPicPr>
          <p:cNvPr id="14" name="Picture 13" descr="People walking across Stone Arch bridge">
            <a:extLst>
              <a:ext uri="{FF2B5EF4-FFF2-40B4-BE49-F238E27FC236}">
                <a16:creationId xmlns:a16="http://schemas.microsoft.com/office/drawing/2014/main" id="{E5C5F8E5-DE31-EB4F-91E3-3A2ACD536A4C}"/>
              </a:ext>
            </a:extLst>
          </p:cNvPr>
          <p:cNvPicPr>
            <a:picLocks/>
          </p:cNvPicPr>
          <p:nvPr userDrawn="1"/>
        </p:nvPicPr>
        <p:blipFill>
          <a:blip r:embed="rId3"/>
          <a:srcRect t="659" b="659"/>
          <a:stretch/>
        </p:blipFill>
        <p:spPr>
          <a:xfrm>
            <a:off x="11468099" y="1708430"/>
            <a:ext cx="2095501" cy="2130552"/>
          </a:xfrm>
          <a:prstGeom prst="rect">
            <a:avLst/>
          </a:prstGeom>
        </p:spPr>
      </p:pic>
      <p:pic>
        <p:nvPicPr>
          <p:cNvPr id="15" name="Picture 14" descr="Outdoors photograph of Metro Transit Light Rail train at a platform stop">
            <a:extLst>
              <a:ext uri="{FF2B5EF4-FFF2-40B4-BE49-F238E27FC236}">
                <a16:creationId xmlns:a16="http://schemas.microsoft.com/office/drawing/2014/main" id="{5699583D-741C-714B-BA71-ACAC0D1997D5}"/>
              </a:ext>
            </a:extLst>
          </p:cNvPr>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11468101" y="6095585"/>
            <a:ext cx="2095500" cy="2130552"/>
          </a:xfrm>
          <a:prstGeom prst="rect">
            <a:avLst/>
          </a:prstGeom>
        </p:spPr>
      </p:pic>
      <p:pic>
        <p:nvPicPr>
          <p:cNvPr id="16" name="Picture 15" descr="Child splashing in a puddle">
            <a:extLst>
              <a:ext uri="{FF2B5EF4-FFF2-40B4-BE49-F238E27FC236}">
                <a16:creationId xmlns:a16="http://schemas.microsoft.com/office/drawing/2014/main" id="{4F5079E1-049C-9B46-B022-9D53E4101F5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468099" y="3900483"/>
            <a:ext cx="2095501" cy="2133600"/>
          </a:xfrm>
          <a:prstGeom prst="rect">
            <a:avLst/>
          </a:prstGeom>
        </p:spPr>
      </p:pic>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526131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D 2 column 3 photos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22" name="Picture Placeholder 3">
            <a:extLst>
              <a:ext uri="{FF2B5EF4-FFF2-40B4-BE49-F238E27FC236}">
                <a16:creationId xmlns:a16="http://schemas.microsoft.com/office/drawing/2014/main" id="{E6F788E4-C5A7-A8C2-6E65-41F944526D0F}"/>
              </a:ext>
            </a:extLst>
          </p:cNvPr>
          <p:cNvSpPr>
            <a:spLocks noGrp="1" noChangeAspect="1"/>
          </p:cNvSpPr>
          <p:nvPr>
            <p:ph type="pic" sz="quarter" idx="14"/>
          </p:nvPr>
        </p:nvSpPr>
        <p:spPr>
          <a:xfrm>
            <a:off x="11468100" y="1727277"/>
            <a:ext cx="2095500" cy="2130552"/>
          </a:xfrm>
          <a:solidFill>
            <a:schemeClr val="bg1"/>
          </a:solidFill>
        </p:spPr>
        <p:txBody>
          <a:bodyPr/>
          <a:lstStyle>
            <a:lvl1pPr marL="0" indent="0" algn="ctr">
              <a:buNone/>
              <a:defRPr/>
            </a:lvl1pPr>
          </a:lstStyle>
          <a:p>
            <a:endParaRPr lang="en-US" dirty="0"/>
          </a:p>
          <a:p>
            <a:r>
              <a:rPr lang="en-US" dirty="0"/>
              <a:t>Picture 1</a:t>
            </a:r>
          </a:p>
        </p:txBody>
      </p:sp>
      <p:sp>
        <p:nvSpPr>
          <p:cNvPr id="23" name="Picture Placeholder 5">
            <a:extLst>
              <a:ext uri="{FF2B5EF4-FFF2-40B4-BE49-F238E27FC236}">
                <a16:creationId xmlns:a16="http://schemas.microsoft.com/office/drawing/2014/main" id="{9176F44D-3DC7-BA25-6896-C696931234C3}"/>
              </a:ext>
            </a:extLst>
          </p:cNvPr>
          <p:cNvSpPr>
            <a:spLocks noGrp="1" noChangeAspect="1"/>
          </p:cNvSpPr>
          <p:nvPr>
            <p:ph type="pic" sz="quarter" idx="15"/>
          </p:nvPr>
        </p:nvSpPr>
        <p:spPr>
          <a:xfrm>
            <a:off x="11468100" y="3913284"/>
            <a:ext cx="2095500" cy="2130552"/>
          </a:xfrm>
          <a:solidFill>
            <a:schemeClr val="bg1"/>
          </a:solidFill>
        </p:spPr>
        <p:txBody>
          <a:bodyPr/>
          <a:lstStyle>
            <a:lvl1pPr marL="0" indent="0" algn="ctr">
              <a:buNone/>
              <a:defRPr/>
            </a:lvl1pPr>
          </a:lstStyle>
          <a:p>
            <a:endParaRPr lang="en-US" dirty="0"/>
          </a:p>
          <a:p>
            <a:r>
              <a:rPr lang="en-US" dirty="0"/>
              <a:t>Picture 2</a:t>
            </a:r>
          </a:p>
        </p:txBody>
      </p:sp>
      <p:sp>
        <p:nvSpPr>
          <p:cNvPr id="25" name="Picture Placeholder 11">
            <a:extLst>
              <a:ext uri="{FF2B5EF4-FFF2-40B4-BE49-F238E27FC236}">
                <a16:creationId xmlns:a16="http://schemas.microsoft.com/office/drawing/2014/main" id="{B0C681E8-AE39-1214-18BB-751C9D1541B8}"/>
              </a:ext>
            </a:extLst>
          </p:cNvPr>
          <p:cNvSpPr>
            <a:spLocks noGrp="1" noChangeAspect="1"/>
          </p:cNvSpPr>
          <p:nvPr>
            <p:ph type="pic" sz="quarter" idx="16"/>
          </p:nvPr>
        </p:nvSpPr>
        <p:spPr>
          <a:xfrm>
            <a:off x="11468100" y="6099291"/>
            <a:ext cx="2095500" cy="2130552"/>
          </a:xfrm>
          <a:solidFill>
            <a:schemeClr val="bg1"/>
          </a:solidFill>
        </p:spPr>
        <p:txBody>
          <a:bodyPr/>
          <a:lstStyle>
            <a:lvl1pPr marL="0" indent="0" algn="ctr">
              <a:buNone/>
              <a:defRPr/>
            </a:lvl1pPr>
          </a:lstStyle>
          <a:p>
            <a:endParaRPr lang="en-US" dirty="0"/>
          </a:p>
          <a:p>
            <a:r>
              <a:rPr lang="en-US" dirty="0"/>
              <a:t>Picture 3</a:t>
            </a:r>
          </a:p>
        </p:txBody>
      </p:sp>
    </p:spTree>
    <p:extLst>
      <p:ext uri="{BB962C8B-B14F-4D97-AF65-F5344CB8AC3E}">
        <p14:creationId xmlns:p14="http://schemas.microsoft.com/office/powerpoint/2010/main" val="272575775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D column right photo">
    <p:spTree>
      <p:nvGrpSpPr>
        <p:cNvPr id="1" name=""/>
        <p:cNvGrpSpPr/>
        <p:nvPr/>
      </p:nvGrpSpPr>
      <p:grpSpPr>
        <a:xfrm>
          <a:off x="0" y="0"/>
          <a:ext cx="0" cy="0"/>
          <a:chOff x="0" y="0"/>
          <a:chExt cx="0" cy="0"/>
        </a:xfrm>
      </p:grpSpPr>
      <p:pic>
        <p:nvPicPr>
          <p:cNvPr id="20" name="Picture 19" descr="The Stone Arch from ground at night">
            <a:extLst>
              <a:ext uri="{FF2B5EF4-FFF2-40B4-BE49-F238E27FC236}">
                <a16:creationId xmlns:a16="http://schemas.microsoft.com/office/drawing/2014/main" id="{8FCCF7FE-F7AD-4646-9047-247E75A3B3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19700" y="1703540"/>
            <a:ext cx="8343900" cy="6526060"/>
          </a:xfrm>
          <a:prstGeom prst="rect">
            <a:avLst/>
          </a:prstGeom>
        </p:spPr>
      </p:pic>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3" name="Text Placeholder 2">
            <a:extLst>
              <a:ext uri="{FF2B5EF4-FFF2-40B4-BE49-F238E27FC236}">
                <a16:creationId xmlns:a16="http://schemas.microsoft.com/office/drawing/2014/main" id="{CFA49461-BCEE-B742-8790-A6AD39C49A96}"/>
              </a:ext>
            </a:extLst>
          </p:cNvPr>
          <p:cNvSpPr>
            <a:spLocks noGrp="1"/>
          </p:cNvSpPr>
          <p:nvPr>
            <p:ph type="body" sz="quarter" idx="13" hasCustomPrompt="1"/>
          </p:nvPr>
        </p:nvSpPr>
        <p:spPr>
          <a:xfrm>
            <a:off x="6415088" y="2771775"/>
            <a:ext cx="6443662" cy="2728913"/>
          </a:xfrm>
        </p:spPr>
        <p:txBody>
          <a:bodyPr>
            <a:noAutofit/>
          </a:bodyPr>
          <a:lstStyle>
            <a:lvl1pPr marL="0" indent="0" algn="l">
              <a:buNone/>
              <a:defRPr sz="2800" b="1" i="0">
                <a:solidFill>
                  <a:schemeClr val="bg1"/>
                </a:solidFill>
                <a:latin typeface="Arial" panose="020B0604020202020204" pitchFamily="34" charset="0"/>
                <a:cs typeface="Arial" panose="020B0604020202020204" pitchFamily="34" charset="0"/>
              </a:defRPr>
            </a:lvl1pPr>
            <a:lvl2pPr>
              <a:defRPr sz="2800" b="1" i="0">
                <a:solidFill>
                  <a:schemeClr val="bg1"/>
                </a:solidFill>
                <a:latin typeface="Arial" panose="020B0604020202020204" pitchFamily="34" charset="0"/>
                <a:cs typeface="Arial" panose="020B0604020202020204" pitchFamily="34" charset="0"/>
              </a:defRPr>
            </a:lvl2pPr>
            <a:lvl3pPr>
              <a:defRPr sz="2800" b="1" i="0">
                <a:solidFill>
                  <a:schemeClr val="bg1"/>
                </a:solidFill>
                <a:latin typeface="Arial" panose="020B0604020202020204" pitchFamily="34" charset="0"/>
                <a:cs typeface="Arial" panose="020B0604020202020204" pitchFamily="34" charset="0"/>
              </a:defRPr>
            </a:lvl3pPr>
            <a:lvl4pPr>
              <a:defRPr sz="2800" b="1" i="0">
                <a:solidFill>
                  <a:schemeClr val="bg1"/>
                </a:solidFill>
                <a:latin typeface="Arial" panose="020B0604020202020204" pitchFamily="34" charset="0"/>
                <a:cs typeface="Arial" panose="020B0604020202020204" pitchFamily="34" charset="0"/>
              </a:defRPr>
            </a:lvl4pPr>
            <a:lvl5pPr>
              <a:defRPr sz="2800" b="1" i="0">
                <a:solidFill>
                  <a:schemeClr val="bg1"/>
                </a:solidFill>
                <a:latin typeface="Arial" panose="020B0604020202020204" pitchFamily="34" charset="0"/>
                <a:cs typeface="Arial" panose="020B0604020202020204" pitchFamily="34" charset="0"/>
              </a:defRPr>
            </a:lvl5pPr>
          </a:lstStyle>
          <a:p>
            <a:pPr lvl="0"/>
            <a:r>
              <a:rPr lang="en-US" sz="2800" b="1">
                <a:solidFill>
                  <a:schemeClr val="bg1"/>
                </a:solidFill>
                <a:latin typeface="Arial" panose="020B0604020202020204" pitchFamily="34" charset="0"/>
                <a:cs typeface="Arial" panose="020B0604020202020204" pitchFamily="34" charset="0"/>
              </a:rPr>
              <a:t>“A</a:t>
            </a:r>
            <a:r>
              <a:rPr lang="en-US"/>
              <a:t>dd a quote or a statistic. </a:t>
            </a:r>
            <a:r>
              <a:rPr lang="en-US" sz="2800" b="1">
                <a:solidFill>
                  <a:schemeClr val="bg1"/>
                </a:solidFill>
                <a:latin typeface="Arial" panose="020B0604020202020204" pitchFamily="34" charset="0"/>
                <a:cs typeface="Arial" panose="020B0604020202020204" pitchFamily="34" charset="0"/>
              </a:rPr>
              <a:t>Lorem ipsum dolor sit </a:t>
            </a:r>
            <a:r>
              <a:rPr lang="en-US" sz="2800" b="1" err="1">
                <a:solidFill>
                  <a:schemeClr val="bg1"/>
                </a:solidFill>
                <a:latin typeface="Arial" panose="020B0604020202020204" pitchFamily="34" charset="0"/>
                <a:cs typeface="Arial" panose="020B0604020202020204" pitchFamily="34" charset="0"/>
              </a:rPr>
              <a:t>amet</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consectetur</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adipiscing</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elit</a:t>
            </a:r>
            <a:r>
              <a:rPr lang="en-US" sz="2800" b="1">
                <a:solidFill>
                  <a:schemeClr val="bg1"/>
                </a:solidFill>
                <a:latin typeface="Arial" panose="020B0604020202020204" pitchFamily="34" charset="0"/>
                <a:cs typeface="Arial" panose="020B0604020202020204" pitchFamily="34" charset="0"/>
              </a:rPr>
              <a:t>.”</a:t>
            </a:r>
            <a:br>
              <a:rPr lang="en-US" sz="2800" b="1">
                <a:solidFill>
                  <a:schemeClr val="bg1"/>
                </a:solidFill>
                <a:latin typeface="Arial" panose="020B0604020202020204" pitchFamily="34" charset="0"/>
                <a:cs typeface="Arial" panose="020B0604020202020204" pitchFamily="34" charset="0"/>
              </a:rPr>
            </a:br>
            <a:br>
              <a:rPr lang="en-US" sz="2800" b="1">
                <a:solidFill>
                  <a:schemeClr val="bg1"/>
                </a:solidFill>
                <a:latin typeface="Arial" panose="020B0604020202020204" pitchFamily="34" charset="0"/>
                <a:cs typeface="Arial" panose="020B0604020202020204" pitchFamily="34" charset="0"/>
              </a:rPr>
            </a:br>
            <a:r>
              <a:rPr lang="en-US" sz="2800" b="1">
                <a:solidFill>
                  <a:schemeClr val="bg1"/>
                </a:solidFill>
                <a:latin typeface="Arial" panose="020B0604020202020204" pitchFamily="34" charset="0"/>
                <a:cs typeface="Arial" panose="020B0604020202020204" pitchFamily="34" charset="0"/>
              </a:rPr>
              <a:t>– Author </a:t>
            </a:r>
            <a:r>
              <a:rPr lang="en-US" sz="2800" b="1" err="1">
                <a:solidFill>
                  <a:schemeClr val="bg1"/>
                </a:solidFill>
                <a:latin typeface="Arial" panose="020B0604020202020204" pitchFamily="34" charset="0"/>
                <a:cs typeface="Arial" panose="020B0604020202020204" pitchFamily="34" charset="0"/>
              </a:rPr>
              <a:t>Author</a:t>
            </a:r>
            <a:endParaRPr lang="en-US"/>
          </a:p>
        </p:txBody>
      </p:sp>
    </p:spTree>
    <p:extLst>
      <p:ext uri="{BB962C8B-B14F-4D97-AF65-F5344CB8AC3E}">
        <p14:creationId xmlns:p14="http://schemas.microsoft.com/office/powerpoint/2010/main" val="149961837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D column right photo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6" name="Content Placeholder 4">
            <a:extLst>
              <a:ext uri="{FF2B5EF4-FFF2-40B4-BE49-F238E27FC236}">
                <a16:creationId xmlns:a16="http://schemas.microsoft.com/office/drawing/2014/main" id="{7177CCB1-4DBF-D2C2-2828-E7AEFCBDC60E}"/>
              </a:ext>
            </a:extLst>
          </p:cNvPr>
          <p:cNvSpPr>
            <a:spLocks noGrp="1"/>
          </p:cNvSpPr>
          <p:nvPr>
            <p:ph sz="quarter" idx="13" hasCustomPrompt="1"/>
          </p:nvPr>
        </p:nvSpPr>
        <p:spPr>
          <a:xfrm>
            <a:off x="5219700" y="1704975"/>
            <a:ext cx="8343900" cy="6524625"/>
          </a:xfrm>
        </p:spPr>
        <p:txBody>
          <a:bodyPr/>
          <a:lstStyle>
            <a:lvl1pPr marL="0" indent="0" algn="ctr">
              <a:buNone/>
              <a:defRPr/>
            </a:lvl1pPr>
          </a:lstStyle>
          <a:p>
            <a:r>
              <a:rPr lang="en-US" dirty="0"/>
              <a:t>Insert media by clicking icon </a:t>
            </a:r>
          </a:p>
        </p:txBody>
      </p:sp>
    </p:spTree>
    <p:extLst>
      <p:ext uri="{BB962C8B-B14F-4D97-AF65-F5344CB8AC3E}">
        <p14:creationId xmlns:p14="http://schemas.microsoft.com/office/powerpoint/2010/main" val="103039431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D column left photo w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2F2A984A-80DB-4790-A85C-24A35CB6525C}"/>
              </a:ext>
            </a:extLst>
          </p:cNvPr>
          <p:cNvSpPr>
            <a:spLocks noGrp="1"/>
          </p:cNvSpPr>
          <p:nvPr>
            <p:ph type="title" hasCustomPrompt="1"/>
          </p:nvPr>
        </p:nvSpPr>
        <p:spPr>
          <a:xfrm>
            <a:off x="979073" y="380526"/>
            <a:ext cx="11822526"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pic>
        <p:nvPicPr>
          <p:cNvPr id="14" name="Picture 13" descr="Families walking in Carver Crossing in Carver, Minn">
            <a:extLst>
              <a:ext uri="{FF2B5EF4-FFF2-40B4-BE49-F238E27FC236}">
                <a16:creationId xmlns:a16="http://schemas.microsoft.com/office/drawing/2014/main" id="{6D7EE2B0-BAD0-DD4C-B46B-1CB8EEA079F9}"/>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0" y="1702676"/>
            <a:ext cx="5222189" cy="6526924"/>
          </a:xfrm>
          <a:prstGeom prst="rect">
            <a:avLst/>
          </a:prstGeom>
        </p:spPr>
      </p:pic>
      <p:sp>
        <p:nvSpPr>
          <p:cNvPr id="16" name="Rectangle 15">
            <a:extLst>
              <a:ext uri="{FF2B5EF4-FFF2-40B4-BE49-F238E27FC236}">
                <a16:creationId xmlns:a16="http://schemas.microsoft.com/office/drawing/2014/main" id="{F340BD53-8E7E-2247-B749-FA69E9D5AC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36972856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D column 1 left photo w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77432" y="381100"/>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783249BA-F584-3840-AC82-1EA98485625C}"/>
              </a:ext>
            </a:extLst>
          </p:cNvPr>
          <p:cNvSpPr>
            <a:spLocks noGrp="1"/>
          </p:cNvSpPr>
          <p:nvPr>
            <p:ph type="pic" sz="quarter" idx="15" hasCustomPrompt="1"/>
          </p:nvPr>
        </p:nvSpPr>
        <p:spPr>
          <a:xfrm>
            <a:off x="0" y="1704815"/>
            <a:ext cx="5213206" cy="6524786"/>
          </a:xfrm>
        </p:spPr>
        <p:txBody>
          <a:bodyPr anchor="t"/>
          <a:lstStyle>
            <a:lvl1pPr marL="0" indent="0" algn="ctr">
              <a:lnSpc>
                <a:spcPct val="100000"/>
              </a:lnSpc>
              <a:buNone/>
              <a:defRPr/>
            </a:lvl1pPr>
          </a:lstStyle>
          <a:p>
            <a:r>
              <a:rPr lang="en-US" dirty="0"/>
              <a:t>Insert picture by clicking icon</a:t>
            </a:r>
          </a:p>
        </p:txBody>
      </p:sp>
    </p:spTree>
    <p:extLst>
      <p:ext uri="{BB962C8B-B14F-4D97-AF65-F5344CB8AC3E}">
        <p14:creationId xmlns:p14="http://schemas.microsoft.com/office/powerpoint/2010/main" val="414339158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D column 1 left photo thin">
    <p:spTree>
      <p:nvGrpSpPr>
        <p:cNvPr id="1" name=""/>
        <p:cNvGrpSpPr/>
        <p:nvPr/>
      </p:nvGrpSpPr>
      <p:grpSpPr>
        <a:xfrm>
          <a:off x="0" y="0"/>
          <a:ext cx="0" cy="0"/>
          <a:chOff x="0" y="0"/>
          <a:chExt cx="0" cy="0"/>
        </a:xfrm>
      </p:grpSpPr>
      <p:pic>
        <p:nvPicPr>
          <p:cNvPr id="15" name="Picture 14" descr="A bridge over a river&#10;&#10;Description automatically generated with low confidence">
            <a:extLst>
              <a:ext uri="{FF2B5EF4-FFF2-40B4-BE49-F238E27FC236}">
                <a16:creationId xmlns:a16="http://schemas.microsoft.com/office/drawing/2014/main" id="{D5AD68A8-78B9-9E4E-A669-F762236EAD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06824"/>
            <a:ext cx="3106271" cy="7422776"/>
          </a:xfrm>
          <a:prstGeom prst="rect">
            <a:avLst/>
          </a:prstGeom>
        </p:spPr>
      </p:pic>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80016" y="383723"/>
            <a:ext cx="11821583" cy="123015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224429084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D column 1 left photo thin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80016" y="383723"/>
            <a:ext cx="11821583" cy="123015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A691D110-30AC-E54C-A4CF-203A6B5765AF}"/>
              </a:ext>
            </a:extLst>
          </p:cNvPr>
          <p:cNvSpPr>
            <a:spLocks noGrp="1"/>
          </p:cNvSpPr>
          <p:nvPr>
            <p:ph type="pic" sz="quarter" idx="15" hasCustomPrompt="1"/>
          </p:nvPr>
        </p:nvSpPr>
        <p:spPr>
          <a:xfrm>
            <a:off x="-1492" y="1704814"/>
            <a:ext cx="3105429" cy="6524786"/>
          </a:xfrm>
        </p:spPr>
        <p:txBody>
          <a:bodyPr anchor="t"/>
          <a:lstStyle>
            <a:lvl1pPr marL="0" indent="0" algn="ctr">
              <a:lnSpc>
                <a:spcPct val="100000"/>
              </a:lnSpc>
              <a:buNone/>
              <a:defRPr/>
            </a:lvl1pPr>
          </a:lstStyle>
          <a:p>
            <a:r>
              <a:rPr lang="en-US" dirty="0"/>
              <a:t>Insert picture by </a:t>
            </a:r>
          </a:p>
          <a:p>
            <a:r>
              <a:rPr lang="en-US" dirty="0"/>
              <a:t>clicking icon</a:t>
            </a:r>
          </a:p>
        </p:txBody>
      </p:sp>
    </p:spTree>
    <p:extLst>
      <p:ext uri="{BB962C8B-B14F-4D97-AF65-F5344CB8AC3E}">
        <p14:creationId xmlns:p14="http://schemas.microsoft.com/office/powerpoint/2010/main" val="294487126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18D4F6-B146-3D40-85EE-56D4ACFA9DF3}"/>
              </a:ext>
              <a:ext uri="{C183D7F6-B498-43B3-948B-1728B52AA6E4}">
                <adec:decorative xmlns:adec="http://schemas.microsoft.com/office/drawing/2017/decorative" val="1"/>
              </a:ext>
            </a:extLst>
          </p:cNvPr>
          <p:cNvSpPr/>
          <p:nvPr userDrawn="1"/>
        </p:nvSpPr>
        <p:spPr>
          <a:xfrm>
            <a:off x="0" y="0"/>
            <a:ext cx="9410701"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352E449A-2805-6144-A078-7816759352FF}"/>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29497" y="0"/>
            <a:ext cx="9410701" cy="8229600"/>
          </a:xfrm>
          <a:prstGeom prst="rect">
            <a:avLst/>
          </a:prstGeom>
        </p:spPr>
      </p:pic>
      <p:pic>
        <p:nvPicPr>
          <p:cNvPr id="9" name="Picture 8" descr="Downtown Minneapolis, Minnesota office buildings">
            <a:extLst>
              <a:ext uri="{FF2B5EF4-FFF2-40B4-BE49-F238E27FC236}">
                <a16:creationId xmlns:a16="http://schemas.microsoft.com/office/drawing/2014/main" id="{6742836A-AC1E-7A46-989B-A182519A408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88929" y="0"/>
            <a:ext cx="5241471" cy="8229600"/>
          </a:xfrm>
          <a:prstGeom prst="rect">
            <a:avLst/>
          </a:prstGeom>
        </p:spPr>
      </p:pic>
      <p:sp>
        <p:nvSpPr>
          <p:cNvPr id="12" name="Rectangle 11">
            <a:extLst>
              <a:ext uri="{FF2B5EF4-FFF2-40B4-BE49-F238E27FC236}">
                <a16:creationId xmlns:a16="http://schemas.microsoft.com/office/drawing/2014/main" id="{43C1CFF6-28B3-0740-82BC-0970C814D9B6}"/>
              </a:ext>
              <a:ext uri="{C183D7F6-B498-43B3-948B-1728B52AA6E4}">
                <adec:decorative xmlns:adec="http://schemas.microsoft.com/office/drawing/2017/decorative" val="1"/>
              </a:ext>
            </a:extLst>
          </p:cNvPr>
          <p:cNvSpPr/>
          <p:nvPr userDrawn="1"/>
        </p:nvSpPr>
        <p:spPr>
          <a:xfrm>
            <a:off x="729811" y="7394028"/>
            <a:ext cx="4873547" cy="835572"/>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5" name="Picture 14">
            <a:extLst>
              <a:ext uri="{FF2B5EF4-FFF2-40B4-BE49-F238E27FC236}">
                <a16:creationId xmlns:a16="http://schemas.microsoft.com/office/drawing/2014/main" id="{E0A22FC5-E64F-A941-9DB7-CB27CD2BEEB7}"/>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0694" y="717176"/>
            <a:ext cx="3856837" cy="2832847"/>
          </a:xfrm>
          <a:prstGeom prst="rect">
            <a:avLst/>
          </a:prstGeom>
        </p:spPr>
      </p:pic>
      <p:sp>
        <p:nvSpPr>
          <p:cNvPr id="2" name="Title 1">
            <a:extLst>
              <a:ext uri="{FF2B5EF4-FFF2-40B4-BE49-F238E27FC236}">
                <a16:creationId xmlns:a16="http://schemas.microsoft.com/office/drawing/2014/main" id="{1517782E-3843-4A5C-B1A5-5FB027C9693B}"/>
              </a:ext>
            </a:extLst>
          </p:cNvPr>
          <p:cNvSpPr>
            <a:spLocks noGrp="1"/>
          </p:cNvSpPr>
          <p:nvPr>
            <p:ph type="title" hasCustomPrompt="1"/>
          </p:nvPr>
        </p:nvSpPr>
        <p:spPr>
          <a:xfrm>
            <a:off x="964835" y="3740897"/>
            <a:ext cx="6733681" cy="1590675"/>
          </a:xfrm>
        </p:spPr>
        <p:txBody>
          <a:bodyPr anchor="b">
            <a:noAutofit/>
          </a:bodyPr>
          <a:lstStyle>
            <a:lvl1pPr>
              <a:defRPr sz="4800" b="1">
                <a:solidFill>
                  <a:schemeClr val="bg1"/>
                </a:solidFill>
              </a:defRPr>
            </a:lvl1pPr>
          </a:lstStyle>
          <a:p>
            <a:pPr lvl="0"/>
            <a:r>
              <a:rPr lang="en-US"/>
              <a:t>Title of presentation goes here</a:t>
            </a:r>
          </a:p>
        </p:txBody>
      </p:sp>
      <p:sp>
        <p:nvSpPr>
          <p:cNvPr id="17" name="Text Placeholder 17">
            <a:extLst>
              <a:ext uri="{FF2B5EF4-FFF2-40B4-BE49-F238E27FC236}">
                <a16:creationId xmlns:a16="http://schemas.microsoft.com/office/drawing/2014/main" id="{147C409B-E0F7-0D42-A7F2-609FAD79557D}"/>
              </a:ext>
            </a:extLst>
          </p:cNvPr>
          <p:cNvSpPr>
            <a:spLocks noGrp="1"/>
          </p:cNvSpPr>
          <p:nvPr>
            <p:ph type="body" sz="quarter" idx="11" hasCustomPrompt="1"/>
          </p:nvPr>
        </p:nvSpPr>
        <p:spPr>
          <a:xfrm>
            <a:off x="964836" y="5664797"/>
            <a:ext cx="6733680" cy="391621"/>
          </a:xfrm>
        </p:spPr>
        <p:txBody>
          <a:bodyPr>
            <a:noAutofit/>
          </a:bodyPr>
          <a:lstStyle>
            <a:lvl1pPr marL="0" indent="0">
              <a:buFontTx/>
              <a:buNone/>
              <a:defRPr sz="2400" b="0" i="0">
                <a:solidFill>
                  <a:schemeClr val="bg1"/>
                </a:solidFill>
                <a:latin typeface="Arial" panose="020B0604020202020204" pitchFamily="34" charset="0"/>
                <a:cs typeface="Arial" panose="020B0604020202020204" pitchFamily="34" charset="0"/>
              </a:defRPr>
            </a:lvl1pPr>
          </a:lstStyle>
          <a:p>
            <a:pPr lvl="0"/>
            <a:r>
              <a:rPr lang="en-US"/>
              <a:t>Subhead</a:t>
            </a:r>
          </a:p>
        </p:txBody>
      </p:sp>
      <p:sp>
        <p:nvSpPr>
          <p:cNvPr id="18" name="Text Placeholder 17">
            <a:extLst>
              <a:ext uri="{FF2B5EF4-FFF2-40B4-BE49-F238E27FC236}">
                <a16:creationId xmlns:a16="http://schemas.microsoft.com/office/drawing/2014/main" id="{B1352900-1093-184D-9A55-BC22387CEA10}"/>
              </a:ext>
            </a:extLst>
          </p:cNvPr>
          <p:cNvSpPr>
            <a:spLocks noGrp="1"/>
          </p:cNvSpPr>
          <p:nvPr>
            <p:ph type="body" sz="quarter" idx="12" hasCustomPrompt="1"/>
          </p:nvPr>
        </p:nvSpPr>
        <p:spPr>
          <a:xfrm>
            <a:off x="964837" y="6267791"/>
            <a:ext cx="6733680" cy="381446"/>
          </a:xfrm>
        </p:spPr>
        <p:txBody>
          <a:bodyPr>
            <a:noAutofit/>
          </a:bodyPr>
          <a:lstStyle>
            <a:lvl1pPr marL="0" indent="0">
              <a:buFontTx/>
              <a:buNone/>
              <a:defRPr sz="1800" b="1" i="0">
                <a:solidFill>
                  <a:schemeClr val="bg1"/>
                </a:solidFill>
                <a:latin typeface="Arial" panose="020B0604020202020204" pitchFamily="34" charset="0"/>
                <a:cs typeface="Arial" panose="020B0604020202020204" pitchFamily="34" charset="0"/>
              </a:defRPr>
            </a:lvl1pPr>
          </a:lstStyle>
          <a:p>
            <a:pPr lvl="0"/>
            <a:r>
              <a:rPr lang="en-US"/>
              <a:t>Presenter Name</a:t>
            </a:r>
          </a:p>
        </p:txBody>
      </p:sp>
      <p:sp>
        <p:nvSpPr>
          <p:cNvPr id="19" name="Text Placeholder 17">
            <a:extLst>
              <a:ext uri="{FF2B5EF4-FFF2-40B4-BE49-F238E27FC236}">
                <a16:creationId xmlns:a16="http://schemas.microsoft.com/office/drawing/2014/main" id="{27717D33-EC0C-9449-8B37-0DE39721ADC8}"/>
              </a:ext>
            </a:extLst>
          </p:cNvPr>
          <p:cNvSpPr>
            <a:spLocks noGrp="1"/>
          </p:cNvSpPr>
          <p:nvPr>
            <p:ph type="body" sz="quarter" idx="13" hasCustomPrompt="1"/>
          </p:nvPr>
        </p:nvSpPr>
        <p:spPr>
          <a:xfrm>
            <a:off x="964836" y="7620363"/>
            <a:ext cx="5053192" cy="381446"/>
          </a:xfrm>
        </p:spPr>
        <p:txBody>
          <a:bodyPr>
            <a:no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stStyle>
          <a:p>
            <a:pPr lvl="0"/>
            <a:r>
              <a:rPr lang="en-US"/>
              <a:t>Month </a:t>
            </a:r>
            <a:r>
              <a:rPr lang="en-US" err="1"/>
              <a:t>YYYY</a:t>
            </a:r>
            <a:r>
              <a:rPr lang="en-US"/>
              <a:t>    metrocouncil.org</a:t>
            </a:r>
          </a:p>
        </p:txBody>
      </p:sp>
    </p:spTree>
    <p:extLst>
      <p:ext uri="{BB962C8B-B14F-4D97-AF65-F5344CB8AC3E}">
        <p14:creationId xmlns:p14="http://schemas.microsoft.com/office/powerpoint/2010/main" val="37159318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D 1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FAB84338-8974-4FAF-A50C-37046A15218E}"/>
              </a:ext>
            </a:extLst>
          </p:cNvPr>
          <p:cNvSpPr>
            <a:spLocks noGrp="1"/>
          </p:cNvSpPr>
          <p:nvPr>
            <p:ph type="title" hasCustomPrompt="1"/>
          </p:nvPr>
        </p:nvSpPr>
        <p:spPr>
          <a:xfrm>
            <a:off x="980253" y="395815"/>
            <a:ext cx="11821347" cy="1228725"/>
          </a:xfrm>
        </p:spPr>
        <p:txBody>
          <a:bodyPr anchor="b">
            <a:noAutofit/>
          </a:bodyPr>
          <a:lstStyle>
            <a:lvl1pPr>
              <a:defRPr sz="4800" b="1">
                <a:solidFill>
                  <a:schemeClr val="bg1"/>
                </a:solidFill>
              </a:defRPr>
            </a:lvl1pPr>
          </a:lstStyle>
          <a:p>
            <a:pPr lvl="0"/>
            <a:r>
              <a:rPr lang="en-US"/>
              <a:t>Slide title to go here</a:t>
            </a:r>
            <a:endParaRPr lang="en-US" noProof="0"/>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1015533" y="2192161"/>
            <a:ext cx="1178606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1002831" y="2886074"/>
            <a:ext cx="11798769" cy="4083799"/>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355321546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D 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E6F40E-F87A-E34B-B26C-5902B43942CA}"/>
              </a:ext>
              <a:ext uri="{C183D7F6-B498-43B3-948B-1728B52AA6E4}">
                <adec:decorative xmlns:adec="http://schemas.microsoft.com/office/drawing/2017/decorative" val="1"/>
              </a:ext>
            </a:extLst>
          </p:cNvPr>
          <p:cNvSpPr/>
          <p:nvPr userDrawn="1"/>
        </p:nvSpPr>
        <p:spPr>
          <a:xfrm>
            <a:off x="9328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2B8BB59-8F62-5243-98E1-D1DDA3216D9D}"/>
              </a:ext>
              <a:ext uri="{C183D7F6-B498-43B3-948B-1728B52AA6E4}">
                <adec:decorative xmlns:adec="http://schemas.microsoft.com/office/drawing/2017/decorative" val="1"/>
              </a:ext>
            </a:extLst>
          </p:cNvPr>
          <p:cNvSpPr/>
          <p:nvPr userDrawn="1"/>
        </p:nvSpPr>
        <p:spPr>
          <a:xfrm>
            <a:off x="74352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1BCA9CF-0625-409D-992F-1E6AA6FD229F}"/>
              </a:ext>
            </a:extLst>
          </p:cNvPr>
          <p:cNvSpPr>
            <a:spLocks noGrp="1"/>
          </p:cNvSpPr>
          <p:nvPr>
            <p:ph type="title" hasCustomPrompt="1"/>
          </p:nvPr>
        </p:nvSpPr>
        <p:spPr>
          <a:xfrm>
            <a:off x="987739" y="388769"/>
            <a:ext cx="11813861" cy="123577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 name="Text Placeholder 3">
            <a:extLst>
              <a:ext uri="{FF2B5EF4-FFF2-40B4-BE49-F238E27FC236}">
                <a16:creationId xmlns:a16="http://schemas.microsoft.com/office/drawing/2014/main" id="{849524CE-9304-8A42-BD76-D60374AB8A8D}"/>
              </a:ext>
            </a:extLst>
          </p:cNvPr>
          <p:cNvSpPr>
            <a:spLocks noGrp="1"/>
          </p:cNvSpPr>
          <p:nvPr>
            <p:ph type="body" sz="quarter" idx="14" hasCustomPrompt="1"/>
          </p:nvPr>
        </p:nvSpPr>
        <p:spPr>
          <a:xfrm>
            <a:off x="1245712" y="2760163"/>
            <a:ext cx="5478784" cy="732337"/>
          </a:xfrm>
          <a:noFill/>
        </p:spPr>
        <p:txBody>
          <a:bodyPr anchor="b">
            <a:noAutofit/>
          </a:bodyPr>
          <a:lstStyle>
            <a:lvl1pPr marL="0" indent="0">
              <a:buFontTx/>
              <a:buNone/>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goes here</a:t>
            </a:r>
          </a:p>
        </p:txBody>
      </p:sp>
      <p:sp>
        <p:nvSpPr>
          <p:cNvPr id="22" name="Text Placeholder 25">
            <a:extLst>
              <a:ext uri="{FF2B5EF4-FFF2-40B4-BE49-F238E27FC236}">
                <a16:creationId xmlns:a16="http://schemas.microsoft.com/office/drawing/2014/main" id="{BFF05AEE-B82B-7F48-A399-C7354E3F51F5}"/>
              </a:ext>
            </a:extLst>
          </p:cNvPr>
          <p:cNvSpPr>
            <a:spLocks noGrp="1"/>
          </p:cNvSpPr>
          <p:nvPr>
            <p:ph type="body" sz="quarter" idx="12" hasCustomPrompt="1"/>
          </p:nvPr>
        </p:nvSpPr>
        <p:spPr>
          <a:xfrm>
            <a:off x="1245711" y="3716498"/>
            <a:ext cx="5478783"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5" name="Text Placeholder 3">
            <a:extLst>
              <a:ext uri="{FF2B5EF4-FFF2-40B4-BE49-F238E27FC236}">
                <a16:creationId xmlns:a16="http://schemas.microsoft.com/office/drawing/2014/main" id="{51CA5694-0CC4-B843-9078-357D69FAB882}"/>
              </a:ext>
            </a:extLst>
          </p:cNvPr>
          <p:cNvSpPr>
            <a:spLocks noGrp="1"/>
          </p:cNvSpPr>
          <p:nvPr>
            <p:ph type="body" sz="quarter" idx="15" hasCustomPrompt="1"/>
          </p:nvPr>
        </p:nvSpPr>
        <p:spPr>
          <a:xfrm>
            <a:off x="7606348" y="2760163"/>
            <a:ext cx="5478784" cy="732337"/>
          </a:xfrm>
          <a:noFill/>
        </p:spPr>
        <p:txBody>
          <a:bodyPr anchor="b">
            <a:noAutofit/>
          </a:bodyPr>
          <a:lstStyle>
            <a:lvl1pPr marL="0" indent="0">
              <a:buFontTx/>
              <a:buNone/>
              <a:defRPr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Subhead goes here</a:t>
            </a:r>
          </a:p>
        </p:txBody>
      </p:sp>
      <p:sp>
        <p:nvSpPr>
          <p:cNvPr id="23" name="Text Placeholder 25">
            <a:extLst>
              <a:ext uri="{FF2B5EF4-FFF2-40B4-BE49-F238E27FC236}">
                <a16:creationId xmlns:a16="http://schemas.microsoft.com/office/drawing/2014/main" id="{B128B87C-BFC8-1F47-B71B-99329F3A380D}"/>
              </a:ext>
            </a:extLst>
          </p:cNvPr>
          <p:cNvSpPr>
            <a:spLocks noGrp="1"/>
          </p:cNvSpPr>
          <p:nvPr>
            <p:ph type="body" sz="quarter" idx="18" hasCustomPrompt="1"/>
          </p:nvPr>
        </p:nvSpPr>
        <p:spPr>
          <a:xfrm>
            <a:off x="7606348" y="3716498"/>
            <a:ext cx="5478783" cy="1289455"/>
          </a:xfrm>
        </p:spPr>
        <p:txBody>
          <a:bodyPr>
            <a:noAutofit/>
          </a:bodyPr>
          <a:lstStyle>
            <a:lvl1pPr marL="0" indent="0">
              <a:buFont typeface="Arial" panose="020B0604020202020204" pitchFamily="34" charset="0"/>
              <a:buNone/>
              <a:defRPr sz="2000" b="0" i="0">
                <a:latin typeface="Arial" panose="020B0604020202020204" pitchFamily="34" charset="0"/>
                <a:cs typeface="Arial" panose="020B0604020202020204" pitchFamily="34" charset="0"/>
              </a:defRPr>
            </a:lvl1pPr>
            <a:lvl2pPr marL="457200" indent="0">
              <a:buFont typeface="Arial" panose="020B0604020202020204" pitchFamily="34" charse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p:txBody>
      </p:sp>
    </p:spTree>
    <p:extLst>
      <p:ext uri="{BB962C8B-B14F-4D97-AF65-F5344CB8AC3E}">
        <p14:creationId xmlns:p14="http://schemas.microsoft.com/office/powerpoint/2010/main" val="30263317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D 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952CABF-C0DD-4C93-9495-22DD8FAF2F59}"/>
              </a:ext>
            </a:extLst>
          </p:cNvPr>
          <p:cNvSpPr>
            <a:spLocks noGrp="1"/>
          </p:cNvSpPr>
          <p:nvPr>
            <p:ph type="title" hasCustomPrompt="1"/>
          </p:nvPr>
        </p:nvSpPr>
        <p:spPr>
          <a:xfrm>
            <a:off x="989300" y="396142"/>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Rectangle 15">
            <a:extLst>
              <a:ext uri="{FF2B5EF4-FFF2-40B4-BE49-F238E27FC236}">
                <a16:creationId xmlns:a16="http://schemas.microsoft.com/office/drawing/2014/main" id="{9D4AD8D6-68CC-5C40-9D67-B541EBCCCB29}"/>
              </a:ext>
              <a:ext uri="{C183D7F6-B498-43B3-948B-1728B52AA6E4}">
                <adec:decorative xmlns:adec="http://schemas.microsoft.com/office/drawing/2017/decorative" val="1"/>
              </a:ext>
            </a:extLst>
          </p:cNvPr>
          <p:cNvSpPr/>
          <p:nvPr userDrawn="1"/>
        </p:nvSpPr>
        <p:spPr>
          <a:xfrm>
            <a:off x="9426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9CB7AAF-C896-1548-B59C-4E33146A6EAD}"/>
              </a:ext>
              <a:ext uri="{C183D7F6-B498-43B3-948B-1728B52AA6E4}">
                <adec:decorative xmlns:adec="http://schemas.microsoft.com/office/drawing/2017/decorative" val="1"/>
              </a:ext>
            </a:extLst>
          </p:cNvPr>
          <p:cNvSpPr/>
          <p:nvPr userDrawn="1"/>
        </p:nvSpPr>
        <p:spPr>
          <a:xfrm>
            <a:off x="525428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B0E28CF-8AB4-144D-9C4B-34DE7302705A}"/>
              </a:ext>
              <a:ext uri="{C183D7F6-B498-43B3-948B-1728B52AA6E4}">
                <adec:decorative xmlns:adec="http://schemas.microsoft.com/office/drawing/2017/decorative" val="1"/>
              </a:ext>
            </a:extLst>
          </p:cNvPr>
          <p:cNvSpPr/>
          <p:nvPr userDrawn="1"/>
        </p:nvSpPr>
        <p:spPr>
          <a:xfrm>
            <a:off x="95659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A0F3F35E-BD8A-3C45-B926-260375338A98}"/>
              </a:ext>
            </a:extLst>
          </p:cNvPr>
          <p:cNvSpPr>
            <a:spLocks noGrp="1"/>
          </p:cNvSpPr>
          <p:nvPr>
            <p:ph type="body" sz="quarter" idx="16" hasCustomPrompt="1"/>
          </p:nvPr>
        </p:nvSpPr>
        <p:spPr>
          <a:xfrm>
            <a:off x="12345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0" name="Text Placeholder 25">
            <a:extLst>
              <a:ext uri="{FF2B5EF4-FFF2-40B4-BE49-F238E27FC236}">
                <a16:creationId xmlns:a16="http://schemas.microsoft.com/office/drawing/2014/main" id="{006B8CDA-AB0F-2642-8AB7-D69B6C5AB712}"/>
              </a:ext>
            </a:extLst>
          </p:cNvPr>
          <p:cNvSpPr>
            <a:spLocks noGrp="1"/>
          </p:cNvSpPr>
          <p:nvPr>
            <p:ph type="body" sz="quarter" idx="12" hasCustomPrompt="1"/>
          </p:nvPr>
        </p:nvSpPr>
        <p:spPr>
          <a:xfrm>
            <a:off x="1234562" y="3510097"/>
            <a:ext cx="3421384" cy="1436503"/>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28" name="Text Placeholder 3">
            <a:extLst>
              <a:ext uri="{FF2B5EF4-FFF2-40B4-BE49-F238E27FC236}">
                <a16:creationId xmlns:a16="http://schemas.microsoft.com/office/drawing/2014/main" id="{5ED06A61-F4D0-AC4C-8E68-652034713325}"/>
              </a:ext>
            </a:extLst>
          </p:cNvPr>
          <p:cNvSpPr>
            <a:spLocks noGrp="1"/>
          </p:cNvSpPr>
          <p:nvPr>
            <p:ph type="body" sz="quarter" idx="18" hasCustomPrompt="1"/>
          </p:nvPr>
        </p:nvSpPr>
        <p:spPr>
          <a:xfrm>
            <a:off x="55017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1" name="Text Placeholder 25">
            <a:extLst>
              <a:ext uri="{FF2B5EF4-FFF2-40B4-BE49-F238E27FC236}">
                <a16:creationId xmlns:a16="http://schemas.microsoft.com/office/drawing/2014/main" id="{D6DE61F2-5225-FC40-B216-E668BF0256FD}"/>
              </a:ext>
            </a:extLst>
          </p:cNvPr>
          <p:cNvSpPr>
            <a:spLocks noGrp="1"/>
          </p:cNvSpPr>
          <p:nvPr>
            <p:ph type="body" sz="quarter" idx="21" hasCustomPrompt="1"/>
          </p:nvPr>
        </p:nvSpPr>
        <p:spPr>
          <a:xfrm>
            <a:off x="5501761" y="3510097"/>
            <a:ext cx="3421384" cy="1436503"/>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31" name="Text Placeholder 3">
            <a:extLst>
              <a:ext uri="{FF2B5EF4-FFF2-40B4-BE49-F238E27FC236}">
                <a16:creationId xmlns:a16="http://schemas.microsoft.com/office/drawing/2014/main" id="{97548173-F8EE-A146-A23E-BF6BF9F65401}"/>
              </a:ext>
            </a:extLst>
          </p:cNvPr>
          <p:cNvSpPr>
            <a:spLocks noGrp="1"/>
          </p:cNvSpPr>
          <p:nvPr>
            <p:ph type="body" sz="quarter" idx="20" hasCustomPrompt="1"/>
          </p:nvPr>
        </p:nvSpPr>
        <p:spPr>
          <a:xfrm>
            <a:off x="98197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2" name="Text Placeholder 25">
            <a:extLst>
              <a:ext uri="{FF2B5EF4-FFF2-40B4-BE49-F238E27FC236}">
                <a16:creationId xmlns:a16="http://schemas.microsoft.com/office/drawing/2014/main" id="{33112B82-F029-4A49-A9A4-A5B5C8C07293}"/>
              </a:ext>
            </a:extLst>
          </p:cNvPr>
          <p:cNvSpPr>
            <a:spLocks noGrp="1"/>
          </p:cNvSpPr>
          <p:nvPr>
            <p:ph type="body" sz="quarter" idx="22" hasCustomPrompt="1"/>
          </p:nvPr>
        </p:nvSpPr>
        <p:spPr>
          <a:xfrm>
            <a:off x="9829455" y="3510097"/>
            <a:ext cx="3421384" cy="1436503"/>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Tree>
    <p:extLst>
      <p:ext uri="{BB962C8B-B14F-4D97-AF65-F5344CB8AC3E}">
        <p14:creationId xmlns:p14="http://schemas.microsoft.com/office/powerpoint/2010/main" val="352613367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D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223064268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D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Content Placeholder 4">
            <a:extLst>
              <a:ext uri="{FF2B5EF4-FFF2-40B4-BE49-F238E27FC236}">
                <a16:creationId xmlns:a16="http://schemas.microsoft.com/office/drawing/2014/main" id="{4FA57F1E-B03B-9237-6AC1-9ED5E65B2A5E}"/>
              </a:ext>
            </a:extLst>
          </p:cNvPr>
          <p:cNvSpPr>
            <a:spLocks noGrp="1"/>
          </p:cNvSpPr>
          <p:nvPr>
            <p:ph sz="quarter" idx="13" hasCustomPrompt="1"/>
          </p:nvPr>
        </p:nvSpPr>
        <p:spPr>
          <a:xfrm>
            <a:off x="914400" y="2057400"/>
            <a:ext cx="12649200" cy="6172200"/>
          </a:xfrm>
        </p:spPr>
        <p:txBody>
          <a:bodyPr/>
          <a:lstStyle>
            <a:lvl1pPr marL="0" indent="0" algn="ctr">
              <a:buNone/>
              <a:defRPr/>
            </a:lvl1pPr>
          </a:lstStyle>
          <a:p>
            <a:r>
              <a:rPr lang="en-US" dirty="0"/>
              <a:t>Insert media by clicking icon </a:t>
            </a:r>
          </a:p>
        </p:txBody>
      </p:sp>
    </p:spTree>
    <p:extLst>
      <p:ext uri="{BB962C8B-B14F-4D97-AF65-F5344CB8AC3E}">
        <p14:creationId xmlns:p14="http://schemas.microsoft.com/office/powerpoint/2010/main" val="31959923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FC98D8-BAA0-DF40-9C81-E8AA0DB9AFE8}"/>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Box 6">
            <a:extLst>
              <a:ext uri="{FF2B5EF4-FFF2-40B4-BE49-F238E27FC236}">
                <a16:creationId xmlns:a16="http://schemas.microsoft.com/office/drawing/2014/main" id="{A0AB4943-3134-9E4B-9622-795F8A220D7C}"/>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BAB42D2-87A9-314C-AD8C-4365A0013F90}"/>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1CA172F3-9095-42DB-9420-066972D3B664}"/>
              </a:ext>
            </a:extLst>
          </p:cNvPr>
          <p:cNvSpPr>
            <a:spLocks noGrp="1"/>
          </p:cNvSpPr>
          <p:nvPr>
            <p:ph type="title" hasCustomPrompt="1"/>
          </p:nvPr>
        </p:nvSpPr>
        <p:spPr>
          <a:xfrm>
            <a:off x="9835640" y="-1436376"/>
            <a:ext cx="4410232" cy="1047751"/>
          </a:xfrm>
        </p:spPr>
        <p:txBody>
          <a:bodyPr/>
          <a:lstStyle>
            <a:lvl1pPr>
              <a:defRPr/>
            </a:lvl1pPr>
          </a:lstStyle>
          <a:p>
            <a:r>
              <a:rPr lang="en-US"/>
              <a:t>Edit hidden title</a:t>
            </a:r>
          </a:p>
        </p:txBody>
      </p:sp>
      <p:grpSp>
        <p:nvGrpSpPr>
          <p:cNvPr id="9" name="Group 8">
            <a:extLst>
              <a:ext uri="{FF2B5EF4-FFF2-40B4-BE49-F238E27FC236}">
                <a16:creationId xmlns:a16="http://schemas.microsoft.com/office/drawing/2014/main" id="{6BF15881-E074-D741-8788-F7549BDB3E49}"/>
              </a:ext>
            </a:extLst>
          </p:cNvPr>
          <p:cNvGrpSpPr/>
          <p:nvPr userDrawn="1"/>
        </p:nvGrpSpPr>
        <p:grpSpPr>
          <a:xfrm>
            <a:off x="1364151" y="-1198130"/>
            <a:ext cx="8089009" cy="685740"/>
            <a:chOff x="2492994" y="2126192"/>
            <a:chExt cx="8089009" cy="685740"/>
          </a:xfrm>
        </p:grpSpPr>
        <p:sp>
          <p:nvSpPr>
            <p:cNvPr id="10" name="Rectangle 9">
              <a:extLst>
                <a:ext uri="{FF2B5EF4-FFF2-40B4-BE49-F238E27FC236}">
                  <a16:creationId xmlns:a16="http://schemas.microsoft.com/office/drawing/2014/main" id="{60215669-DADC-DA45-9C83-5F7BD8AB3A1C}"/>
                </a:ext>
              </a:extLst>
            </p:cNvPr>
            <p:cNvSpPr/>
            <p:nvPr/>
          </p:nvSpPr>
          <p:spPr>
            <a:xfrm>
              <a:off x="2577627" y="2126192"/>
              <a:ext cx="1600200" cy="27432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4EDFFE1-AEE5-DE40-BAC8-FE728DCBF844}"/>
                </a:ext>
              </a:extLst>
            </p:cNvPr>
            <p:cNvSpPr txBox="1"/>
            <p:nvPr/>
          </p:nvSpPr>
          <p:spPr>
            <a:xfrm>
              <a:off x="2492994" y="2411822"/>
              <a:ext cx="1290626" cy="384204"/>
            </a:xfrm>
            <a:prstGeom prst="rect">
              <a:avLst/>
            </a:prstGeom>
            <a:noFill/>
          </p:spPr>
          <p:txBody>
            <a:bodyPr wrap="square" rtlCol="0">
              <a:spAutoFit/>
            </a:bodyPr>
            <a:lstStyle/>
            <a:p>
              <a:r>
                <a:rPr lang="en-US" sz="1000" dirty="0"/>
                <a:t>Primary</a:t>
              </a:r>
              <a:br>
                <a:rPr lang="en-US" sz="1000" dirty="0"/>
              </a:br>
              <a:r>
                <a:rPr lang="en-US" sz="1000" dirty="0"/>
                <a:t>RGB 0/93/170</a:t>
              </a:r>
            </a:p>
          </p:txBody>
        </p:sp>
        <p:sp>
          <p:nvSpPr>
            <p:cNvPr id="12" name="Rectangle 11">
              <a:extLst>
                <a:ext uri="{FF2B5EF4-FFF2-40B4-BE49-F238E27FC236}">
                  <a16:creationId xmlns:a16="http://schemas.microsoft.com/office/drawing/2014/main" id="{9F93C790-26BF-2B41-AA12-5400DC96318A}"/>
                </a:ext>
              </a:extLst>
            </p:cNvPr>
            <p:cNvSpPr/>
            <p:nvPr/>
          </p:nvSpPr>
          <p:spPr>
            <a:xfrm>
              <a:off x="4180545" y="2126192"/>
              <a:ext cx="1600200" cy="274320"/>
            </a:xfrm>
            <a:prstGeom prst="rect">
              <a:avLst/>
            </a:prstGeom>
            <a:solidFill>
              <a:srgbClr val="6C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658A6B0-F11C-4743-8B88-F5DB0699614D}"/>
                </a:ext>
              </a:extLst>
            </p:cNvPr>
            <p:cNvSpPr txBox="1"/>
            <p:nvPr/>
          </p:nvSpPr>
          <p:spPr>
            <a:xfrm>
              <a:off x="4097668" y="2411822"/>
              <a:ext cx="1290626" cy="400110"/>
            </a:xfrm>
            <a:prstGeom prst="rect">
              <a:avLst/>
            </a:prstGeom>
            <a:noFill/>
            <a:ln>
              <a:noFill/>
            </a:ln>
          </p:spPr>
          <p:txBody>
            <a:bodyPr wrap="square" rtlCol="0">
              <a:spAutoFit/>
            </a:bodyPr>
            <a:lstStyle/>
            <a:p>
              <a:r>
                <a:rPr lang="en-US" sz="1000" dirty="0"/>
                <a:t>2</a:t>
              </a:r>
              <a:r>
                <a:rPr lang="en-US" sz="1000" baseline="30000" dirty="0"/>
                <a:t>nd</a:t>
              </a:r>
              <a:r>
                <a:rPr lang="en-US" sz="1000" dirty="0"/>
                <a:t>/Community</a:t>
              </a:r>
              <a:br>
                <a:rPr lang="en-US" sz="1000" dirty="0"/>
              </a:br>
              <a:r>
                <a:rPr lang="en-US" sz="1000" dirty="0"/>
                <a:t>RGB 120/162/47</a:t>
              </a:r>
            </a:p>
          </p:txBody>
        </p:sp>
        <p:sp>
          <p:nvSpPr>
            <p:cNvPr id="14" name="Rectangle 13">
              <a:extLst>
                <a:ext uri="{FF2B5EF4-FFF2-40B4-BE49-F238E27FC236}">
                  <a16:creationId xmlns:a16="http://schemas.microsoft.com/office/drawing/2014/main" id="{DD8116AF-9573-4C4D-8B66-0DC304710DE6}"/>
                </a:ext>
              </a:extLst>
            </p:cNvPr>
            <p:cNvSpPr/>
            <p:nvPr/>
          </p:nvSpPr>
          <p:spPr>
            <a:xfrm>
              <a:off x="5779051" y="2126192"/>
              <a:ext cx="1600200" cy="274320"/>
            </a:xfrm>
            <a:prstGeom prst="rect">
              <a:avLst/>
            </a:prstGeom>
            <a:solidFill>
              <a:srgbClr val="EE3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4E310E7-741B-E64C-830E-9C955AB42403}"/>
                </a:ext>
              </a:extLst>
            </p:cNvPr>
            <p:cNvSpPr txBox="1"/>
            <p:nvPr/>
          </p:nvSpPr>
          <p:spPr>
            <a:xfrm>
              <a:off x="5711164" y="2411822"/>
              <a:ext cx="1290626" cy="400110"/>
            </a:xfrm>
            <a:prstGeom prst="rect">
              <a:avLst/>
            </a:prstGeom>
            <a:noFill/>
          </p:spPr>
          <p:txBody>
            <a:bodyPr wrap="square" rtlCol="0">
              <a:spAutoFit/>
            </a:bodyPr>
            <a:lstStyle/>
            <a:p>
              <a:r>
                <a:rPr lang="en-US" sz="1000" dirty="0"/>
                <a:t>2</a:t>
              </a:r>
              <a:r>
                <a:rPr lang="en-US" sz="1000" baseline="30000" dirty="0"/>
                <a:t>nd</a:t>
              </a:r>
              <a:r>
                <a:rPr lang="en-US" sz="1000" dirty="0"/>
                <a:t>/Metro Transit</a:t>
              </a:r>
              <a:br>
                <a:rPr lang="en-US" sz="1000" dirty="0"/>
              </a:br>
              <a:r>
                <a:rPr lang="en-US" sz="1000" dirty="0"/>
                <a:t>RGB 238/49/36</a:t>
              </a:r>
            </a:p>
          </p:txBody>
        </p:sp>
        <p:sp>
          <p:nvSpPr>
            <p:cNvPr id="16" name="Rectangle 15">
              <a:extLst>
                <a:ext uri="{FF2B5EF4-FFF2-40B4-BE49-F238E27FC236}">
                  <a16:creationId xmlns:a16="http://schemas.microsoft.com/office/drawing/2014/main" id="{1396B5F4-30F4-E544-BEDB-C998A39D2C09}"/>
                </a:ext>
              </a:extLst>
            </p:cNvPr>
            <p:cNvSpPr/>
            <p:nvPr/>
          </p:nvSpPr>
          <p:spPr>
            <a:xfrm>
              <a:off x="7374473" y="2126192"/>
              <a:ext cx="1600200" cy="27505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805827C-C451-0B44-8089-B79225C350BE}"/>
                </a:ext>
              </a:extLst>
            </p:cNvPr>
            <p:cNvSpPr txBox="1"/>
            <p:nvPr/>
          </p:nvSpPr>
          <p:spPr>
            <a:xfrm>
              <a:off x="7309672" y="2411822"/>
              <a:ext cx="1290626" cy="384204"/>
            </a:xfrm>
            <a:prstGeom prst="rect">
              <a:avLst/>
            </a:prstGeom>
            <a:noFill/>
            <a:ln>
              <a:noFill/>
            </a:ln>
          </p:spPr>
          <p:txBody>
            <a:bodyPr wrap="square" rtlCol="0">
              <a:spAutoFit/>
            </a:bodyPr>
            <a:lstStyle/>
            <a:p>
              <a:r>
                <a:rPr lang="en-US" sz="1000" dirty="0"/>
                <a:t>2</a:t>
              </a:r>
              <a:r>
                <a:rPr lang="en-US" sz="1000" baseline="30000" dirty="0"/>
                <a:t>nd</a:t>
              </a:r>
              <a:r>
                <a:rPr lang="en-US" sz="1000" dirty="0"/>
                <a:t>/Environmental</a:t>
              </a:r>
              <a:br>
                <a:rPr lang="en-US" sz="1000" dirty="0"/>
              </a:br>
              <a:r>
                <a:rPr lang="en-US" sz="1000" dirty="0"/>
                <a:t>RGB 0/154/199</a:t>
              </a:r>
            </a:p>
          </p:txBody>
        </p:sp>
        <p:sp>
          <p:nvSpPr>
            <p:cNvPr id="18" name="Rectangle 17">
              <a:extLst>
                <a:ext uri="{FF2B5EF4-FFF2-40B4-BE49-F238E27FC236}">
                  <a16:creationId xmlns:a16="http://schemas.microsoft.com/office/drawing/2014/main" id="{DE310923-FC7B-0B4F-864F-CBC5477C4CF8}"/>
                </a:ext>
              </a:extLst>
            </p:cNvPr>
            <p:cNvSpPr/>
            <p:nvPr userDrawn="1"/>
          </p:nvSpPr>
          <p:spPr>
            <a:xfrm>
              <a:off x="8981803" y="2126192"/>
              <a:ext cx="1600200" cy="2743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6F23D32-3A9C-ED4D-A4C3-FA9D13DCE618}"/>
                </a:ext>
              </a:extLst>
            </p:cNvPr>
            <p:cNvSpPr txBox="1"/>
            <p:nvPr userDrawn="1"/>
          </p:nvSpPr>
          <p:spPr>
            <a:xfrm>
              <a:off x="8991600" y="2411822"/>
              <a:ext cx="1290626" cy="400110"/>
            </a:xfrm>
            <a:prstGeom prst="rect">
              <a:avLst/>
            </a:prstGeom>
            <a:noFill/>
            <a:ln>
              <a:noFill/>
            </a:ln>
          </p:spPr>
          <p:txBody>
            <a:bodyPr wrap="square" rtlCol="0">
              <a:spAutoFit/>
            </a:bodyPr>
            <a:lstStyle/>
            <a:p>
              <a:r>
                <a:rPr lang="en-US" sz="1000" dirty="0"/>
                <a:t>Black</a:t>
              </a:r>
              <a:br>
                <a:rPr lang="en-US" sz="1000" dirty="0"/>
              </a:br>
              <a:r>
                <a:rPr lang="en-US" sz="1000" dirty="0"/>
                <a:t>RGB 0/0/0</a:t>
              </a:r>
            </a:p>
          </p:txBody>
        </p:sp>
      </p:grpSp>
    </p:spTree>
    <p:extLst>
      <p:ext uri="{BB962C8B-B14F-4D97-AF65-F5344CB8AC3E}">
        <p14:creationId xmlns:p14="http://schemas.microsoft.com/office/powerpoint/2010/main" val="5762179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 column 1 left photo w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77432" y="381100"/>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pic>
        <p:nvPicPr>
          <p:cNvPr id="15" name="Picture 14" descr="A body of water with trees around it and a downtown Minneapolis in the background">
            <a:extLst>
              <a:ext uri="{FF2B5EF4-FFF2-40B4-BE49-F238E27FC236}">
                <a16:creationId xmlns:a16="http://schemas.microsoft.com/office/drawing/2014/main" id="{6E08C33F-5CB5-BA44-8119-08F26516B95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702191"/>
            <a:ext cx="5213206" cy="6527409"/>
          </a:xfrm>
          <a:prstGeom prst="rect">
            <a:avLst/>
          </a:prstGeom>
        </p:spPr>
      </p:pic>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672810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losing 2">
    <p:spTree>
      <p:nvGrpSpPr>
        <p:cNvPr id="1" name=""/>
        <p:cNvGrpSpPr/>
        <p:nvPr/>
      </p:nvGrpSpPr>
      <p:grpSpPr>
        <a:xfrm>
          <a:off x="0" y="0"/>
          <a:ext cx="0" cy="0"/>
          <a:chOff x="0" y="0"/>
          <a:chExt cx="0" cy="0"/>
        </a:xfrm>
      </p:grpSpPr>
      <p:pic>
        <p:nvPicPr>
          <p:cNvPr id="7" name="Picture 6" descr="Scenic fall trees along Missiissippi River near Hastings.">
            <a:extLst>
              <a:ext uri="{FF2B5EF4-FFF2-40B4-BE49-F238E27FC236}">
                <a16:creationId xmlns:a16="http://schemas.microsoft.com/office/drawing/2014/main" id="{A628BA88-5E51-7448-A8FE-9526BF17178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7353299" cy="8229600"/>
          </a:xfrm>
          <a:prstGeom prst="rect">
            <a:avLst/>
          </a:prstGeom>
        </p:spPr>
      </p:pic>
      <p:sp>
        <p:nvSpPr>
          <p:cNvPr id="2" name="Title 1">
            <a:extLst>
              <a:ext uri="{FF2B5EF4-FFF2-40B4-BE49-F238E27FC236}">
                <a16:creationId xmlns:a16="http://schemas.microsoft.com/office/drawing/2014/main" id="{35837201-AECA-4410-A7EF-46FA74D953F1}"/>
              </a:ext>
            </a:extLst>
          </p:cNvPr>
          <p:cNvSpPr>
            <a:spLocks noGrp="1"/>
          </p:cNvSpPr>
          <p:nvPr>
            <p:ph type="title" hasCustomPrompt="1"/>
          </p:nvPr>
        </p:nvSpPr>
        <p:spPr>
          <a:xfrm rot="5400000">
            <a:off x="2252662" y="3319464"/>
            <a:ext cx="8229600" cy="1590675"/>
          </a:xfrm>
        </p:spPr>
        <p:txBody>
          <a:bodyPr>
            <a:noAutofit/>
          </a:bodyPr>
          <a:lstStyle>
            <a:lvl1pPr algn="ctr">
              <a:defRPr sz="9600" b="1">
                <a:solidFill>
                  <a:schemeClr val="bg1"/>
                </a:solidFill>
                <a:latin typeface="Arial" panose="020B0604020202020204" pitchFamily="34" charset="0"/>
                <a:cs typeface="Arial" panose="020B0604020202020204" pitchFamily="34" charset="0"/>
              </a:defRPr>
            </a:lvl1pPr>
          </a:lstStyle>
          <a:p>
            <a:r>
              <a:rPr lang="en-US"/>
              <a:t>Thank you</a:t>
            </a:r>
          </a:p>
        </p:txBody>
      </p:sp>
      <p:sp>
        <p:nvSpPr>
          <p:cNvPr id="11" name="Rectangle 10">
            <a:extLst>
              <a:ext uri="{FF2B5EF4-FFF2-40B4-BE49-F238E27FC236}">
                <a16:creationId xmlns:a16="http://schemas.microsoft.com/office/drawing/2014/main" id="{7E92CD20-5BFD-B147-9A98-4DBA544D273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3" name="Picture 12">
            <a:extLst>
              <a:ext uri="{FF2B5EF4-FFF2-40B4-BE49-F238E27FC236}">
                <a16:creationId xmlns:a16="http://schemas.microsoft.com/office/drawing/2014/main" id="{04550611-BAFC-554D-9CEF-03C287FFBEB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66628" y="5824024"/>
            <a:ext cx="2191637" cy="1504239"/>
          </a:xfrm>
          <a:prstGeom prst="rect">
            <a:avLst/>
          </a:prstGeom>
        </p:spPr>
      </p:pic>
      <p:sp>
        <p:nvSpPr>
          <p:cNvPr id="4" name="Text Placeholder 3">
            <a:extLst>
              <a:ext uri="{FF2B5EF4-FFF2-40B4-BE49-F238E27FC236}">
                <a16:creationId xmlns:a16="http://schemas.microsoft.com/office/drawing/2014/main" id="{8FA0AAAE-3EDF-437B-8677-3F8F37B5666D}"/>
              </a:ext>
            </a:extLst>
          </p:cNvPr>
          <p:cNvSpPr>
            <a:spLocks noGrp="1"/>
          </p:cNvSpPr>
          <p:nvPr>
            <p:ph type="body" sz="quarter" idx="11" hasCustomPrompt="1"/>
          </p:nvPr>
        </p:nvSpPr>
        <p:spPr>
          <a:xfrm>
            <a:off x="7966074" y="1658410"/>
            <a:ext cx="5597525" cy="345051"/>
          </a:xfrm>
        </p:spPr>
        <p:txBody>
          <a:bodyPr>
            <a:normAutofit/>
          </a:bodyPr>
          <a:lstStyle>
            <a:lvl1pPr marL="0" indent="0">
              <a:buNone/>
              <a:defRPr sz="1800" b="1">
                <a:solidFill>
                  <a:srgbClr val="005DAA"/>
                </a:solidFill>
              </a:defRPr>
            </a:lvl1pPr>
          </a:lstStyle>
          <a:p>
            <a:pPr lvl="0"/>
            <a:r>
              <a:rPr lang="en-US"/>
              <a:t>FirstName </a:t>
            </a:r>
            <a:r>
              <a:rPr lang="en-US" err="1"/>
              <a:t>LastName</a:t>
            </a:r>
            <a:endParaRPr lang="en-US"/>
          </a:p>
        </p:txBody>
      </p:sp>
      <p:sp>
        <p:nvSpPr>
          <p:cNvPr id="6" name="Text Placeholder 5">
            <a:extLst>
              <a:ext uri="{FF2B5EF4-FFF2-40B4-BE49-F238E27FC236}">
                <a16:creationId xmlns:a16="http://schemas.microsoft.com/office/drawing/2014/main" id="{50B27D6D-679F-4087-8556-AC6A6CCA5E39}"/>
              </a:ext>
            </a:extLst>
          </p:cNvPr>
          <p:cNvSpPr>
            <a:spLocks noGrp="1"/>
          </p:cNvSpPr>
          <p:nvPr>
            <p:ph type="body" sz="quarter" idx="12" hasCustomPrompt="1"/>
          </p:nvPr>
        </p:nvSpPr>
        <p:spPr>
          <a:xfrm>
            <a:off x="7966075" y="2033856"/>
            <a:ext cx="5597525" cy="1038118"/>
          </a:xfrm>
        </p:spPr>
        <p:txBody>
          <a:bodyPr/>
          <a:lstStyle>
            <a:lvl1pPr marL="0" indent="0">
              <a:lnSpc>
                <a:spcPts val="2260"/>
              </a:lnSpc>
              <a:spcBef>
                <a:spcPts val="0"/>
              </a:spcBef>
              <a:buNone/>
              <a:defRPr sz="1800"/>
            </a:lvl1pPr>
          </a:lstStyle>
          <a:p>
            <a:pPr lvl="0"/>
            <a:r>
              <a:rPr lang="en-US" b="0">
                <a:solidFill>
                  <a:schemeClr val="tx1"/>
                </a:solidFill>
              </a:rPr>
              <a:t>Title, department</a:t>
            </a:r>
          </a:p>
          <a:p>
            <a:pPr lvl="0"/>
            <a:r>
              <a:rPr lang="en-US" b="0">
                <a:solidFill>
                  <a:schemeClr val="tx1"/>
                </a:solidFill>
              </a:rPr>
              <a:t>Email</a:t>
            </a:r>
          </a:p>
          <a:p>
            <a:pPr lvl="0"/>
            <a:r>
              <a:rPr lang="en-US" b="0">
                <a:solidFill>
                  <a:schemeClr val="tx1"/>
                </a:solidFill>
              </a:rPr>
              <a:t>Phone</a:t>
            </a:r>
          </a:p>
        </p:txBody>
      </p:sp>
      <p:sp>
        <p:nvSpPr>
          <p:cNvPr id="12" name="Text Placeholder 3">
            <a:extLst>
              <a:ext uri="{FF2B5EF4-FFF2-40B4-BE49-F238E27FC236}">
                <a16:creationId xmlns:a16="http://schemas.microsoft.com/office/drawing/2014/main" id="{1CF604AF-F2E6-4800-9EEA-9B289B1EC20A}"/>
              </a:ext>
            </a:extLst>
          </p:cNvPr>
          <p:cNvSpPr>
            <a:spLocks noGrp="1"/>
          </p:cNvSpPr>
          <p:nvPr>
            <p:ph type="body" sz="quarter" idx="13" hasCustomPrompt="1"/>
          </p:nvPr>
        </p:nvSpPr>
        <p:spPr>
          <a:xfrm>
            <a:off x="7966073" y="3412157"/>
            <a:ext cx="5597525" cy="345051"/>
          </a:xfrm>
        </p:spPr>
        <p:txBody>
          <a:bodyPr>
            <a:normAutofit/>
          </a:bodyPr>
          <a:lstStyle>
            <a:lvl1pPr marL="0" indent="0">
              <a:buNone/>
              <a:defRPr sz="1800" b="1">
                <a:solidFill>
                  <a:srgbClr val="005DAA"/>
                </a:solidFill>
              </a:defRPr>
            </a:lvl1pPr>
          </a:lstStyle>
          <a:p>
            <a:pPr lvl="0"/>
            <a:r>
              <a:rPr lang="en-US" dirty="0"/>
              <a:t>FirstName </a:t>
            </a:r>
            <a:r>
              <a:rPr lang="en-US" dirty="0" err="1"/>
              <a:t>LastName</a:t>
            </a:r>
            <a:endParaRPr lang="en-US" dirty="0"/>
          </a:p>
        </p:txBody>
      </p:sp>
      <p:sp>
        <p:nvSpPr>
          <p:cNvPr id="14" name="Text Placeholder 5">
            <a:extLst>
              <a:ext uri="{FF2B5EF4-FFF2-40B4-BE49-F238E27FC236}">
                <a16:creationId xmlns:a16="http://schemas.microsoft.com/office/drawing/2014/main" id="{760C24DE-D322-443A-912E-66A6C690CB98}"/>
              </a:ext>
            </a:extLst>
          </p:cNvPr>
          <p:cNvSpPr>
            <a:spLocks noGrp="1"/>
          </p:cNvSpPr>
          <p:nvPr>
            <p:ph type="body" sz="quarter" idx="14" hasCustomPrompt="1"/>
          </p:nvPr>
        </p:nvSpPr>
        <p:spPr>
          <a:xfrm>
            <a:off x="7966074" y="3777329"/>
            <a:ext cx="5597525" cy="1038118"/>
          </a:xfrm>
        </p:spPr>
        <p:txBody>
          <a:bodyPr/>
          <a:lstStyle>
            <a:lvl1pPr marL="0" indent="0">
              <a:lnSpc>
                <a:spcPts val="2260"/>
              </a:lnSpc>
              <a:spcBef>
                <a:spcPts val="0"/>
              </a:spcBef>
              <a:buNone/>
              <a:defRPr sz="1800"/>
            </a:lvl1pPr>
          </a:lstStyle>
          <a:p>
            <a:pPr lvl="0"/>
            <a:r>
              <a:rPr lang="en-US" b="0">
                <a:solidFill>
                  <a:schemeClr val="tx1"/>
                </a:solidFill>
              </a:rPr>
              <a:t>Title, department</a:t>
            </a:r>
          </a:p>
          <a:p>
            <a:pPr lvl="0"/>
            <a:r>
              <a:rPr lang="en-US" b="0">
                <a:solidFill>
                  <a:schemeClr val="tx1"/>
                </a:solidFill>
              </a:rPr>
              <a:t>Email</a:t>
            </a:r>
          </a:p>
          <a:p>
            <a:pPr lvl="0"/>
            <a:r>
              <a:rPr lang="en-US" b="0">
                <a:solidFill>
                  <a:schemeClr val="tx1"/>
                </a:solidFill>
              </a:rPr>
              <a:t>Phone</a:t>
            </a:r>
          </a:p>
        </p:txBody>
      </p:sp>
    </p:spTree>
    <p:extLst>
      <p:ext uri="{BB962C8B-B14F-4D97-AF65-F5344CB8AC3E}">
        <p14:creationId xmlns:p14="http://schemas.microsoft.com/office/powerpoint/2010/main" val="28226034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7A17E7-4E9E-0649-BCCF-5B7B3510578D}"/>
              </a:ext>
              <a:ext uri="{C183D7F6-B498-43B3-948B-1728B52AA6E4}">
                <adec:decorative xmlns:adec="http://schemas.microsoft.com/office/drawing/2017/decorative" val="1"/>
              </a:ext>
            </a:extLst>
          </p:cNvPr>
          <p:cNvSpPr/>
          <p:nvPr userDrawn="1"/>
        </p:nvSpPr>
        <p:spPr>
          <a:xfrm>
            <a:off x="0" y="0"/>
            <a:ext cx="9410701"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3C100B06-7666-8E44-901C-4D7607A97D7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9410701" cy="8229600"/>
          </a:xfrm>
          <a:prstGeom prst="rect">
            <a:avLst/>
          </a:prstGeom>
        </p:spPr>
      </p:pic>
      <p:pic>
        <p:nvPicPr>
          <p:cNvPr id="12" name="Picture 11">
            <a:extLst>
              <a:ext uri="{FF2B5EF4-FFF2-40B4-BE49-F238E27FC236}">
                <a16:creationId xmlns:a16="http://schemas.microsoft.com/office/drawing/2014/main" id="{44E1B93D-8EDA-E141-BF60-627EACEBDEA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08461" y="5362187"/>
            <a:ext cx="3423868" cy="2349986"/>
          </a:xfrm>
          <a:prstGeom prst="rect">
            <a:avLst/>
          </a:prstGeom>
        </p:spPr>
      </p:pic>
      <p:pic>
        <p:nvPicPr>
          <p:cNvPr id="13" name="Picture 12" descr="Mississippi river near downtown Minneapolis, Minnesota">
            <a:extLst>
              <a:ext uri="{FF2B5EF4-FFF2-40B4-BE49-F238E27FC236}">
                <a16:creationId xmlns:a16="http://schemas.microsoft.com/office/drawing/2014/main" id="{B52233CF-8BE7-004E-B2BF-9AE193937CA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412609" y="0"/>
            <a:ext cx="5217791" cy="4967412"/>
          </a:xfrm>
          <a:prstGeom prst="rect">
            <a:avLst/>
          </a:prstGeom>
        </p:spPr>
      </p:pic>
      <p:cxnSp>
        <p:nvCxnSpPr>
          <p:cNvPr id="15" name="Straight Connector 14">
            <a:extLst>
              <a:ext uri="{FF2B5EF4-FFF2-40B4-BE49-F238E27FC236}">
                <a16:creationId xmlns:a16="http://schemas.microsoft.com/office/drawing/2014/main" id="{64645C8B-CF09-5B43-ABE1-6C6F9A4C81C7}"/>
              </a:ext>
              <a:ext uri="{C183D7F6-B498-43B3-948B-1728B52AA6E4}">
                <adec:decorative xmlns:adec="http://schemas.microsoft.com/office/drawing/2017/decorative" val="1"/>
              </a:ext>
            </a:extLst>
          </p:cNvPr>
          <p:cNvCxnSpPr>
            <a:cxnSpLocks/>
          </p:cNvCxnSpPr>
          <p:nvPr userDrawn="1"/>
        </p:nvCxnSpPr>
        <p:spPr>
          <a:xfrm>
            <a:off x="1036320" y="7132320"/>
            <a:ext cx="7233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B3438A1-3C23-4497-AF7B-822C87ED19B6}"/>
              </a:ext>
            </a:extLst>
          </p:cNvPr>
          <p:cNvSpPr>
            <a:spLocks noGrp="1"/>
          </p:cNvSpPr>
          <p:nvPr>
            <p:ph type="title" hasCustomPrompt="1"/>
          </p:nvPr>
        </p:nvSpPr>
        <p:spPr>
          <a:xfrm>
            <a:off x="973088" y="2260824"/>
            <a:ext cx="6702129" cy="1556263"/>
          </a:xfrm>
        </p:spPr>
        <p:txBody>
          <a:bodyPr anchor="b">
            <a:noAutofit/>
          </a:bodyPr>
          <a:lstStyle>
            <a:lvl1pPr>
              <a:defRPr sz="4800" b="1">
                <a:solidFill>
                  <a:schemeClr val="bg1"/>
                </a:solidFill>
              </a:defRPr>
            </a:lvl1pPr>
          </a:lstStyle>
          <a:p>
            <a:pPr lvl="0"/>
            <a:r>
              <a:rPr lang="en-US" dirty="0"/>
              <a:t>Title of presentation goes here </a:t>
            </a:r>
          </a:p>
        </p:txBody>
      </p:sp>
      <p:sp>
        <p:nvSpPr>
          <p:cNvPr id="17" name="Text Placeholder 17">
            <a:extLst>
              <a:ext uri="{FF2B5EF4-FFF2-40B4-BE49-F238E27FC236}">
                <a16:creationId xmlns:a16="http://schemas.microsoft.com/office/drawing/2014/main" id="{668068E9-498F-2943-85F8-07F6E0D578C1}"/>
              </a:ext>
            </a:extLst>
          </p:cNvPr>
          <p:cNvSpPr>
            <a:spLocks noGrp="1"/>
          </p:cNvSpPr>
          <p:nvPr>
            <p:ph type="body" sz="quarter" idx="11" hasCustomPrompt="1"/>
          </p:nvPr>
        </p:nvSpPr>
        <p:spPr>
          <a:xfrm>
            <a:off x="974996" y="4369324"/>
            <a:ext cx="6733608" cy="826512"/>
          </a:xfrm>
        </p:spPr>
        <p:txBody>
          <a:bodyPr>
            <a:noAutofit/>
          </a:bodyPr>
          <a:lstStyle>
            <a:lvl1pPr marL="0" indent="0">
              <a:buFontTx/>
              <a:buNone/>
              <a:defRPr sz="2400" b="0" i="0">
                <a:solidFill>
                  <a:schemeClr val="bg1"/>
                </a:solidFill>
                <a:latin typeface="Arial" panose="020B0604020202020204" pitchFamily="34" charset="0"/>
                <a:cs typeface="Arial" panose="020B0604020202020204" pitchFamily="34" charset="0"/>
              </a:defRPr>
            </a:lvl1pPr>
          </a:lstStyle>
          <a:p>
            <a:pPr lvl="0"/>
            <a:r>
              <a:rPr lang="en-US"/>
              <a:t>Subhead</a:t>
            </a:r>
          </a:p>
        </p:txBody>
      </p:sp>
      <p:sp>
        <p:nvSpPr>
          <p:cNvPr id="18" name="Text Placeholder 17">
            <a:extLst>
              <a:ext uri="{FF2B5EF4-FFF2-40B4-BE49-F238E27FC236}">
                <a16:creationId xmlns:a16="http://schemas.microsoft.com/office/drawing/2014/main" id="{52A275FD-2079-F14B-A71F-85D844D9070F}"/>
              </a:ext>
            </a:extLst>
          </p:cNvPr>
          <p:cNvSpPr>
            <a:spLocks noGrp="1"/>
          </p:cNvSpPr>
          <p:nvPr>
            <p:ph type="body" sz="quarter" idx="12" hasCustomPrompt="1"/>
          </p:nvPr>
        </p:nvSpPr>
        <p:spPr>
          <a:xfrm>
            <a:off x="974996" y="6659720"/>
            <a:ext cx="6818669" cy="381446"/>
          </a:xfrm>
        </p:spPr>
        <p:txBody>
          <a:bodyPr>
            <a:noAutofit/>
          </a:bodyPr>
          <a:lstStyle>
            <a:lvl1pPr marL="0" indent="0">
              <a:buFontTx/>
              <a:buNone/>
              <a:defRPr sz="1800" b="1" i="0">
                <a:solidFill>
                  <a:schemeClr val="bg1"/>
                </a:solidFill>
                <a:latin typeface="Arial" panose="020B0604020202020204" pitchFamily="34" charset="0"/>
                <a:cs typeface="Arial" panose="020B0604020202020204" pitchFamily="34" charset="0"/>
              </a:defRPr>
            </a:lvl1pPr>
          </a:lstStyle>
          <a:p>
            <a:pPr lvl="0"/>
            <a:r>
              <a:rPr lang="en-US"/>
              <a:t>Presenter Name</a:t>
            </a:r>
          </a:p>
        </p:txBody>
      </p:sp>
      <p:sp>
        <p:nvSpPr>
          <p:cNvPr id="19" name="Text Placeholder 17">
            <a:extLst>
              <a:ext uri="{FF2B5EF4-FFF2-40B4-BE49-F238E27FC236}">
                <a16:creationId xmlns:a16="http://schemas.microsoft.com/office/drawing/2014/main" id="{D0AAF368-F173-E54B-8878-34A5546AC3F4}"/>
              </a:ext>
            </a:extLst>
          </p:cNvPr>
          <p:cNvSpPr>
            <a:spLocks noGrp="1"/>
          </p:cNvSpPr>
          <p:nvPr>
            <p:ph type="body" sz="quarter" idx="13" hasCustomPrompt="1"/>
          </p:nvPr>
        </p:nvSpPr>
        <p:spPr>
          <a:xfrm>
            <a:off x="974996" y="7299513"/>
            <a:ext cx="6818669" cy="412655"/>
          </a:xfrm>
        </p:spPr>
        <p:txBody>
          <a:bodyPr>
            <a:no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stStyle>
          <a:p>
            <a:pPr lvl="0"/>
            <a:r>
              <a:rPr lang="en-US"/>
              <a:t>Month </a:t>
            </a:r>
            <a:r>
              <a:rPr lang="en-US" err="1"/>
              <a:t>YYYY</a:t>
            </a:r>
            <a:r>
              <a:rPr lang="en-US"/>
              <a:t>    metrocouncil.org</a:t>
            </a:r>
          </a:p>
        </p:txBody>
      </p:sp>
    </p:spTree>
    <p:extLst>
      <p:ext uri="{BB962C8B-B14F-4D97-AF65-F5344CB8AC3E}">
        <p14:creationId xmlns:p14="http://schemas.microsoft.com/office/powerpoint/2010/main" val="10721420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S Divid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3" name="Title 2">
            <a:extLst>
              <a:ext uri="{FF2B5EF4-FFF2-40B4-BE49-F238E27FC236}">
                <a16:creationId xmlns:a16="http://schemas.microsoft.com/office/drawing/2014/main" id="{6A4B4C27-85C1-49EB-A1B3-14872DA16025}"/>
              </a:ext>
            </a:extLst>
          </p:cNvPr>
          <p:cNvSpPr>
            <a:spLocks noGrp="1"/>
          </p:cNvSpPr>
          <p:nvPr>
            <p:ph type="title" hasCustomPrompt="1"/>
          </p:nvPr>
        </p:nvSpPr>
        <p:spPr>
          <a:xfrm>
            <a:off x="942976" y="3413126"/>
            <a:ext cx="4248150"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0BED054-A81C-4943-B7ED-B70480CCE641}"/>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8" name="Picture 17" descr="An image of a water ripple.">
            <a:extLst>
              <a:ext uri="{FF2B5EF4-FFF2-40B4-BE49-F238E27FC236}">
                <a16:creationId xmlns:a16="http://schemas.microsoft.com/office/drawing/2014/main" id="{1A727383-AA61-2B40-867A-A035B8E243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219700" y="0"/>
            <a:ext cx="8343900" cy="8229600"/>
          </a:xfrm>
          <a:prstGeom prst="rect">
            <a:avLst/>
          </a:prstGeom>
        </p:spPr>
      </p:pic>
    </p:spTree>
    <p:extLst>
      <p:ext uri="{BB962C8B-B14F-4D97-AF65-F5344CB8AC3E}">
        <p14:creationId xmlns:p14="http://schemas.microsoft.com/office/powerpoint/2010/main" val="1445268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3 Placehol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18D4F6-B146-3D40-85EE-56D4ACFA9DF3}"/>
              </a:ext>
              <a:ext uri="{C183D7F6-B498-43B3-948B-1728B52AA6E4}">
                <adec:decorative xmlns:adec="http://schemas.microsoft.com/office/drawing/2017/decorative" val="1"/>
              </a:ext>
            </a:extLst>
          </p:cNvPr>
          <p:cNvSpPr/>
          <p:nvPr userDrawn="1"/>
        </p:nvSpPr>
        <p:spPr>
          <a:xfrm>
            <a:off x="0" y="0"/>
            <a:ext cx="9410701"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352E449A-2805-6144-A078-7816759352FF}"/>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29497" y="0"/>
            <a:ext cx="9410701" cy="8229600"/>
          </a:xfrm>
          <a:prstGeom prst="rect">
            <a:avLst/>
          </a:prstGeom>
        </p:spPr>
      </p:pic>
      <p:sp>
        <p:nvSpPr>
          <p:cNvPr id="12" name="Rectangle 11">
            <a:extLst>
              <a:ext uri="{FF2B5EF4-FFF2-40B4-BE49-F238E27FC236}">
                <a16:creationId xmlns:a16="http://schemas.microsoft.com/office/drawing/2014/main" id="{43C1CFF6-28B3-0740-82BC-0970C814D9B6}"/>
              </a:ext>
              <a:ext uri="{C183D7F6-B498-43B3-948B-1728B52AA6E4}">
                <adec:decorative xmlns:adec="http://schemas.microsoft.com/office/drawing/2017/decorative" val="1"/>
              </a:ext>
            </a:extLst>
          </p:cNvPr>
          <p:cNvSpPr/>
          <p:nvPr userDrawn="1"/>
        </p:nvSpPr>
        <p:spPr>
          <a:xfrm>
            <a:off x="729811" y="7394028"/>
            <a:ext cx="4873547" cy="835572"/>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5" name="Picture 14">
            <a:extLst>
              <a:ext uri="{FF2B5EF4-FFF2-40B4-BE49-F238E27FC236}">
                <a16:creationId xmlns:a16="http://schemas.microsoft.com/office/drawing/2014/main" id="{E0A22FC5-E64F-A941-9DB7-CB27CD2BEEB7}"/>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0694" y="717176"/>
            <a:ext cx="3856837" cy="2832847"/>
          </a:xfrm>
          <a:prstGeom prst="rect">
            <a:avLst/>
          </a:prstGeom>
        </p:spPr>
      </p:pic>
      <p:sp>
        <p:nvSpPr>
          <p:cNvPr id="2" name="Title 1">
            <a:extLst>
              <a:ext uri="{FF2B5EF4-FFF2-40B4-BE49-F238E27FC236}">
                <a16:creationId xmlns:a16="http://schemas.microsoft.com/office/drawing/2014/main" id="{1517782E-3843-4A5C-B1A5-5FB027C9693B}"/>
              </a:ext>
            </a:extLst>
          </p:cNvPr>
          <p:cNvSpPr>
            <a:spLocks noGrp="1"/>
          </p:cNvSpPr>
          <p:nvPr>
            <p:ph type="title" hasCustomPrompt="1"/>
          </p:nvPr>
        </p:nvSpPr>
        <p:spPr>
          <a:xfrm>
            <a:off x="964835" y="3740897"/>
            <a:ext cx="6733681" cy="1590675"/>
          </a:xfrm>
        </p:spPr>
        <p:txBody>
          <a:bodyPr anchor="b">
            <a:noAutofit/>
          </a:bodyPr>
          <a:lstStyle>
            <a:lvl1pPr>
              <a:defRPr sz="4800" b="1">
                <a:solidFill>
                  <a:schemeClr val="bg1"/>
                </a:solidFill>
              </a:defRPr>
            </a:lvl1pPr>
          </a:lstStyle>
          <a:p>
            <a:pPr lvl="0"/>
            <a:r>
              <a:rPr lang="en-US"/>
              <a:t>Title of presentation goes here</a:t>
            </a:r>
          </a:p>
        </p:txBody>
      </p:sp>
      <p:sp>
        <p:nvSpPr>
          <p:cNvPr id="17" name="Text Placeholder 17">
            <a:extLst>
              <a:ext uri="{FF2B5EF4-FFF2-40B4-BE49-F238E27FC236}">
                <a16:creationId xmlns:a16="http://schemas.microsoft.com/office/drawing/2014/main" id="{147C409B-E0F7-0D42-A7F2-609FAD79557D}"/>
              </a:ext>
            </a:extLst>
          </p:cNvPr>
          <p:cNvSpPr>
            <a:spLocks noGrp="1"/>
          </p:cNvSpPr>
          <p:nvPr>
            <p:ph type="body" sz="quarter" idx="11" hasCustomPrompt="1"/>
          </p:nvPr>
        </p:nvSpPr>
        <p:spPr>
          <a:xfrm>
            <a:off x="964836" y="5664797"/>
            <a:ext cx="6733680" cy="391621"/>
          </a:xfrm>
        </p:spPr>
        <p:txBody>
          <a:bodyPr>
            <a:noAutofit/>
          </a:bodyPr>
          <a:lstStyle>
            <a:lvl1pPr marL="0" indent="0">
              <a:buFontTx/>
              <a:buNone/>
              <a:defRPr sz="2400" b="0" i="0">
                <a:solidFill>
                  <a:schemeClr val="bg1"/>
                </a:solidFill>
                <a:latin typeface="Arial" panose="020B0604020202020204" pitchFamily="34" charset="0"/>
                <a:cs typeface="Arial" panose="020B0604020202020204" pitchFamily="34" charset="0"/>
              </a:defRPr>
            </a:lvl1pPr>
          </a:lstStyle>
          <a:p>
            <a:pPr lvl="0"/>
            <a:r>
              <a:rPr lang="en-US"/>
              <a:t>Subhead</a:t>
            </a:r>
          </a:p>
        </p:txBody>
      </p:sp>
      <p:sp>
        <p:nvSpPr>
          <p:cNvPr id="18" name="Text Placeholder 17">
            <a:extLst>
              <a:ext uri="{FF2B5EF4-FFF2-40B4-BE49-F238E27FC236}">
                <a16:creationId xmlns:a16="http://schemas.microsoft.com/office/drawing/2014/main" id="{B1352900-1093-184D-9A55-BC22387CEA10}"/>
              </a:ext>
            </a:extLst>
          </p:cNvPr>
          <p:cNvSpPr>
            <a:spLocks noGrp="1"/>
          </p:cNvSpPr>
          <p:nvPr>
            <p:ph type="body" sz="quarter" idx="12" hasCustomPrompt="1"/>
          </p:nvPr>
        </p:nvSpPr>
        <p:spPr>
          <a:xfrm>
            <a:off x="964837" y="6267791"/>
            <a:ext cx="6733680" cy="381446"/>
          </a:xfrm>
        </p:spPr>
        <p:txBody>
          <a:bodyPr>
            <a:noAutofit/>
          </a:bodyPr>
          <a:lstStyle>
            <a:lvl1pPr marL="0" indent="0">
              <a:buFontTx/>
              <a:buNone/>
              <a:defRPr sz="1800" b="1" i="0">
                <a:solidFill>
                  <a:schemeClr val="bg1"/>
                </a:solidFill>
                <a:latin typeface="Arial" panose="020B0604020202020204" pitchFamily="34" charset="0"/>
                <a:cs typeface="Arial" panose="020B0604020202020204" pitchFamily="34" charset="0"/>
              </a:defRPr>
            </a:lvl1pPr>
          </a:lstStyle>
          <a:p>
            <a:pPr lvl="0"/>
            <a:r>
              <a:rPr lang="en-US"/>
              <a:t>Presenter Name</a:t>
            </a:r>
          </a:p>
        </p:txBody>
      </p:sp>
      <p:sp>
        <p:nvSpPr>
          <p:cNvPr id="19" name="Text Placeholder 17">
            <a:extLst>
              <a:ext uri="{FF2B5EF4-FFF2-40B4-BE49-F238E27FC236}">
                <a16:creationId xmlns:a16="http://schemas.microsoft.com/office/drawing/2014/main" id="{27717D33-EC0C-9449-8B37-0DE39721ADC8}"/>
              </a:ext>
            </a:extLst>
          </p:cNvPr>
          <p:cNvSpPr>
            <a:spLocks noGrp="1"/>
          </p:cNvSpPr>
          <p:nvPr>
            <p:ph type="body" sz="quarter" idx="13" hasCustomPrompt="1"/>
          </p:nvPr>
        </p:nvSpPr>
        <p:spPr>
          <a:xfrm>
            <a:off x="964836" y="7620363"/>
            <a:ext cx="5053192" cy="381446"/>
          </a:xfrm>
        </p:spPr>
        <p:txBody>
          <a:bodyPr>
            <a:no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stStyle>
          <a:p>
            <a:pPr lvl="0"/>
            <a:r>
              <a:rPr lang="en-US"/>
              <a:t>Month </a:t>
            </a:r>
            <a:r>
              <a:rPr lang="en-US" err="1"/>
              <a:t>YYYY</a:t>
            </a:r>
            <a:r>
              <a:rPr lang="en-US"/>
              <a:t>    metrocouncil.org</a:t>
            </a:r>
          </a:p>
        </p:txBody>
      </p:sp>
      <p:sp>
        <p:nvSpPr>
          <p:cNvPr id="11" name="Picture Placeholder 5">
            <a:extLst>
              <a:ext uri="{FF2B5EF4-FFF2-40B4-BE49-F238E27FC236}">
                <a16:creationId xmlns:a16="http://schemas.microsoft.com/office/drawing/2014/main" id="{91D85DE8-BDC5-0A4D-8208-D80BC7689B85}"/>
              </a:ext>
            </a:extLst>
          </p:cNvPr>
          <p:cNvSpPr>
            <a:spLocks noGrp="1"/>
          </p:cNvSpPr>
          <p:nvPr>
            <p:ph type="pic" sz="quarter" idx="15"/>
          </p:nvPr>
        </p:nvSpPr>
        <p:spPr>
          <a:xfrm>
            <a:off x="9399814" y="434"/>
            <a:ext cx="5230586" cy="8229166"/>
          </a:xfrm>
        </p:spPr>
        <p:txBody>
          <a:bodyPr anchor="t"/>
          <a:lstStyle>
            <a:lvl1pPr marL="0" indent="0" algn="ctr">
              <a:lnSpc>
                <a:spcPct val="100000"/>
              </a:lnSpc>
              <a:buNone/>
              <a:defRPr/>
            </a:lvl1pPr>
          </a:lstStyle>
          <a:p>
            <a:r>
              <a:rPr lang="en-US"/>
              <a:t>Click icon to add picture</a:t>
            </a:r>
            <a:endParaRPr lang="en-US" dirty="0"/>
          </a:p>
        </p:txBody>
      </p:sp>
    </p:spTree>
    <p:extLst>
      <p:ext uri="{BB962C8B-B14F-4D97-AF65-F5344CB8AC3E}">
        <p14:creationId xmlns:p14="http://schemas.microsoft.com/office/powerpoint/2010/main" val="24047520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S Divider Sl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EF5BB7A6-B123-457E-974F-E647377FEF0D}"/>
              </a:ext>
            </a:extLst>
          </p:cNvPr>
          <p:cNvSpPr>
            <a:spLocks noGrp="1"/>
          </p:cNvSpPr>
          <p:nvPr>
            <p:ph type="title" hasCustomPrompt="1"/>
          </p:nvPr>
        </p:nvSpPr>
        <p:spPr>
          <a:xfrm>
            <a:off x="945974" y="3406070"/>
            <a:ext cx="4248150"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dirty="0"/>
              <a:t>Slide title to go here</a:t>
            </a:r>
          </a:p>
        </p:txBody>
      </p:sp>
      <p:sp>
        <p:nvSpPr>
          <p:cNvPr id="17" name="Rectangle 16">
            <a:extLst>
              <a:ext uri="{FF2B5EF4-FFF2-40B4-BE49-F238E27FC236}">
                <a16:creationId xmlns:a16="http://schemas.microsoft.com/office/drawing/2014/main" id="{02611D20-EEFA-A549-8813-6D304D3394C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6" name="Picture Placeholder 5">
            <a:extLst>
              <a:ext uri="{FF2B5EF4-FFF2-40B4-BE49-F238E27FC236}">
                <a16:creationId xmlns:a16="http://schemas.microsoft.com/office/drawing/2014/main" id="{B174615C-7714-F648-B70A-3DF2621156AB}"/>
              </a:ext>
            </a:extLst>
          </p:cNvPr>
          <p:cNvSpPr>
            <a:spLocks noGrp="1"/>
          </p:cNvSpPr>
          <p:nvPr>
            <p:ph type="pic" sz="quarter" idx="11" hasCustomPrompt="1"/>
          </p:nvPr>
        </p:nvSpPr>
        <p:spPr>
          <a:xfrm>
            <a:off x="5305646" y="434"/>
            <a:ext cx="8249641" cy="8229166"/>
          </a:xfrm>
        </p:spPr>
        <p:txBody>
          <a:bodyPr anchor="t"/>
          <a:lstStyle>
            <a:lvl1pPr marL="0" indent="0" algn="ctr">
              <a:lnSpc>
                <a:spcPct val="100000"/>
              </a:lnSpc>
              <a:buNone/>
              <a:defRPr/>
            </a:lvl1pPr>
          </a:lstStyle>
          <a:p>
            <a:r>
              <a:rPr lang="en-US" dirty="0"/>
              <a:t>Insert picture by clicking icon</a:t>
            </a:r>
          </a:p>
        </p:txBody>
      </p:sp>
    </p:spTree>
    <p:extLst>
      <p:ext uri="{BB962C8B-B14F-4D97-AF65-F5344CB8AC3E}">
        <p14:creationId xmlns:p14="http://schemas.microsoft.com/office/powerpoint/2010/main" val="24992196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S 2 column 3 photo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20" name="Picture 19" descr="People walking across Stone Arch bridge">
            <a:extLst>
              <a:ext uri="{FF2B5EF4-FFF2-40B4-BE49-F238E27FC236}">
                <a16:creationId xmlns:a16="http://schemas.microsoft.com/office/drawing/2014/main" id="{648000B7-2131-75DE-3FB5-4057C94270F7}"/>
              </a:ext>
            </a:extLst>
          </p:cNvPr>
          <p:cNvPicPr>
            <a:picLocks/>
          </p:cNvPicPr>
          <p:nvPr userDrawn="1"/>
        </p:nvPicPr>
        <p:blipFill>
          <a:blip r:embed="rId3"/>
          <a:srcRect t="659" b="659"/>
          <a:stretch/>
        </p:blipFill>
        <p:spPr>
          <a:xfrm>
            <a:off x="11468099" y="1708430"/>
            <a:ext cx="2095501" cy="2130552"/>
          </a:xfrm>
          <a:prstGeom prst="rect">
            <a:avLst/>
          </a:prstGeom>
        </p:spPr>
      </p:pic>
      <p:pic>
        <p:nvPicPr>
          <p:cNvPr id="21" name="Picture 20" descr="Outdoors photograph of Metro Transit Light Rail train at a platform stop">
            <a:extLst>
              <a:ext uri="{FF2B5EF4-FFF2-40B4-BE49-F238E27FC236}">
                <a16:creationId xmlns:a16="http://schemas.microsoft.com/office/drawing/2014/main" id="{F6074958-A73F-AC95-725A-784FD5F7F1C1}"/>
              </a:ext>
            </a:extLst>
          </p:cNvPr>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11468101" y="6095585"/>
            <a:ext cx="2095500" cy="2130552"/>
          </a:xfrm>
          <a:prstGeom prst="rect">
            <a:avLst/>
          </a:prstGeom>
        </p:spPr>
      </p:pic>
      <p:pic>
        <p:nvPicPr>
          <p:cNvPr id="22" name="Picture 21" descr="Child splashing in a puddle">
            <a:extLst>
              <a:ext uri="{FF2B5EF4-FFF2-40B4-BE49-F238E27FC236}">
                <a16:creationId xmlns:a16="http://schemas.microsoft.com/office/drawing/2014/main" id="{38B6CE9A-CF86-F634-17EE-D5FDE7E0283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468099" y="3900483"/>
            <a:ext cx="2095501" cy="2133600"/>
          </a:xfrm>
          <a:prstGeom prst="rect">
            <a:avLst/>
          </a:prstGeom>
        </p:spPr>
      </p:pic>
    </p:spTree>
    <p:extLst>
      <p:ext uri="{BB962C8B-B14F-4D97-AF65-F5344CB8AC3E}">
        <p14:creationId xmlns:p14="http://schemas.microsoft.com/office/powerpoint/2010/main" val="262530672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S 2 column 3 photos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22" name="Picture Placeholder 3">
            <a:extLst>
              <a:ext uri="{FF2B5EF4-FFF2-40B4-BE49-F238E27FC236}">
                <a16:creationId xmlns:a16="http://schemas.microsoft.com/office/drawing/2014/main" id="{E73C402E-57BB-1A5B-A3D6-0D7DA280A6E3}"/>
              </a:ext>
            </a:extLst>
          </p:cNvPr>
          <p:cNvSpPr>
            <a:spLocks noGrp="1" noChangeAspect="1"/>
          </p:cNvSpPr>
          <p:nvPr>
            <p:ph type="pic" sz="quarter" idx="14"/>
          </p:nvPr>
        </p:nvSpPr>
        <p:spPr>
          <a:xfrm>
            <a:off x="11468100" y="1727277"/>
            <a:ext cx="2095500" cy="2130552"/>
          </a:xfrm>
          <a:solidFill>
            <a:schemeClr val="bg1"/>
          </a:solidFill>
        </p:spPr>
        <p:txBody>
          <a:bodyPr/>
          <a:lstStyle>
            <a:lvl1pPr marL="0" indent="0" algn="ctr">
              <a:buNone/>
              <a:defRPr/>
            </a:lvl1pPr>
          </a:lstStyle>
          <a:p>
            <a:endParaRPr lang="en-US" dirty="0"/>
          </a:p>
          <a:p>
            <a:r>
              <a:rPr lang="en-US" dirty="0"/>
              <a:t>Picture 1</a:t>
            </a:r>
          </a:p>
        </p:txBody>
      </p:sp>
      <p:sp>
        <p:nvSpPr>
          <p:cNvPr id="23" name="Picture Placeholder 5">
            <a:extLst>
              <a:ext uri="{FF2B5EF4-FFF2-40B4-BE49-F238E27FC236}">
                <a16:creationId xmlns:a16="http://schemas.microsoft.com/office/drawing/2014/main" id="{AB09F51D-9B94-F778-4A21-44192B25E7B1}"/>
              </a:ext>
            </a:extLst>
          </p:cNvPr>
          <p:cNvSpPr>
            <a:spLocks noGrp="1" noChangeAspect="1"/>
          </p:cNvSpPr>
          <p:nvPr>
            <p:ph type="pic" sz="quarter" idx="15"/>
          </p:nvPr>
        </p:nvSpPr>
        <p:spPr>
          <a:xfrm>
            <a:off x="11468100" y="3913284"/>
            <a:ext cx="2095500" cy="2130552"/>
          </a:xfrm>
          <a:solidFill>
            <a:schemeClr val="bg1"/>
          </a:solidFill>
        </p:spPr>
        <p:txBody>
          <a:bodyPr/>
          <a:lstStyle>
            <a:lvl1pPr marL="0" indent="0" algn="ctr">
              <a:buNone/>
              <a:defRPr/>
            </a:lvl1pPr>
          </a:lstStyle>
          <a:p>
            <a:endParaRPr lang="en-US" dirty="0"/>
          </a:p>
          <a:p>
            <a:r>
              <a:rPr lang="en-US" dirty="0"/>
              <a:t>Picture 2</a:t>
            </a:r>
          </a:p>
        </p:txBody>
      </p:sp>
      <p:sp>
        <p:nvSpPr>
          <p:cNvPr id="25" name="Picture Placeholder 11">
            <a:extLst>
              <a:ext uri="{FF2B5EF4-FFF2-40B4-BE49-F238E27FC236}">
                <a16:creationId xmlns:a16="http://schemas.microsoft.com/office/drawing/2014/main" id="{38CF076A-EF3C-2A3F-48F3-E786760E5989}"/>
              </a:ext>
            </a:extLst>
          </p:cNvPr>
          <p:cNvSpPr>
            <a:spLocks noGrp="1" noChangeAspect="1"/>
          </p:cNvSpPr>
          <p:nvPr>
            <p:ph type="pic" sz="quarter" idx="16"/>
          </p:nvPr>
        </p:nvSpPr>
        <p:spPr>
          <a:xfrm>
            <a:off x="11468100" y="6099291"/>
            <a:ext cx="2095500" cy="2130552"/>
          </a:xfrm>
          <a:solidFill>
            <a:schemeClr val="bg1"/>
          </a:solidFill>
        </p:spPr>
        <p:txBody>
          <a:bodyPr/>
          <a:lstStyle>
            <a:lvl1pPr marL="0" indent="0" algn="ctr">
              <a:buNone/>
              <a:defRPr/>
            </a:lvl1pPr>
          </a:lstStyle>
          <a:p>
            <a:endParaRPr lang="en-US" dirty="0"/>
          </a:p>
          <a:p>
            <a:r>
              <a:rPr lang="en-US" dirty="0"/>
              <a:t>Picture 3</a:t>
            </a:r>
          </a:p>
        </p:txBody>
      </p:sp>
    </p:spTree>
    <p:extLst>
      <p:ext uri="{BB962C8B-B14F-4D97-AF65-F5344CB8AC3E}">
        <p14:creationId xmlns:p14="http://schemas.microsoft.com/office/powerpoint/2010/main" val="2859961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S 1 column right photo">
    <p:spTree>
      <p:nvGrpSpPr>
        <p:cNvPr id="1" name=""/>
        <p:cNvGrpSpPr/>
        <p:nvPr/>
      </p:nvGrpSpPr>
      <p:grpSpPr>
        <a:xfrm>
          <a:off x="0" y="0"/>
          <a:ext cx="0" cy="0"/>
          <a:chOff x="0" y="0"/>
          <a:chExt cx="0" cy="0"/>
        </a:xfrm>
      </p:grpSpPr>
      <p:pic>
        <p:nvPicPr>
          <p:cNvPr id="20" name="Picture 19" descr="The Stone Arch from ground at night">
            <a:extLst>
              <a:ext uri="{FF2B5EF4-FFF2-40B4-BE49-F238E27FC236}">
                <a16:creationId xmlns:a16="http://schemas.microsoft.com/office/drawing/2014/main" id="{8FCCF7FE-F7AD-4646-9047-247E75A3B3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19700" y="1703540"/>
            <a:ext cx="8343900" cy="6526060"/>
          </a:xfrm>
          <a:prstGeom prst="rect">
            <a:avLst/>
          </a:prstGeom>
        </p:spPr>
      </p:pic>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3" name="Text Placeholder 2">
            <a:extLst>
              <a:ext uri="{FF2B5EF4-FFF2-40B4-BE49-F238E27FC236}">
                <a16:creationId xmlns:a16="http://schemas.microsoft.com/office/drawing/2014/main" id="{CFA49461-BCEE-B742-8790-A6AD39C49A96}"/>
              </a:ext>
            </a:extLst>
          </p:cNvPr>
          <p:cNvSpPr>
            <a:spLocks noGrp="1"/>
          </p:cNvSpPr>
          <p:nvPr>
            <p:ph type="body" sz="quarter" idx="13" hasCustomPrompt="1"/>
          </p:nvPr>
        </p:nvSpPr>
        <p:spPr>
          <a:xfrm>
            <a:off x="6415088" y="2771775"/>
            <a:ext cx="6443662" cy="2728913"/>
          </a:xfrm>
        </p:spPr>
        <p:txBody>
          <a:bodyPr>
            <a:noAutofit/>
          </a:bodyPr>
          <a:lstStyle>
            <a:lvl1pPr marL="0" indent="0" algn="l">
              <a:buNone/>
              <a:defRPr sz="2800" b="1" i="0">
                <a:solidFill>
                  <a:schemeClr val="bg1"/>
                </a:solidFill>
                <a:latin typeface="Arial" panose="020B0604020202020204" pitchFamily="34" charset="0"/>
                <a:cs typeface="Arial" panose="020B0604020202020204" pitchFamily="34" charset="0"/>
              </a:defRPr>
            </a:lvl1pPr>
            <a:lvl2pPr>
              <a:defRPr sz="2800" b="1" i="0">
                <a:solidFill>
                  <a:schemeClr val="bg1"/>
                </a:solidFill>
                <a:latin typeface="Arial" panose="020B0604020202020204" pitchFamily="34" charset="0"/>
                <a:cs typeface="Arial" panose="020B0604020202020204" pitchFamily="34" charset="0"/>
              </a:defRPr>
            </a:lvl2pPr>
            <a:lvl3pPr>
              <a:defRPr sz="2800" b="1" i="0">
                <a:solidFill>
                  <a:schemeClr val="bg1"/>
                </a:solidFill>
                <a:latin typeface="Arial" panose="020B0604020202020204" pitchFamily="34" charset="0"/>
                <a:cs typeface="Arial" panose="020B0604020202020204" pitchFamily="34" charset="0"/>
              </a:defRPr>
            </a:lvl3pPr>
            <a:lvl4pPr>
              <a:defRPr sz="2800" b="1" i="0">
                <a:solidFill>
                  <a:schemeClr val="bg1"/>
                </a:solidFill>
                <a:latin typeface="Arial" panose="020B0604020202020204" pitchFamily="34" charset="0"/>
                <a:cs typeface="Arial" panose="020B0604020202020204" pitchFamily="34" charset="0"/>
              </a:defRPr>
            </a:lvl4pPr>
            <a:lvl5pPr>
              <a:defRPr sz="2800" b="1" i="0">
                <a:solidFill>
                  <a:schemeClr val="bg1"/>
                </a:solidFill>
                <a:latin typeface="Arial" panose="020B0604020202020204" pitchFamily="34" charset="0"/>
                <a:cs typeface="Arial" panose="020B0604020202020204" pitchFamily="34" charset="0"/>
              </a:defRPr>
            </a:lvl5pPr>
          </a:lstStyle>
          <a:p>
            <a:pPr lvl="0"/>
            <a:r>
              <a:rPr lang="en-US" sz="2800" b="1">
                <a:solidFill>
                  <a:schemeClr val="bg1"/>
                </a:solidFill>
                <a:latin typeface="Arial" panose="020B0604020202020204" pitchFamily="34" charset="0"/>
                <a:cs typeface="Arial" panose="020B0604020202020204" pitchFamily="34" charset="0"/>
              </a:rPr>
              <a:t>“A</a:t>
            </a:r>
            <a:r>
              <a:rPr lang="en-US"/>
              <a:t>dd a quote or a statistic. </a:t>
            </a:r>
            <a:r>
              <a:rPr lang="en-US" sz="2800" b="1">
                <a:solidFill>
                  <a:schemeClr val="bg1"/>
                </a:solidFill>
                <a:latin typeface="Arial" panose="020B0604020202020204" pitchFamily="34" charset="0"/>
                <a:cs typeface="Arial" panose="020B0604020202020204" pitchFamily="34" charset="0"/>
              </a:rPr>
              <a:t>Lorem ipsum dolor sit </a:t>
            </a:r>
            <a:r>
              <a:rPr lang="en-US" sz="2800" b="1" err="1">
                <a:solidFill>
                  <a:schemeClr val="bg1"/>
                </a:solidFill>
                <a:latin typeface="Arial" panose="020B0604020202020204" pitchFamily="34" charset="0"/>
                <a:cs typeface="Arial" panose="020B0604020202020204" pitchFamily="34" charset="0"/>
              </a:rPr>
              <a:t>amet</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consectetur</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adipiscing</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elit</a:t>
            </a:r>
            <a:r>
              <a:rPr lang="en-US" sz="2800" b="1">
                <a:solidFill>
                  <a:schemeClr val="bg1"/>
                </a:solidFill>
                <a:latin typeface="Arial" panose="020B0604020202020204" pitchFamily="34" charset="0"/>
                <a:cs typeface="Arial" panose="020B0604020202020204" pitchFamily="34" charset="0"/>
              </a:rPr>
              <a:t>.”</a:t>
            </a:r>
            <a:br>
              <a:rPr lang="en-US" sz="2800" b="1">
                <a:solidFill>
                  <a:schemeClr val="bg1"/>
                </a:solidFill>
                <a:latin typeface="Arial" panose="020B0604020202020204" pitchFamily="34" charset="0"/>
                <a:cs typeface="Arial" panose="020B0604020202020204" pitchFamily="34" charset="0"/>
              </a:rPr>
            </a:br>
            <a:br>
              <a:rPr lang="en-US" sz="2800" b="1">
                <a:solidFill>
                  <a:schemeClr val="bg1"/>
                </a:solidFill>
                <a:latin typeface="Arial" panose="020B0604020202020204" pitchFamily="34" charset="0"/>
                <a:cs typeface="Arial" panose="020B0604020202020204" pitchFamily="34" charset="0"/>
              </a:rPr>
            </a:br>
            <a:r>
              <a:rPr lang="en-US" sz="2800" b="1">
                <a:solidFill>
                  <a:schemeClr val="bg1"/>
                </a:solidFill>
                <a:latin typeface="Arial" panose="020B0604020202020204" pitchFamily="34" charset="0"/>
                <a:cs typeface="Arial" panose="020B0604020202020204" pitchFamily="34" charset="0"/>
              </a:rPr>
              <a:t>– Author </a:t>
            </a:r>
            <a:r>
              <a:rPr lang="en-US" sz="2800" b="1" err="1">
                <a:solidFill>
                  <a:schemeClr val="bg1"/>
                </a:solidFill>
                <a:latin typeface="Arial" panose="020B0604020202020204" pitchFamily="34" charset="0"/>
                <a:cs typeface="Arial" panose="020B0604020202020204" pitchFamily="34" charset="0"/>
              </a:rPr>
              <a:t>Author</a:t>
            </a:r>
            <a:endParaRPr lang="en-US"/>
          </a:p>
        </p:txBody>
      </p:sp>
    </p:spTree>
    <p:extLst>
      <p:ext uri="{BB962C8B-B14F-4D97-AF65-F5344CB8AC3E}">
        <p14:creationId xmlns:p14="http://schemas.microsoft.com/office/powerpoint/2010/main" val="415638920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640" userDrawn="1">
          <p15:clr>
            <a:srgbClr val="FBAE40"/>
          </p15:clr>
        </p15:guide>
        <p15:guide id="4" pos="576" userDrawn="1">
          <p15:clr>
            <a:srgbClr val="FBAE40"/>
          </p15:clr>
        </p15:guide>
        <p15:guide id="5" pos="328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S 1 column right photo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6" name="Content Placeholder 4">
            <a:extLst>
              <a:ext uri="{FF2B5EF4-FFF2-40B4-BE49-F238E27FC236}">
                <a16:creationId xmlns:a16="http://schemas.microsoft.com/office/drawing/2014/main" id="{730FCA13-EEB5-71C7-5C36-CC3F035B9CD2}"/>
              </a:ext>
            </a:extLst>
          </p:cNvPr>
          <p:cNvSpPr>
            <a:spLocks noGrp="1"/>
          </p:cNvSpPr>
          <p:nvPr>
            <p:ph sz="quarter" idx="13" hasCustomPrompt="1"/>
          </p:nvPr>
        </p:nvSpPr>
        <p:spPr>
          <a:xfrm>
            <a:off x="5219700" y="1704975"/>
            <a:ext cx="8343900" cy="6524625"/>
          </a:xfrm>
        </p:spPr>
        <p:txBody>
          <a:bodyPr/>
          <a:lstStyle>
            <a:lvl1pPr marL="0" indent="0" algn="ctr">
              <a:buNone/>
              <a:defRPr/>
            </a:lvl1pPr>
          </a:lstStyle>
          <a:p>
            <a:r>
              <a:rPr lang="en-US" dirty="0"/>
              <a:t>Insert media by clicking icon </a:t>
            </a:r>
          </a:p>
        </p:txBody>
      </p:sp>
    </p:spTree>
    <p:extLst>
      <p:ext uri="{BB962C8B-B14F-4D97-AF65-F5344CB8AC3E}">
        <p14:creationId xmlns:p14="http://schemas.microsoft.com/office/powerpoint/2010/main" val="60123001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S 1 column 1 left photo w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77432" y="381100"/>
            <a:ext cx="11824167" cy="1228725"/>
          </a:xfrm>
        </p:spPr>
        <p:txBody>
          <a:bodyPr anchor="b">
            <a:noAutofit/>
          </a:bodyPr>
          <a:lstStyle>
            <a:lvl1pPr>
              <a:defRPr sz="4800" b="1">
                <a:solidFill>
                  <a:schemeClr val="bg1"/>
                </a:solidFill>
              </a:defRPr>
            </a:lvl1pPr>
          </a:lstStyle>
          <a:p>
            <a:pPr lvl="0"/>
            <a:r>
              <a:rPr lang="en-US" dirty="0"/>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5486400" y="2024938"/>
            <a:ext cx="7903942"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dirty="0"/>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5480552" y="2728912"/>
            <a:ext cx="7473447" cy="4961192"/>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p:txBody>
      </p:sp>
      <p:pic>
        <p:nvPicPr>
          <p:cNvPr id="15" name="Picture 14" descr="A body of water with trees around it and a downtown Minneapolis in the background">
            <a:extLst>
              <a:ext uri="{FF2B5EF4-FFF2-40B4-BE49-F238E27FC236}">
                <a16:creationId xmlns:a16="http://schemas.microsoft.com/office/drawing/2014/main" id="{6E08C33F-5CB5-BA44-8119-08F26516B95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5220"/>
          <a:stretch/>
        </p:blipFill>
        <p:spPr>
          <a:xfrm>
            <a:off x="0" y="1702191"/>
            <a:ext cx="4941057" cy="6527409"/>
          </a:xfrm>
          <a:prstGeom prst="rect">
            <a:avLst/>
          </a:prstGeom>
        </p:spPr>
      </p:pic>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54" name="Picture 53">
            <a:extLst>
              <a:ext uri="{FF2B5EF4-FFF2-40B4-BE49-F238E27FC236}">
                <a16:creationId xmlns:a16="http://schemas.microsoft.com/office/drawing/2014/main" id="{EAEA0C8A-A152-8888-56DC-1B1F4565ECD8}"/>
              </a:ext>
              <a:ext uri="{C183D7F6-B498-43B3-948B-1728B52AA6E4}">
                <adec:decorative xmlns:adec="http://schemas.microsoft.com/office/drawing/2017/decorative" val="1"/>
              </a:ext>
            </a:extLst>
          </p:cNvPr>
          <p:cNvPicPr>
            <a:picLocks/>
          </p:cNvPicPr>
          <p:nvPr userDrawn="1"/>
        </p:nvPicPr>
        <p:blipFill rotWithShape="1">
          <a:blip r:embed="rId2" cstate="screen">
            <a:alphaModFix amt="50000"/>
            <a:duotone>
              <a:schemeClr val="bg2">
                <a:shade val="45000"/>
                <a:satMod val="135000"/>
              </a:schemeClr>
              <a:prstClr val="white"/>
            </a:duotone>
            <a:extLst>
              <a:ext uri="{28A0092B-C50C-407E-A947-70E740481C1C}">
                <a14:useLocalDpi xmlns:a14="http://schemas.microsoft.com/office/drawing/2010/main"/>
              </a:ext>
            </a:extLst>
          </a:blip>
          <a:srcRect/>
          <a:stretch/>
        </p:blipFill>
        <p:spPr>
          <a:xfrm rot="10800000">
            <a:off x="2476500" y="1701800"/>
            <a:ext cx="530352" cy="530352"/>
          </a:xfrm>
          <a:prstGeom prst="rect">
            <a:avLst/>
          </a:prstGeom>
        </p:spPr>
      </p:pic>
    </p:spTree>
    <p:extLst>
      <p:ext uri="{BB962C8B-B14F-4D97-AF65-F5344CB8AC3E}">
        <p14:creationId xmlns:p14="http://schemas.microsoft.com/office/powerpoint/2010/main" val="2138145107"/>
      </p:ext>
    </p:extLst>
  </p:cSld>
  <p:clrMapOvr>
    <a:masterClrMapping/>
  </p:clrMapOvr>
  <p:extLst>
    <p:ext uri="{DCECCB84-F9BA-43D5-87BE-67443E8EF086}">
      <p15:sldGuideLst xmlns:p15="http://schemas.microsoft.com/office/powerpoint/2012/main">
        <p15:guide id="3" pos="8544" userDrawn="1">
          <p15:clr>
            <a:srgbClr val="FBAE40"/>
          </p15:clr>
        </p15:guide>
        <p15:guide id="26" pos="610" userDrawn="1">
          <p15:clr>
            <a:srgbClr val="FBAE40"/>
          </p15:clr>
        </p15:guide>
        <p15:guide id="28" pos="3295" userDrawn="1">
          <p15:clr>
            <a:srgbClr val="FBAE40"/>
          </p15:clr>
        </p15:guide>
        <p15:guide id="35" orient="horz" userDrawn="1">
          <p15:clr>
            <a:srgbClr val="FBAE40"/>
          </p15:clr>
        </p15:guide>
        <p15:guide id="36" pos="4608" userDrawn="1">
          <p15:clr>
            <a:srgbClr val="FBAE40"/>
          </p15:clr>
        </p15:guide>
        <p15:guide id="37" orient="horz" pos="2592"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S 1 column 1 left photo w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77432" y="381100"/>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0" name="Picture Placeholder 5">
            <a:extLst>
              <a:ext uri="{FF2B5EF4-FFF2-40B4-BE49-F238E27FC236}">
                <a16:creationId xmlns:a16="http://schemas.microsoft.com/office/drawing/2014/main" id="{E64CAC0D-0ED4-5E4F-86EB-31799C4B1D63}"/>
              </a:ext>
            </a:extLst>
          </p:cNvPr>
          <p:cNvSpPr>
            <a:spLocks noGrp="1"/>
          </p:cNvSpPr>
          <p:nvPr>
            <p:ph type="pic" sz="quarter" idx="14" hasCustomPrompt="1"/>
          </p:nvPr>
        </p:nvSpPr>
        <p:spPr>
          <a:xfrm>
            <a:off x="0" y="1704814"/>
            <a:ext cx="5191622" cy="6524786"/>
          </a:xfrm>
        </p:spPr>
        <p:txBody>
          <a:bodyPr anchor="t"/>
          <a:lstStyle>
            <a:lvl1pPr marL="0" indent="0" algn="ctr">
              <a:lnSpc>
                <a:spcPct val="100000"/>
              </a:lnSpc>
              <a:buNone/>
              <a:defRPr/>
            </a:lvl1pPr>
          </a:lstStyle>
          <a:p>
            <a:r>
              <a:rPr lang="en-US" dirty="0"/>
              <a:t>Insert picture by clicking icon</a:t>
            </a:r>
          </a:p>
        </p:txBody>
      </p:sp>
    </p:spTree>
    <p:extLst>
      <p:ext uri="{BB962C8B-B14F-4D97-AF65-F5344CB8AC3E}">
        <p14:creationId xmlns:p14="http://schemas.microsoft.com/office/powerpoint/2010/main" val="102140664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column 1 left photo thin">
    <p:spTree>
      <p:nvGrpSpPr>
        <p:cNvPr id="1" name=""/>
        <p:cNvGrpSpPr/>
        <p:nvPr/>
      </p:nvGrpSpPr>
      <p:grpSpPr>
        <a:xfrm>
          <a:off x="0" y="0"/>
          <a:ext cx="0" cy="0"/>
          <a:chOff x="0" y="0"/>
          <a:chExt cx="0" cy="0"/>
        </a:xfrm>
      </p:grpSpPr>
      <p:pic>
        <p:nvPicPr>
          <p:cNvPr id="20" name="Picture 19" descr="A close-up of a river&#10;&#10;Description automatically generated with low confidence">
            <a:extLst>
              <a:ext uri="{FF2B5EF4-FFF2-40B4-BE49-F238E27FC236}">
                <a16:creationId xmlns:a16="http://schemas.microsoft.com/office/drawing/2014/main" id="{C33F350E-2A43-8B42-A700-87AA665EA9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696278"/>
            <a:ext cx="3162300" cy="6533322"/>
          </a:xfrm>
          <a:prstGeom prst="rect">
            <a:avLst/>
          </a:prstGeom>
        </p:spPr>
      </p:pic>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E9DF86AF-DED5-45EE-8B6D-99C4C9DF3F42}"/>
              </a:ext>
            </a:extLst>
          </p:cNvPr>
          <p:cNvSpPr>
            <a:spLocks noGrp="1"/>
          </p:cNvSpPr>
          <p:nvPr>
            <p:ph type="title" hasCustomPrompt="1"/>
          </p:nvPr>
        </p:nvSpPr>
        <p:spPr>
          <a:xfrm>
            <a:off x="980016" y="383722"/>
            <a:ext cx="11821583" cy="1234122"/>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sp>
        <p:nvSpPr>
          <p:cNvPr id="14" name="Rectangle 13">
            <a:extLst>
              <a:ext uri="{FF2B5EF4-FFF2-40B4-BE49-F238E27FC236}">
                <a16:creationId xmlns:a16="http://schemas.microsoft.com/office/drawing/2014/main" id="{812E5B9F-28A0-0C43-8A99-6E97EE33305F}"/>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145202089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S 1 column 1 left photo thin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80016" y="383723"/>
            <a:ext cx="11821583" cy="123015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r>
              <a:rPr lang="en-US" dirty="0"/>
              <a:t> </a:t>
            </a:r>
          </a:p>
          <a:p>
            <a:pPr lvl="0"/>
            <a:endParaRPr lang="en-US" dirty="0"/>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172072BD-1528-274E-82C0-E42037157AEE}"/>
              </a:ext>
            </a:extLst>
          </p:cNvPr>
          <p:cNvSpPr>
            <a:spLocks noGrp="1"/>
          </p:cNvSpPr>
          <p:nvPr>
            <p:ph type="pic" sz="quarter" idx="14" hasCustomPrompt="1"/>
          </p:nvPr>
        </p:nvSpPr>
        <p:spPr>
          <a:xfrm>
            <a:off x="0" y="1704814"/>
            <a:ext cx="3095625" cy="6524786"/>
          </a:xfrm>
        </p:spPr>
        <p:txBody>
          <a:bodyPr anchor="t"/>
          <a:lstStyle>
            <a:lvl1pPr marL="0" indent="0" algn="ctr">
              <a:lnSpc>
                <a:spcPct val="100000"/>
              </a:lnSpc>
              <a:buNone/>
              <a:defRPr/>
            </a:lvl1pPr>
          </a:lstStyle>
          <a:p>
            <a:r>
              <a:rPr lang="en-US" dirty="0"/>
              <a:t>Insert picture by</a:t>
            </a:r>
          </a:p>
          <a:p>
            <a:r>
              <a:rPr lang="en-US" dirty="0"/>
              <a:t>clicking icon</a:t>
            </a:r>
          </a:p>
        </p:txBody>
      </p:sp>
    </p:spTree>
    <p:extLst>
      <p:ext uri="{BB962C8B-B14F-4D97-AF65-F5344CB8AC3E}">
        <p14:creationId xmlns:p14="http://schemas.microsoft.com/office/powerpoint/2010/main" val="348214284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S 1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FAB84338-8974-4FAF-A50C-37046A15218E}"/>
              </a:ext>
            </a:extLst>
          </p:cNvPr>
          <p:cNvSpPr>
            <a:spLocks noGrp="1"/>
          </p:cNvSpPr>
          <p:nvPr>
            <p:ph type="title" hasCustomPrompt="1"/>
          </p:nvPr>
        </p:nvSpPr>
        <p:spPr>
          <a:xfrm>
            <a:off x="980253" y="395815"/>
            <a:ext cx="11821347" cy="1228725"/>
          </a:xfrm>
        </p:spPr>
        <p:txBody>
          <a:bodyPr anchor="b">
            <a:noAutofit/>
          </a:bodyPr>
          <a:lstStyle>
            <a:lvl1pPr>
              <a:defRPr sz="4800" b="1">
                <a:solidFill>
                  <a:schemeClr val="bg1"/>
                </a:solidFill>
              </a:defRPr>
            </a:lvl1pPr>
          </a:lstStyle>
          <a:p>
            <a:pPr lvl="0"/>
            <a:r>
              <a:rPr lang="en-US"/>
              <a:t>Slide title to go here</a:t>
            </a:r>
            <a:endParaRPr lang="en-US" noProof="0"/>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1015533" y="2192161"/>
            <a:ext cx="1178606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1002831" y="2886074"/>
            <a:ext cx="11798769" cy="4083799"/>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211339203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70DC7E-F41E-064E-8FB0-74C76C52D0F6}"/>
              </a:ext>
            </a:extLst>
          </p:cNvPr>
          <p:cNvSpPr/>
          <p:nvPr userDrawn="1"/>
        </p:nvSpPr>
        <p:spPr>
          <a:xfrm>
            <a:off x="0" y="0"/>
            <a:ext cx="9410701"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9" name="Picture 8">
            <a:extLst>
              <a:ext uri="{FF2B5EF4-FFF2-40B4-BE49-F238E27FC236}">
                <a16:creationId xmlns:a16="http://schemas.microsoft.com/office/drawing/2014/main" id="{B1CDA213-51DE-9C41-B8B0-AA9C41735D27}"/>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9410701" cy="8229600"/>
          </a:xfrm>
          <a:prstGeom prst="rect">
            <a:avLst/>
          </a:prstGeom>
        </p:spPr>
      </p:pic>
      <p:pic>
        <p:nvPicPr>
          <p:cNvPr id="13" name="Picture 12" descr="Metropolitan Council logo">
            <a:extLst>
              <a:ext uri="{FF2B5EF4-FFF2-40B4-BE49-F238E27FC236}">
                <a16:creationId xmlns:a16="http://schemas.microsoft.com/office/drawing/2014/main" id="{C7F7ADA4-5BC8-C342-A73B-C0DC9A597B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44906" y="2740010"/>
            <a:ext cx="3423868" cy="2349986"/>
          </a:xfrm>
          <a:prstGeom prst="rect">
            <a:avLst/>
          </a:prstGeom>
        </p:spPr>
      </p:pic>
      <p:cxnSp>
        <p:nvCxnSpPr>
          <p:cNvPr id="14" name="Straight Connector 13">
            <a:extLst>
              <a:ext uri="{FF2B5EF4-FFF2-40B4-BE49-F238E27FC236}">
                <a16:creationId xmlns:a16="http://schemas.microsoft.com/office/drawing/2014/main" id="{6242D3BA-3707-B44A-A7EA-60CEE0CDA2F7}"/>
              </a:ext>
              <a:ext uri="{C183D7F6-B498-43B3-948B-1728B52AA6E4}">
                <adec:decorative xmlns:adec="http://schemas.microsoft.com/office/drawing/2017/decorative" val="1"/>
              </a:ext>
            </a:extLst>
          </p:cNvPr>
          <p:cNvCxnSpPr>
            <a:cxnSpLocks/>
          </p:cNvCxnSpPr>
          <p:nvPr userDrawn="1"/>
        </p:nvCxnSpPr>
        <p:spPr>
          <a:xfrm>
            <a:off x="10139083" y="7194177"/>
            <a:ext cx="34290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2C54380-AB75-422A-97DA-6E1C1D74DEEC}"/>
              </a:ext>
            </a:extLst>
          </p:cNvPr>
          <p:cNvSpPr>
            <a:spLocks noGrp="1"/>
          </p:cNvSpPr>
          <p:nvPr>
            <p:ph type="title" hasCustomPrompt="1"/>
          </p:nvPr>
        </p:nvSpPr>
        <p:spPr>
          <a:xfrm>
            <a:off x="987886" y="2558537"/>
            <a:ext cx="6704184" cy="1556263"/>
          </a:xfrm>
        </p:spPr>
        <p:txBody>
          <a:bodyPr anchor="b">
            <a:noAutofit/>
          </a:bodyPr>
          <a:lstStyle>
            <a:lvl1pPr>
              <a:defRPr sz="4800" b="1">
                <a:solidFill>
                  <a:schemeClr val="bg1"/>
                </a:solidFill>
              </a:defRPr>
            </a:lvl1pPr>
          </a:lstStyle>
          <a:p>
            <a:r>
              <a:rPr lang="en-US"/>
              <a:t>Title of presentation goes here </a:t>
            </a:r>
          </a:p>
        </p:txBody>
      </p:sp>
      <p:sp>
        <p:nvSpPr>
          <p:cNvPr id="18" name="Text Placeholder 17">
            <a:extLst>
              <a:ext uri="{FF2B5EF4-FFF2-40B4-BE49-F238E27FC236}">
                <a16:creationId xmlns:a16="http://schemas.microsoft.com/office/drawing/2014/main" id="{5F5489B9-D8A2-C740-A391-3505AD477ABD}"/>
              </a:ext>
            </a:extLst>
          </p:cNvPr>
          <p:cNvSpPr>
            <a:spLocks noGrp="1"/>
          </p:cNvSpPr>
          <p:nvPr>
            <p:ph type="body" sz="quarter" idx="11" hasCustomPrompt="1"/>
          </p:nvPr>
        </p:nvSpPr>
        <p:spPr>
          <a:xfrm>
            <a:off x="981318" y="4714174"/>
            <a:ext cx="6704184" cy="391621"/>
          </a:xfrm>
        </p:spPr>
        <p:txBody>
          <a:bodyPr>
            <a:noAutofit/>
          </a:bodyPr>
          <a:lstStyle>
            <a:lvl1pPr marL="0" indent="0">
              <a:buFontTx/>
              <a:buNone/>
              <a:defRPr sz="2400" b="0" i="0">
                <a:solidFill>
                  <a:schemeClr val="bg1"/>
                </a:solidFill>
                <a:latin typeface="Arial" panose="020B0604020202020204" pitchFamily="34" charset="0"/>
                <a:cs typeface="Arial" panose="020B0604020202020204" pitchFamily="34" charset="0"/>
              </a:defRPr>
            </a:lvl1pPr>
          </a:lstStyle>
          <a:p>
            <a:pPr lvl="0"/>
            <a:r>
              <a:rPr lang="en-US"/>
              <a:t>Subhead</a:t>
            </a:r>
          </a:p>
        </p:txBody>
      </p:sp>
      <p:sp>
        <p:nvSpPr>
          <p:cNvPr id="19" name="Text Placeholder 17">
            <a:extLst>
              <a:ext uri="{FF2B5EF4-FFF2-40B4-BE49-F238E27FC236}">
                <a16:creationId xmlns:a16="http://schemas.microsoft.com/office/drawing/2014/main" id="{A5E5E761-E020-1843-B861-B2E59C04B206}"/>
              </a:ext>
            </a:extLst>
          </p:cNvPr>
          <p:cNvSpPr>
            <a:spLocks noGrp="1"/>
          </p:cNvSpPr>
          <p:nvPr>
            <p:ph type="body" sz="quarter" idx="12" hasCustomPrompt="1"/>
          </p:nvPr>
        </p:nvSpPr>
        <p:spPr>
          <a:xfrm>
            <a:off x="981318" y="7289990"/>
            <a:ext cx="5323790" cy="381446"/>
          </a:xfrm>
        </p:spPr>
        <p:txBody>
          <a:bodyPr>
            <a:noAutofit/>
          </a:bodyPr>
          <a:lstStyle>
            <a:lvl1pPr marL="0" indent="0">
              <a:buFontTx/>
              <a:buNone/>
              <a:defRPr sz="1800" b="1" i="0">
                <a:solidFill>
                  <a:schemeClr val="bg1"/>
                </a:solidFill>
                <a:latin typeface="Arial" panose="020B0604020202020204" pitchFamily="34" charset="0"/>
                <a:cs typeface="Arial" panose="020B0604020202020204" pitchFamily="34" charset="0"/>
              </a:defRPr>
            </a:lvl1pPr>
          </a:lstStyle>
          <a:p>
            <a:pPr lvl="0"/>
            <a:r>
              <a:rPr lang="en-US"/>
              <a:t>Presenter Name</a:t>
            </a:r>
          </a:p>
        </p:txBody>
      </p:sp>
      <p:sp>
        <p:nvSpPr>
          <p:cNvPr id="20" name="Text Placeholder 17">
            <a:extLst>
              <a:ext uri="{FF2B5EF4-FFF2-40B4-BE49-F238E27FC236}">
                <a16:creationId xmlns:a16="http://schemas.microsoft.com/office/drawing/2014/main" id="{ADC3697B-3632-DB47-8D16-4CB808D4E01D}"/>
              </a:ext>
            </a:extLst>
          </p:cNvPr>
          <p:cNvSpPr>
            <a:spLocks noGrp="1"/>
          </p:cNvSpPr>
          <p:nvPr>
            <p:ph type="body" sz="quarter" idx="13" hasCustomPrompt="1"/>
          </p:nvPr>
        </p:nvSpPr>
        <p:spPr>
          <a:xfrm>
            <a:off x="6613450" y="7289990"/>
            <a:ext cx="2047567" cy="381446"/>
          </a:xfrm>
        </p:spPr>
        <p:txBody>
          <a:bodyPr>
            <a:noAutofit/>
          </a:bodyPr>
          <a:lstStyle>
            <a:lvl1pPr marL="0" indent="0" algn="r">
              <a:buFontTx/>
              <a:buNone/>
              <a:defRPr sz="1800" b="0" i="0">
                <a:solidFill>
                  <a:schemeClr val="bg1"/>
                </a:solidFill>
                <a:latin typeface="Arial" panose="020B0604020202020204" pitchFamily="34" charset="0"/>
                <a:cs typeface="Arial" panose="020B0604020202020204" pitchFamily="34" charset="0"/>
              </a:defRPr>
            </a:lvl1pPr>
          </a:lstStyle>
          <a:p>
            <a:pPr lvl="0"/>
            <a:r>
              <a:rPr lang="en-US"/>
              <a:t>metrocouncil.org</a:t>
            </a:r>
          </a:p>
        </p:txBody>
      </p:sp>
      <p:sp>
        <p:nvSpPr>
          <p:cNvPr id="21" name="Text Placeholder 17">
            <a:extLst>
              <a:ext uri="{FF2B5EF4-FFF2-40B4-BE49-F238E27FC236}">
                <a16:creationId xmlns:a16="http://schemas.microsoft.com/office/drawing/2014/main" id="{8C64D8C7-B230-A541-BEA1-D3470AC7F432}"/>
              </a:ext>
            </a:extLst>
          </p:cNvPr>
          <p:cNvSpPr>
            <a:spLocks noGrp="1"/>
          </p:cNvSpPr>
          <p:nvPr>
            <p:ph type="body" sz="quarter" idx="14" hasCustomPrompt="1"/>
          </p:nvPr>
        </p:nvSpPr>
        <p:spPr>
          <a:xfrm>
            <a:off x="11420146" y="7355049"/>
            <a:ext cx="2236451" cy="381446"/>
          </a:xfrm>
        </p:spPr>
        <p:txBody>
          <a:bodyPr>
            <a:noAutofit/>
          </a:bodyPr>
          <a:lstStyle>
            <a:lvl1pPr marL="0" indent="0" algn="r">
              <a:buFontTx/>
              <a:buNone/>
              <a:defRPr sz="1800" b="0" i="0">
                <a:solidFill>
                  <a:schemeClr val="tx1"/>
                </a:solidFill>
                <a:latin typeface="Arial" panose="020B0604020202020204" pitchFamily="34" charset="0"/>
                <a:cs typeface="Arial" panose="020B0604020202020204" pitchFamily="34" charset="0"/>
              </a:defRPr>
            </a:lvl1pPr>
          </a:lstStyle>
          <a:p>
            <a:pPr lvl="0"/>
            <a:r>
              <a:rPr lang="en-US"/>
              <a:t>Month </a:t>
            </a:r>
            <a:r>
              <a:rPr lang="en-US" err="1"/>
              <a:t>YYYY</a:t>
            </a:r>
            <a:endParaRPr lang="en-US"/>
          </a:p>
        </p:txBody>
      </p:sp>
    </p:spTree>
    <p:extLst>
      <p:ext uri="{BB962C8B-B14F-4D97-AF65-F5344CB8AC3E}">
        <p14:creationId xmlns:p14="http://schemas.microsoft.com/office/powerpoint/2010/main" val="11321584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S 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E6F40E-F87A-E34B-B26C-5902B43942CA}"/>
              </a:ext>
              <a:ext uri="{C183D7F6-B498-43B3-948B-1728B52AA6E4}">
                <adec:decorative xmlns:adec="http://schemas.microsoft.com/office/drawing/2017/decorative" val="1"/>
              </a:ext>
            </a:extLst>
          </p:cNvPr>
          <p:cNvSpPr/>
          <p:nvPr userDrawn="1"/>
        </p:nvSpPr>
        <p:spPr>
          <a:xfrm>
            <a:off x="9328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2B8BB59-8F62-5243-98E1-D1DDA3216D9D}"/>
              </a:ext>
              <a:ext uri="{C183D7F6-B498-43B3-948B-1728B52AA6E4}">
                <adec:decorative xmlns:adec="http://schemas.microsoft.com/office/drawing/2017/decorative" val="1"/>
              </a:ext>
            </a:extLst>
          </p:cNvPr>
          <p:cNvSpPr/>
          <p:nvPr userDrawn="1"/>
        </p:nvSpPr>
        <p:spPr>
          <a:xfrm>
            <a:off x="74352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1BCA9CF-0625-409D-992F-1E6AA6FD229F}"/>
              </a:ext>
            </a:extLst>
          </p:cNvPr>
          <p:cNvSpPr>
            <a:spLocks noGrp="1"/>
          </p:cNvSpPr>
          <p:nvPr>
            <p:ph type="title" hasCustomPrompt="1"/>
          </p:nvPr>
        </p:nvSpPr>
        <p:spPr>
          <a:xfrm>
            <a:off x="987739" y="388769"/>
            <a:ext cx="11813861" cy="123577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 name="Text Placeholder 3">
            <a:extLst>
              <a:ext uri="{FF2B5EF4-FFF2-40B4-BE49-F238E27FC236}">
                <a16:creationId xmlns:a16="http://schemas.microsoft.com/office/drawing/2014/main" id="{849524CE-9304-8A42-BD76-D60374AB8A8D}"/>
              </a:ext>
            </a:extLst>
          </p:cNvPr>
          <p:cNvSpPr>
            <a:spLocks noGrp="1"/>
          </p:cNvSpPr>
          <p:nvPr>
            <p:ph type="body" sz="quarter" idx="14" hasCustomPrompt="1"/>
          </p:nvPr>
        </p:nvSpPr>
        <p:spPr>
          <a:xfrm>
            <a:off x="1245712" y="2760163"/>
            <a:ext cx="5478784" cy="732337"/>
          </a:xfrm>
          <a:noFill/>
        </p:spPr>
        <p:txBody>
          <a:bodyPr anchor="b">
            <a:noAutofit/>
          </a:bodyPr>
          <a:lstStyle>
            <a:lvl1pPr marL="0" indent="0">
              <a:buFontTx/>
              <a:buNone/>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goes here</a:t>
            </a:r>
          </a:p>
        </p:txBody>
      </p:sp>
      <p:sp>
        <p:nvSpPr>
          <p:cNvPr id="22" name="Text Placeholder 25">
            <a:extLst>
              <a:ext uri="{FF2B5EF4-FFF2-40B4-BE49-F238E27FC236}">
                <a16:creationId xmlns:a16="http://schemas.microsoft.com/office/drawing/2014/main" id="{DA7E4657-B2D8-F042-8406-1FF919016A24}"/>
              </a:ext>
            </a:extLst>
          </p:cNvPr>
          <p:cNvSpPr>
            <a:spLocks noGrp="1"/>
          </p:cNvSpPr>
          <p:nvPr>
            <p:ph type="body" sz="quarter" idx="12" hasCustomPrompt="1"/>
          </p:nvPr>
        </p:nvSpPr>
        <p:spPr>
          <a:xfrm>
            <a:off x="1245711" y="3716498"/>
            <a:ext cx="5478783"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5" name="Text Placeholder 3">
            <a:extLst>
              <a:ext uri="{FF2B5EF4-FFF2-40B4-BE49-F238E27FC236}">
                <a16:creationId xmlns:a16="http://schemas.microsoft.com/office/drawing/2014/main" id="{51CA5694-0CC4-B843-9078-357D69FAB882}"/>
              </a:ext>
            </a:extLst>
          </p:cNvPr>
          <p:cNvSpPr>
            <a:spLocks noGrp="1"/>
          </p:cNvSpPr>
          <p:nvPr>
            <p:ph type="body" sz="quarter" idx="15" hasCustomPrompt="1"/>
          </p:nvPr>
        </p:nvSpPr>
        <p:spPr>
          <a:xfrm>
            <a:off x="7606348" y="2760163"/>
            <a:ext cx="5689134" cy="732337"/>
          </a:xfrm>
          <a:noFill/>
        </p:spPr>
        <p:txBody>
          <a:bodyPr anchor="b">
            <a:noAutofit/>
          </a:bodyPr>
          <a:lstStyle>
            <a:lvl1pPr marL="0" indent="0">
              <a:buFontTx/>
              <a:buNone/>
              <a:defRPr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Subhead goes here</a:t>
            </a:r>
          </a:p>
        </p:txBody>
      </p:sp>
      <p:sp>
        <p:nvSpPr>
          <p:cNvPr id="23" name="Text Placeholder 25">
            <a:extLst>
              <a:ext uri="{FF2B5EF4-FFF2-40B4-BE49-F238E27FC236}">
                <a16:creationId xmlns:a16="http://schemas.microsoft.com/office/drawing/2014/main" id="{7A0A654F-2CD6-7B48-973D-57A9B02C0DFE}"/>
              </a:ext>
            </a:extLst>
          </p:cNvPr>
          <p:cNvSpPr>
            <a:spLocks noGrp="1"/>
          </p:cNvSpPr>
          <p:nvPr>
            <p:ph type="body" sz="quarter" idx="16" hasCustomPrompt="1"/>
          </p:nvPr>
        </p:nvSpPr>
        <p:spPr>
          <a:xfrm>
            <a:off x="7606348" y="3709460"/>
            <a:ext cx="5689133"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Tree>
    <p:extLst>
      <p:ext uri="{BB962C8B-B14F-4D97-AF65-F5344CB8AC3E}">
        <p14:creationId xmlns:p14="http://schemas.microsoft.com/office/powerpoint/2010/main" val="323476937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S 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952CABF-C0DD-4C93-9495-22DD8FAF2F59}"/>
              </a:ext>
            </a:extLst>
          </p:cNvPr>
          <p:cNvSpPr>
            <a:spLocks noGrp="1"/>
          </p:cNvSpPr>
          <p:nvPr>
            <p:ph type="title" hasCustomPrompt="1"/>
          </p:nvPr>
        </p:nvSpPr>
        <p:spPr>
          <a:xfrm>
            <a:off x="989300" y="396142"/>
            <a:ext cx="11824167" cy="1228725"/>
          </a:xfrm>
        </p:spPr>
        <p:txBody>
          <a:bodyPr anchor="b">
            <a:noAutofit/>
          </a:bodyPr>
          <a:lstStyle>
            <a:lvl1pPr>
              <a:defRPr sz="4800" b="1">
                <a:solidFill>
                  <a:schemeClr val="bg1"/>
                </a:solidFill>
              </a:defRPr>
            </a:lvl1pPr>
          </a:lstStyle>
          <a:p>
            <a:pPr lvl="0"/>
            <a:r>
              <a:rPr lang="en-US" dirty="0"/>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Rectangle 15">
            <a:extLst>
              <a:ext uri="{FF2B5EF4-FFF2-40B4-BE49-F238E27FC236}">
                <a16:creationId xmlns:a16="http://schemas.microsoft.com/office/drawing/2014/main" id="{9D4AD8D6-68CC-5C40-9D67-B541EBCCCB29}"/>
              </a:ext>
              <a:ext uri="{C183D7F6-B498-43B3-948B-1728B52AA6E4}">
                <adec:decorative xmlns:adec="http://schemas.microsoft.com/office/drawing/2017/decorative" val="1"/>
              </a:ext>
            </a:extLst>
          </p:cNvPr>
          <p:cNvSpPr/>
          <p:nvPr userDrawn="1"/>
        </p:nvSpPr>
        <p:spPr>
          <a:xfrm>
            <a:off x="9426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9CB7AAF-C896-1548-B59C-4E33146A6EAD}"/>
              </a:ext>
              <a:ext uri="{C183D7F6-B498-43B3-948B-1728B52AA6E4}">
                <adec:decorative xmlns:adec="http://schemas.microsoft.com/office/drawing/2017/decorative" val="1"/>
              </a:ext>
            </a:extLst>
          </p:cNvPr>
          <p:cNvSpPr/>
          <p:nvPr userDrawn="1"/>
        </p:nvSpPr>
        <p:spPr>
          <a:xfrm>
            <a:off x="525428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B0E28CF-8AB4-144D-9C4B-34DE7302705A}"/>
              </a:ext>
              <a:ext uri="{C183D7F6-B498-43B3-948B-1728B52AA6E4}">
                <adec:decorative xmlns:adec="http://schemas.microsoft.com/office/drawing/2017/decorative" val="1"/>
              </a:ext>
            </a:extLst>
          </p:cNvPr>
          <p:cNvSpPr/>
          <p:nvPr userDrawn="1"/>
        </p:nvSpPr>
        <p:spPr>
          <a:xfrm>
            <a:off x="95659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A0F3F35E-BD8A-3C45-B926-260375338A98}"/>
              </a:ext>
            </a:extLst>
          </p:cNvPr>
          <p:cNvSpPr>
            <a:spLocks noGrp="1"/>
          </p:cNvSpPr>
          <p:nvPr>
            <p:ph type="body" sz="quarter" idx="16" hasCustomPrompt="1"/>
          </p:nvPr>
        </p:nvSpPr>
        <p:spPr>
          <a:xfrm>
            <a:off x="12345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dirty="0"/>
              <a:t>Subhead here</a:t>
            </a:r>
          </a:p>
        </p:txBody>
      </p:sp>
      <p:sp>
        <p:nvSpPr>
          <p:cNvPr id="20" name="Text Placeholder 25">
            <a:extLst>
              <a:ext uri="{FF2B5EF4-FFF2-40B4-BE49-F238E27FC236}">
                <a16:creationId xmlns:a16="http://schemas.microsoft.com/office/drawing/2014/main" id="{DE56F74E-CF48-684C-8C6B-3AE2F87D7FF2}"/>
              </a:ext>
            </a:extLst>
          </p:cNvPr>
          <p:cNvSpPr>
            <a:spLocks noGrp="1"/>
          </p:cNvSpPr>
          <p:nvPr>
            <p:ph type="body" sz="quarter" idx="12" hasCustomPrompt="1"/>
          </p:nvPr>
        </p:nvSpPr>
        <p:spPr>
          <a:xfrm>
            <a:off x="1211071" y="3480292"/>
            <a:ext cx="3444874"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28" name="Text Placeholder 3">
            <a:extLst>
              <a:ext uri="{FF2B5EF4-FFF2-40B4-BE49-F238E27FC236}">
                <a16:creationId xmlns:a16="http://schemas.microsoft.com/office/drawing/2014/main" id="{5ED06A61-F4D0-AC4C-8E68-652034713325}"/>
              </a:ext>
            </a:extLst>
          </p:cNvPr>
          <p:cNvSpPr>
            <a:spLocks noGrp="1"/>
          </p:cNvSpPr>
          <p:nvPr>
            <p:ph type="body" sz="quarter" idx="18" hasCustomPrompt="1"/>
          </p:nvPr>
        </p:nvSpPr>
        <p:spPr>
          <a:xfrm>
            <a:off x="55017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dirty="0"/>
              <a:t>Subhead here</a:t>
            </a:r>
          </a:p>
        </p:txBody>
      </p:sp>
      <p:sp>
        <p:nvSpPr>
          <p:cNvPr id="21" name="Text Placeholder 25">
            <a:extLst>
              <a:ext uri="{FF2B5EF4-FFF2-40B4-BE49-F238E27FC236}">
                <a16:creationId xmlns:a16="http://schemas.microsoft.com/office/drawing/2014/main" id="{AA960663-69D6-D049-B633-C9C6BB9C577E}"/>
              </a:ext>
            </a:extLst>
          </p:cNvPr>
          <p:cNvSpPr>
            <a:spLocks noGrp="1"/>
          </p:cNvSpPr>
          <p:nvPr>
            <p:ph type="body" sz="quarter" idx="21" hasCustomPrompt="1"/>
          </p:nvPr>
        </p:nvSpPr>
        <p:spPr>
          <a:xfrm>
            <a:off x="5478271" y="3486381"/>
            <a:ext cx="3444874"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31" name="Text Placeholder 3">
            <a:extLst>
              <a:ext uri="{FF2B5EF4-FFF2-40B4-BE49-F238E27FC236}">
                <a16:creationId xmlns:a16="http://schemas.microsoft.com/office/drawing/2014/main" id="{97548173-F8EE-A146-A23E-BF6BF9F65401}"/>
              </a:ext>
            </a:extLst>
          </p:cNvPr>
          <p:cNvSpPr>
            <a:spLocks noGrp="1"/>
          </p:cNvSpPr>
          <p:nvPr>
            <p:ph type="body" sz="quarter" idx="20" hasCustomPrompt="1"/>
          </p:nvPr>
        </p:nvSpPr>
        <p:spPr>
          <a:xfrm>
            <a:off x="98197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dirty="0"/>
              <a:t>Subhead here</a:t>
            </a:r>
          </a:p>
        </p:txBody>
      </p:sp>
      <p:sp>
        <p:nvSpPr>
          <p:cNvPr id="22" name="Text Placeholder 25">
            <a:extLst>
              <a:ext uri="{FF2B5EF4-FFF2-40B4-BE49-F238E27FC236}">
                <a16:creationId xmlns:a16="http://schemas.microsoft.com/office/drawing/2014/main" id="{F2687938-90B6-C548-9083-4A3F5E97021B}"/>
              </a:ext>
            </a:extLst>
          </p:cNvPr>
          <p:cNvSpPr>
            <a:spLocks noGrp="1"/>
          </p:cNvSpPr>
          <p:nvPr>
            <p:ph type="body" sz="quarter" idx="22" hasCustomPrompt="1"/>
          </p:nvPr>
        </p:nvSpPr>
        <p:spPr>
          <a:xfrm>
            <a:off x="9842950" y="3485658"/>
            <a:ext cx="3444874"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Tree>
    <p:extLst>
      <p:ext uri="{BB962C8B-B14F-4D97-AF65-F5344CB8AC3E}">
        <p14:creationId xmlns:p14="http://schemas.microsoft.com/office/powerpoint/2010/main" val="364336097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S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56190915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ES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Content Placeholder 4">
            <a:extLst>
              <a:ext uri="{FF2B5EF4-FFF2-40B4-BE49-F238E27FC236}">
                <a16:creationId xmlns:a16="http://schemas.microsoft.com/office/drawing/2014/main" id="{D2490A3C-12E5-9EB3-E03B-D40541E3CE1A}"/>
              </a:ext>
            </a:extLst>
          </p:cNvPr>
          <p:cNvSpPr>
            <a:spLocks noGrp="1"/>
          </p:cNvSpPr>
          <p:nvPr>
            <p:ph sz="quarter" idx="13" hasCustomPrompt="1"/>
          </p:nvPr>
        </p:nvSpPr>
        <p:spPr>
          <a:xfrm>
            <a:off x="914400" y="2057400"/>
            <a:ext cx="12649200" cy="6172200"/>
          </a:xfrm>
        </p:spPr>
        <p:txBody>
          <a:bodyPr/>
          <a:lstStyle>
            <a:lvl1pPr marL="0" indent="0" algn="ctr">
              <a:buNone/>
              <a:defRPr/>
            </a:lvl1pPr>
          </a:lstStyle>
          <a:p>
            <a:r>
              <a:rPr lang="en-US" dirty="0"/>
              <a:t>Insert media by clicking icon </a:t>
            </a:r>
          </a:p>
        </p:txBody>
      </p:sp>
    </p:spTree>
    <p:extLst>
      <p:ext uri="{BB962C8B-B14F-4D97-AF65-F5344CB8AC3E}">
        <p14:creationId xmlns:p14="http://schemas.microsoft.com/office/powerpoint/2010/main" val="394981940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FC98D8-BAA0-DF40-9C81-E8AA0DB9AFE8}"/>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Box 6">
            <a:extLst>
              <a:ext uri="{FF2B5EF4-FFF2-40B4-BE49-F238E27FC236}">
                <a16:creationId xmlns:a16="http://schemas.microsoft.com/office/drawing/2014/main" id="{A0AB4943-3134-9E4B-9622-795F8A220D7C}"/>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BAB42D2-87A9-314C-AD8C-4365A0013F90}"/>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1CA172F3-9095-42DB-9420-066972D3B664}"/>
              </a:ext>
            </a:extLst>
          </p:cNvPr>
          <p:cNvSpPr>
            <a:spLocks noGrp="1"/>
          </p:cNvSpPr>
          <p:nvPr>
            <p:ph type="title" hasCustomPrompt="1"/>
          </p:nvPr>
        </p:nvSpPr>
        <p:spPr>
          <a:xfrm>
            <a:off x="9835640" y="-1436376"/>
            <a:ext cx="4410232" cy="1047751"/>
          </a:xfrm>
        </p:spPr>
        <p:txBody>
          <a:bodyPr/>
          <a:lstStyle>
            <a:lvl1pPr>
              <a:defRPr/>
            </a:lvl1pPr>
          </a:lstStyle>
          <a:p>
            <a:r>
              <a:rPr lang="en-US"/>
              <a:t>Edit hidden title</a:t>
            </a:r>
          </a:p>
        </p:txBody>
      </p:sp>
      <p:grpSp>
        <p:nvGrpSpPr>
          <p:cNvPr id="9" name="Group 8">
            <a:extLst>
              <a:ext uri="{FF2B5EF4-FFF2-40B4-BE49-F238E27FC236}">
                <a16:creationId xmlns:a16="http://schemas.microsoft.com/office/drawing/2014/main" id="{6BF15881-E074-D741-8788-F7549BDB3E49}"/>
              </a:ext>
            </a:extLst>
          </p:cNvPr>
          <p:cNvGrpSpPr/>
          <p:nvPr userDrawn="1"/>
        </p:nvGrpSpPr>
        <p:grpSpPr>
          <a:xfrm>
            <a:off x="1364151" y="-1198130"/>
            <a:ext cx="8089009" cy="685740"/>
            <a:chOff x="2492994" y="2126192"/>
            <a:chExt cx="8089009" cy="685740"/>
          </a:xfrm>
        </p:grpSpPr>
        <p:sp>
          <p:nvSpPr>
            <p:cNvPr id="10" name="Rectangle 9">
              <a:extLst>
                <a:ext uri="{FF2B5EF4-FFF2-40B4-BE49-F238E27FC236}">
                  <a16:creationId xmlns:a16="http://schemas.microsoft.com/office/drawing/2014/main" id="{60215669-DADC-DA45-9C83-5F7BD8AB3A1C}"/>
                </a:ext>
              </a:extLst>
            </p:cNvPr>
            <p:cNvSpPr/>
            <p:nvPr/>
          </p:nvSpPr>
          <p:spPr>
            <a:xfrm>
              <a:off x="2577627" y="2126192"/>
              <a:ext cx="1600200" cy="27432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4EDFFE1-AEE5-DE40-BAC8-FE728DCBF844}"/>
                </a:ext>
              </a:extLst>
            </p:cNvPr>
            <p:cNvSpPr txBox="1"/>
            <p:nvPr/>
          </p:nvSpPr>
          <p:spPr>
            <a:xfrm>
              <a:off x="2492994" y="2411822"/>
              <a:ext cx="1290626" cy="384204"/>
            </a:xfrm>
            <a:prstGeom prst="rect">
              <a:avLst/>
            </a:prstGeom>
            <a:noFill/>
          </p:spPr>
          <p:txBody>
            <a:bodyPr wrap="square" rtlCol="0">
              <a:spAutoFit/>
            </a:bodyPr>
            <a:lstStyle/>
            <a:p>
              <a:r>
                <a:rPr lang="en-US" sz="1000" dirty="0"/>
                <a:t>Primary</a:t>
              </a:r>
              <a:br>
                <a:rPr lang="en-US" sz="1000" dirty="0"/>
              </a:br>
              <a:r>
                <a:rPr lang="en-US" sz="1000" dirty="0"/>
                <a:t>RGB 0/93/170</a:t>
              </a:r>
            </a:p>
          </p:txBody>
        </p:sp>
        <p:sp>
          <p:nvSpPr>
            <p:cNvPr id="12" name="Rectangle 11">
              <a:extLst>
                <a:ext uri="{FF2B5EF4-FFF2-40B4-BE49-F238E27FC236}">
                  <a16:creationId xmlns:a16="http://schemas.microsoft.com/office/drawing/2014/main" id="{9F93C790-26BF-2B41-AA12-5400DC96318A}"/>
                </a:ext>
              </a:extLst>
            </p:cNvPr>
            <p:cNvSpPr/>
            <p:nvPr/>
          </p:nvSpPr>
          <p:spPr>
            <a:xfrm>
              <a:off x="4180545" y="2126192"/>
              <a:ext cx="1600200" cy="274320"/>
            </a:xfrm>
            <a:prstGeom prst="rect">
              <a:avLst/>
            </a:prstGeom>
            <a:solidFill>
              <a:srgbClr val="6C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658A6B0-F11C-4743-8B88-F5DB0699614D}"/>
                </a:ext>
              </a:extLst>
            </p:cNvPr>
            <p:cNvSpPr txBox="1"/>
            <p:nvPr/>
          </p:nvSpPr>
          <p:spPr>
            <a:xfrm>
              <a:off x="4097668" y="2411822"/>
              <a:ext cx="1290626" cy="400110"/>
            </a:xfrm>
            <a:prstGeom prst="rect">
              <a:avLst/>
            </a:prstGeom>
            <a:noFill/>
            <a:ln>
              <a:noFill/>
            </a:ln>
          </p:spPr>
          <p:txBody>
            <a:bodyPr wrap="square" rtlCol="0">
              <a:spAutoFit/>
            </a:bodyPr>
            <a:lstStyle/>
            <a:p>
              <a:r>
                <a:rPr lang="en-US" sz="1000" dirty="0"/>
                <a:t>2</a:t>
              </a:r>
              <a:r>
                <a:rPr lang="en-US" sz="1000" baseline="30000" dirty="0"/>
                <a:t>nd</a:t>
              </a:r>
              <a:r>
                <a:rPr lang="en-US" sz="1000" dirty="0"/>
                <a:t>/Community</a:t>
              </a:r>
              <a:br>
                <a:rPr lang="en-US" sz="1000" dirty="0"/>
              </a:br>
              <a:r>
                <a:rPr lang="en-US" sz="1000" dirty="0"/>
                <a:t>RGB 120/162/47</a:t>
              </a:r>
            </a:p>
          </p:txBody>
        </p:sp>
        <p:sp>
          <p:nvSpPr>
            <p:cNvPr id="14" name="Rectangle 13">
              <a:extLst>
                <a:ext uri="{FF2B5EF4-FFF2-40B4-BE49-F238E27FC236}">
                  <a16:creationId xmlns:a16="http://schemas.microsoft.com/office/drawing/2014/main" id="{DD8116AF-9573-4C4D-8B66-0DC304710DE6}"/>
                </a:ext>
              </a:extLst>
            </p:cNvPr>
            <p:cNvSpPr/>
            <p:nvPr/>
          </p:nvSpPr>
          <p:spPr>
            <a:xfrm>
              <a:off x="5779051" y="2126192"/>
              <a:ext cx="1600200" cy="274320"/>
            </a:xfrm>
            <a:prstGeom prst="rect">
              <a:avLst/>
            </a:prstGeom>
            <a:solidFill>
              <a:srgbClr val="EE3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4E310E7-741B-E64C-830E-9C955AB42403}"/>
                </a:ext>
              </a:extLst>
            </p:cNvPr>
            <p:cNvSpPr txBox="1"/>
            <p:nvPr/>
          </p:nvSpPr>
          <p:spPr>
            <a:xfrm>
              <a:off x="5711164" y="2411822"/>
              <a:ext cx="1290626" cy="400110"/>
            </a:xfrm>
            <a:prstGeom prst="rect">
              <a:avLst/>
            </a:prstGeom>
            <a:noFill/>
          </p:spPr>
          <p:txBody>
            <a:bodyPr wrap="square" rtlCol="0">
              <a:spAutoFit/>
            </a:bodyPr>
            <a:lstStyle/>
            <a:p>
              <a:r>
                <a:rPr lang="en-US" sz="1000" dirty="0"/>
                <a:t>2</a:t>
              </a:r>
              <a:r>
                <a:rPr lang="en-US" sz="1000" baseline="30000" dirty="0"/>
                <a:t>nd</a:t>
              </a:r>
              <a:r>
                <a:rPr lang="en-US" sz="1000" dirty="0"/>
                <a:t>/Metro Transit</a:t>
              </a:r>
              <a:br>
                <a:rPr lang="en-US" sz="1000" dirty="0"/>
              </a:br>
              <a:r>
                <a:rPr lang="en-US" sz="1000" dirty="0"/>
                <a:t>RGB 238/49/36</a:t>
              </a:r>
            </a:p>
          </p:txBody>
        </p:sp>
        <p:sp>
          <p:nvSpPr>
            <p:cNvPr id="16" name="Rectangle 15">
              <a:extLst>
                <a:ext uri="{FF2B5EF4-FFF2-40B4-BE49-F238E27FC236}">
                  <a16:creationId xmlns:a16="http://schemas.microsoft.com/office/drawing/2014/main" id="{1396B5F4-30F4-E544-BEDB-C998A39D2C09}"/>
                </a:ext>
              </a:extLst>
            </p:cNvPr>
            <p:cNvSpPr/>
            <p:nvPr/>
          </p:nvSpPr>
          <p:spPr>
            <a:xfrm>
              <a:off x="7374473" y="2126192"/>
              <a:ext cx="1600200" cy="27505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805827C-C451-0B44-8089-B79225C350BE}"/>
                </a:ext>
              </a:extLst>
            </p:cNvPr>
            <p:cNvSpPr txBox="1"/>
            <p:nvPr/>
          </p:nvSpPr>
          <p:spPr>
            <a:xfrm>
              <a:off x="7309672" y="2411822"/>
              <a:ext cx="1290626" cy="384204"/>
            </a:xfrm>
            <a:prstGeom prst="rect">
              <a:avLst/>
            </a:prstGeom>
            <a:noFill/>
            <a:ln>
              <a:noFill/>
            </a:ln>
          </p:spPr>
          <p:txBody>
            <a:bodyPr wrap="square" rtlCol="0">
              <a:spAutoFit/>
            </a:bodyPr>
            <a:lstStyle/>
            <a:p>
              <a:r>
                <a:rPr lang="en-US" sz="1000" dirty="0"/>
                <a:t>2</a:t>
              </a:r>
              <a:r>
                <a:rPr lang="en-US" sz="1000" baseline="30000" dirty="0"/>
                <a:t>nd</a:t>
              </a:r>
              <a:r>
                <a:rPr lang="en-US" sz="1000" dirty="0"/>
                <a:t>/Environmental</a:t>
              </a:r>
              <a:br>
                <a:rPr lang="en-US" sz="1000" dirty="0"/>
              </a:br>
              <a:r>
                <a:rPr lang="en-US" sz="1000" dirty="0"/>
                <a:t>RGB 0/154/199</a:t>
              </a:r>
            </a:p>
          </p:txBody>
        </p:sp>
        <p:sp>
          <p:nvSpPr>
            <p:cNvPr id="18" name="Rectangle 17">
              <a:extLst>
                <a:ext uri="{FF2B5EF4-FFF2-40B4-BE49-F238E27FC236}">
                  <a16:creationId xmlns:a16="http://schemas.microsoft.com/office/drawing/2014/main" id="{DE310923-FC7B-0B4F-864F-CBC5477C4CF8}"/>
                </a:ext>
              </a:extLst>
            </p:cNvPr>
            <p:cNvSpPr/>
            <p:nvPr userDrawn="1"/>
          </p:nvSpPr>
          <p:spPr>
            <a:xfrm>
              <a:off x="8981803" y="2126192"/>
              <a:ext cx="1600200" cy="2743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6F23D32-3A9C-ED4D-A4C3-FA9D13DCE618}"/>
                </a:ext>
              </a:extLst>
            </p:cNvPr>
            <p:cNvSpPr txBox="1"/>
            <p:nvPr userDrawn="1"/>
          </p:nvSpPr>
          <p:spPr>
            <a:xfrm>
              <a:off x="8991600" y="2411822"/>
              <a:ext cx="1290626" cy="400110"/>
            </a:xfrm>
            <a:prstGeom prst="rect">
              <a:avLst/>
            </a:prstGeom>
            <a:noFill/>
            <a:ln>
              <a:noFill/>
            </a:ln>
          </p:spPr>
          <p:txBody>
            <a:bodyPr wrap="square" rtlCol="0">
              <a:spAutoFit/>
            </a:bodyPr>
            <a:lstStyle/>
            <a:p>
              <a:r>
                <a:rPr lang="en-US" sz="1000" dirty="0"/>
                <a:t>Black</a:t>
              </a:r>
              <a:br>
                <a:rPr lang="en-US" sz="1000" dirty="0"/>
              </a:br>
              <a:r>
                <a:rPr lang="en-US" sz="1000" dirty="0"/>
                <a:t>RGB 0/0/0</a:t>
              </a:r>
            </a:p>
          </p:txBody>
        </p:sp>
      </p:grpSp>
    </p:spTree>
    <p:extLst>
      <p:ext uri="{BB962C8B-B14F-4D97-AF65-F5344CB8AC3E}">
        <p14:creationId xmlns:p14="http://schemas.microsoft.com/office/powerpoint/2010/main" val="39760192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TS Divid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5" name="Title 4">
            <a:extLst>
              <a:ext uri="{FF2B5EF4-FFF2-40B4-BE49-F238E27FC236}">
                <a16:creationId xmlns:a16="http://schemas.microsoft.com/office/drawing/2014/main" id="{C884FD7F-F7E9-D346-A471-5D49135F4469}"/>
              </a:ext>
            </a:extLst>
          </p:cNvPr>
          <p:cNvSpPr>
            <a:spLocks noGrp="1"/>
          </p:cNvSpPr>
          <p:nvPr>
            <p:ph type="title" hasCustomPrompt="1"/>
          </p:nvPr>
        </p:nvSpPr>
        <p:spPr>
          <a:xfrm>
            <a:off x="942974" y="3413126"/>
            <a:ext cx="4248757" cy="1531408"/>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r>
              <a:rPr lang="en-US"/>
              <a:t>Slide title to go here</a:t>
            </a:r>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5" name="Rectangle 14">
            <a:extLst>
              <a:ext uri="{FF2B5EF4-FFF2-40B4-BE49-F238E27FC236}">
                <a16:creationId xmlns:a16="http://schemas.microsoft.com/office/drawing/2014/main" id="{D8AE2DBA-3282-1845-A5CE-29F5D7639E84}"/>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16" name="Picture 15" descr="A Metro Transit bus in downtown Minneapolis.">
            <a:extLst>
              <a:ext uri="{FF2B5EF4-FFF2-40B4-BE49-F238E27FC236}">
                <a16:creationId xmlns:a16="http://schemas.microsoft.com/office/drawing/2014/main" id="{DE0419AF-A193-D044-BD28-2ED9DA661C0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86" r="-1"/>
          <a:stretch/>
        </p:blipFill>
        <p:spPr>
          <a:xfrm>
            <a:off x="5191732" y="0"/>
            <a:ext cx="8371868" cy="8229600"/>
          </a:xfrm>
          <a:prstGeom prst="rect">
            <a:avLst/>
          </a:prstGeom>
        </p:spPr>
      </p:pic>
    </p:spTree>
    <p:extLst>
      <p:ext uri="{BB962C8B-B14F-4D97-AF65-F5344CB8AC3E}">
        <p14:creationId xmlns:p14="http://schemas.microsoft.com/office/powerpoint/2010/main" val="22416544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TS Divider Sl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EF5BB7A6-B123-457E-974F-E647377FEF0D}"/>
              </a:ext>
            </a:extLst>
          </p:cNvPr>
          <p:cNvSpPr>
            <a:spLocks noGrp="1"/>
          </p:cNvSpPr>
          <p:nvPr>
            <p:ph type="title" hasCustomPrompt="1"/>
          </p:nvPr>
        </p:nvSpPr>
        <p:spPr>
          <a:xfrm>
            <a:off x="945974" y="3406070"/>
            <a:ext cx="4248150"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7" name="Rectangle 16">
            <a:extLst>
              <a:ext uri="{FF2B5EF4-FFF2-40B4-BE49-F238E27FC236}">
                <a16:creationId xmlns:a16="http://schemas.microsoft.com/office/drawing/2014/main" id="{02611D20-EEFA-A549-8813-6D304D3394C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5" name="Picture Placeholder 5">
            <a:extLst>
              <a:ext uri="{FF2B5EF4-FFF2-40B4-BE49-F238E27FC236}">
                <a16:creationId xmlns:a16="http://schemas.microsoft.com/office/drawing/2014/main" id="{B12A773E-EB13-7E49-B02C-F6D8FD010780}"/>
              </a:ext>
            </a:extLst>
          </p:cNvPr>
          <p:cNvSpPr>
            <a:spLocks noGrp="1"/>
          </p:cNvSpPr>
          <p:nvPr>
            <p:ph type="pic" sz="quarter" idx="14" hasCustomPrompt="1"/>
          </p:nvPr>
        </p:nvSpPr>
        <p:spPr>
          <a:xfrm>
            <a:off x="5305645" y="0"/>
            <a:ext cx="8257953" cy="8229600"/>
          </a:xfrm>
        </p:spPr>
        <p:txBody>
          <a:bodyPr anchor="t"/>
          <a:lstStyle>
            <a:lvl1pPr marL="0" indent="0" algn="ctr">
              <a:lnSpc>
                <a:spcPct val="100000"/>
              </a:lnSpc>
              <a:buNone/>
              <a:defRPr/>
            </a:lvl1pPr>
          </a:lstStyle>
          <a:p>
            <a:r>
              <a:rPr lang="en-US" dirty="0"/>
              <a:t>Insert picture by clicking icon</a:t>
            </a:r>
          </a:p>
        </p:txBody>
      </p:sp>
    </p:spTree>
    <p:extLst>
      <p:ext uri="{BB962C8B-B14F-4D97-AF65-F5344CB8AC3E}">
        <p14:creationId xmlns:p14="http://schemas.microsoft.com/office/powerpoint/2010/main" val="34274644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TS 2 column 3 photo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a:prstGeom prst="rect">
            <a:avLst/>
          </a:prstGeo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16" name="Picture 15" descr="People walking across Stone Arch bridge">
            <a:extLst>
              <a:ext uri="{FF2B5EF4-FFF2-40B4-BE49-F238E27FC236}">
                <a16:creationId xmlns:a16="http://schemas.microsoft.com/office/drawing/2014/main" id="{687CCCB3-F665-48FC-B4B7-2501DC016CFC}"/>
              </a:ext>
            </a:extLst>
          </p:cNvPr>
          <p:cNvPicPr>
            <a:picLocks/>
          </p:cNvPicPr>
          <p:nvPr userDrawn="1"/>
        </p:nvPicPr>
        <p:blipFill>
          <a:blip r:embed="rId3"/>
          <a:srcRect t="659" b="659"/>
          <a:stretch/>
        </p:blipFill>
        <p:spPr>
          <a:xfrm>
            <a:off x="11468099" y="1708430"/>
            <a:ext cx="2095501" cy="2130552"/>
          </a:xfrm>
          <a:prstGeom prst="rect">
            <a:avLst/>
          </a:prstGeom>
        </p:spPr>
      </p:pic>
      <p:pic>
        <p:nvPicPr>
          <p:cNvPr id="21" name="Picture 20" descr="Outdoors photograph of Metro Transit Light Rail train at a platform stop">
            <a:extLst>
              <a:ext uri="{FF2B5EF4-FFF2-40B4-BE49-F238E27FC236}">
                <a16:creationId xmlns:a16="http://schemas.microsoft.com/office/drawing/2014/main" id="{E009C4A1-69F3-E96F-0238-34F2969070AD}"/>
              </a:ext>
            </a:extLst>
          </p:cNvPr>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11468101" y="6095585"/>
            <a:ext cx="2095500" cy="2130552"/>
          </a:xfrm>
          <a:prstGeom prst="rect">
            <a:avLst/>
          </a:prstGeom>
        </p:spPr>
      </p:pic>
      <p:pic>
        <p:nvPicPr>
          <p:cNvPr id="22" name="Picture 21" descr="Child splashing in a puddle">
            <a:extLst>
              <a:ext uri="{FF2B5EF4-FFF2-40B4-BE49-F238E27FC236}">
                <a16:creationId xmlns:a16="http://schemas.microsoft.com/office/drawing/2014/main" id="{9054F998-71B2-1642-749E-301F8638B4DB}"/>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468099" y="3900483"/>
            <a:ext cx="2095501" cy="2133600"/>
          </a:xfrm>
          <a:prstGeom prst="rect">
            <a:avLst/>
          </a:prstGeom>
        </p:spPr>
      </p:pic>
    </p:spTree>
    <p:extLst>
      <p:ext uri="{BB962C8B-B14F-4D97-AF65-F5344CB8AC3E}">
        <p14:creationId xmlns:p14="http://schemas.microsoft.com/office/powerpoint/2010/main" val="177800955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TS 2 column 3 photos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a:prstGeom prst="rect">
            <a:avLst/>
          </a:prstGeo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22" name="Picture Placeholder 3">
            <a:extLst>
              <a:ext uri="{FF2B5EF4-FFF2-40B4-BE49-F238E27FC236}">
                <a16:creationId xmlns:a16="http://schemas.microsoft.com/office/drawing/2014/main" id="{91DD0A12-2401-2BDC-41FB-054E30600904}"/>
              </a:ext>
            </a:extLst>
          </p:cNvPr>
          <p:cNvSpPr>
            <a:spLocks noGrp="1" noChangeAspect="1"/>
          </p:cNvSpPr>
          <p:nvPr>
            <p:ph type="pic" sz="quarter" idx="14"/>
          </p:nvPr>
        </p:nvSpPr>
        <p:spPr>
          <a:xfrm>
            <a:off x="11468100" y="1727277"/>
            <a:ext cx="2095500" cy="2130552"/>
          </a:xfrm>
          <a:solidFill>
            <a:schemeClr val="bg1"/>
          </a:solidFill>
        </p:spPr>
        <p:txBody>
          <a:bodyPr/>
          <a:lstStyle>
            <a:lvl1pPr marL="0" indent="0" algn="ctr">
              <a:buNone/>
              <a:defRPr/>
            </a:lvl1pPr>
          </a:lstStyle>
          <a:p>
            <a:endParaRPr lang="en-US" dirty="0"/>
          </a:p>
          <a:p>
            <a:r>
              <a:rPr lang="en-US" dirty="0"/>
              <a:t>Picture 1</a:t>
            </a:r>
          </a:p>
        </p:txBody>
      </p:sp>
      <p:sp>
        <p:nvSpPr>
          <p:cNvPr id="23" name="Picture Placeholder 5">
            <a:extLst>
              <a:ext uri="{FF2B5EF4-FFF2-40B4-BE49-F238E27FC236}">
                <a16:creationId xmlns:a16="http://schemas.microsoft.com/office/drawing/2014/main" id="{5DB3F450-B0F1-BF30-6CC4-CADF0337A7C5}"/>
              </a:ext>
            </a:extLst>
          </p:cNvPr>
          <p:cNvSpPr>
            <a:spLocks noGrp="1" noChangeAspect="1"/>
          </p:cNvSpPr>
          <p:nvPr>
            <p:ph type="pic" sz="quarter" idx="15"/>
          </p:nvPr>
        </p:nvSpPr>
        <p:spPr>
          <a:xfrm>
            <a:off x="11468100" y="3913284"/>
            <a:ext cx="2095500" cy="2130552"/>
          </a:xfrm>
          <a:solidFill>
            <a:schemeClr val="bg1"/>
          </a:solidFill>
        </p:spPr>
        <p:txBody>
          <a:bodyPr/>
          <a:lstStyle>
            <a:lvl1pPr marL="0" indent="0" algn="ctr">
              <a:buNone/>
              <a:defRPr/>
            </a:lvl1pPr>
          </a:lstStyle>
          <a:p>
            <a:endParaRPr lang="en-US" dirty="0"/>
          </a:p>
          <a:p>
            <a:r>
              <a:rPr lang="en-US" dirty="0"/>
              <a:t>Picture 2</a:t>
            </a:r>
          </a:p>
        </p:txBody>
      </p:sp>
      <p:sp>
        <p:nvSpPr>
          <p:cNvPr id="25" name="Picture Placeholder 11">
            <a:extLst>
              <a:ext uri="{FF2B5EF4-FFF2-40B4-BE49-F238E27FC236}">
                <a16:creationId xmlns:a16="http://schemas.microsoft.com/office/drawing/2014/main" id="{8E77B624-78CD-87EB-6996-C9B1BAF3E89D}"/>
              </a:ext>
            </a:extLst>
          </p:cNvPr>
          <p:cNvSpPr>
            <a:spLocks noGrp="1" noChangeAspect="1"/>
          </p:cNvSpPr>
          <p:nvPr>
            <p:ph type="pic" sz="quarter" idx="16"/>
          </p:nvPr>
        </p:nvSpPr>
        <p:spPr>
          <a:xfrm>
            <a:off x="11468100" y="6099291"/>
            <a:ext cx="2095500" cy="2130552"/>
          </a:xfrm>
          <a:solidFill>
            <a:schemeClr val="bg1"/>
          </a:solidFill>
        </p:spPr>
        <p:txBody>
          <a:bodyPr/>
          <a:lstStyle>
            <a:lvl1pPr marL="0" indent="0" algn="ctr">
              <a:buNone/>
              <a:defRPr/>
            </a:lvl1pPr>
          </a:lstStyle>
          <a:p>
            <a:endParaRPr lang="en-US" dirty="0"/>
          </a:p>
          <a:p>
            <a:r>
              <a:rPr lang="en-US" dirty="0"/>
              <a:t>Picture 3</a:t>
            </a:r>
          </a:p>
        </p:txBody>
      </p:sp>
    </p:spTree>
    <p:extLst>
      <p:ext uri="{BB962C8B-B14F-4D97-AF65-F5344CB8AC3E}">
        <p14:creationId xmlns:p14="http://schemas.microsoft.com/office/powerpoint/2010/main" val="27833880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TS 1 column right photo">
    <p:spTree>
      <p:nvGrpSpPr>
        <p:cNvPr id="1" name=""/>
        <p:cNvGrpSpPr/>
        <p:nvPr/>
      </p:nvGrpSpPr>
      <p:grpSpPr>
        <a:xfrm>
          <a:off x="0" y="0"/>
          <a:ext cx="0" cy="0"/>
          <a:chOff x="0" y="0"/>
          <a:chExt cx="0" cy="0"/>
        </a:xfrm>
      </p:grpSpPr>
      <p:pic>
        <p:nvPicPr>
          <p:cNvPr id="20" name="Picture 19" descr="The Stone Arch from ground at night">
            <a:extLst>
              <a:ext uri="{FF2B5EF4-FFF2-40B4-BE49-F238E27FC236}">
                <a16:creationId xmlns:a16="http://schemas.microsoft.com/office/drawing/2014/main" id="{8FCCF7FE-F7AD-4646-9047-247E75A3B3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19700" y="1703540"/>
            <a:ext cx="8343900" cy="6526060"/>
          </a:xfrm>
          <a:prstGeom prst="rect">
            <a:avLst/>
          </a:prstGeom>
        </p:spPr>
      </p:pic>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3" name="Text Placeholder 2">
            <a:extLst>
              <a:ext uri="{FF2B5EF4-FFF2-40B4-BE49-F238E27FC236}">
                <a16:creationId xmlns:a16="http://schemas.microsoft.com/office/drawing/2014/main" id="{CFA49461-BCEE-B742-8790-A6AD39C49A96}"/>
              </a:ext>
            </a:extLst>
          </p:cNvPr>
          <p:cNvSpPr>
            <a:spLocks noGrp="1"/>
          </p:cNvSpPr>
          <p:nvPr>
            <p:ph type="body" sz="quarter" idx="13" hasCustomPrompt="1"/>
          </p:nvPr>
        </p:nvSpPr>
        <p:spPr>
          <a:xfrm>
            <a:off x="6415088" y="2771775"/>
            <a:ext cx="6443662" cy="2728913"/>
          </a:xfrm>
        </p:spPr>
        <p:txBody>
          <a:bodyPr>
            <a:noAutofit/>
          </a:bodyPr>
          <a:lstStyle>
            <a:lvl1pPr marL="0" indent="0" algn="l">
              <a:buNone/>
              <a:defRPr sz="2800" b="1" i="0">
                <a:solidFill>
                  <a:schemeClr val="bg1"/>
                </a:solidFill>
                <a:latin typeface="Arial" panose="020B0604020202020204" pitchFamily="34" charset="0"/>
                <a:cs typeface="Arial" panose="020B0604020202020204" pitchFamily="34" charset="0"/>
              </a:defRPr>
            </a:lvl1pPr>
            <a:lvl2pPr>
              <a:defRPr sz="2800" b="1" i="0">
                <a:solidFill>
                  <a:schemeClr val="bg1"/>
                </a:solidFill>
                <a:latin typeface="Arial" panose="020B0604020202020204" pitchFamily="34" charset="0"/>
                <a:cs typeface="Arial" panose="020B0604020202020204" pitchFamily="34" charset="0"/>
              </a:defRPr>
            </a:lvl2pPr>
            <a:lvl3pPr>
              <a:defRPr sz="2800" b="1" i="0">
                <a:solidFill>
                  <a:schemeClr val="bg1"/>
                </a:solidFill>
                <a:latin typeface="Arial" panose="020B0604020202020204" pitchFamily="34" charset="0"/>
                <a:cs typeface="Arial" panose="020B0604020202020204" pitchFamily="34" charset="0"/>
              </a:defRPr>
            </a:lvl3pPr>
            <a:lvl4pPr>
              <a:defRPr sz="2800" b="1" i="0">
                <a:solidFill>
                  <a:schemeClr val="bg1"/>
                </a:solidFill>
                <a:latin typeface="Arial" panose="020B0604020202020204" pitchFamily="34" charset="0"/>
                <a:cs typeface="Arial" panose="020B0604020202020204" pitchFamily="34" charset="0"/>
              </a:defRPr>
            </a:lvl4pPr>
            <a:lvl5pPr>
              <a:defRPr sz="2800" b="1" i="0">
                <a:solidFill>
                  <a:schemeClr val="bg1"/>
                </a:solidFill>
                <a:latin typeface="Arial" panose="020B0604020202020204" pitchFamily="34" charset="0"/>
                <a:cs typeface="Arial" panose="020B0604020202020204" pitchFamily="34" charset="0"/>
              </a:defRPr>
            </a:lvl5pPr>
          </a:lstStyle>
          <a:p>
            <a:pPr lvl="0"/>
            <a:r>
              <a:rPr lang="en-US" sz="2800" b="1">
                <a:solidFill>
                  <a:schemeClr val="bg1"/>
                </a:solidFill>
                <a:latin typeface="Arial" panose="020B0604020202020204" pitchFamily="34" charset="0"/>
                <a:cs typeface="Arial" panose="020B0604020202020204" pitchFamily="34" charset="0"/>
              </a:rPr>
              <a:t>“A</a:t>
            </a:r>
            <a:r>
              <a:rPr lang="en-US"/>
              <a:t>dd a quote or a statistic. </a:t>
            </a:r>
            <a:r>
              <a:rPr lang="en-US" sz="2800" b="1">
                <a:solidFill>
                  <a:schemeClr val="bg1"/>
                </a:solidFill>
                <a:latin typeface="Arial" panose="020B0604020202020204" pitchFamily="34" charset="0"/>
                <a:cs typeface="Arial" panose="020B0604020202020204" pitchFamily="34" charset="0"/>
              </a:rPr>
              <a:t>Lorem ipsum dolor sit </a:t>
            </a:r>
            <a:r>
              <a:rPr lang="en-US" sz="2800" b="1" err="1">
                <a:solidFill>
                  <a:schemeClr val="bg1"/>
                </a:solidFill>
                <a:latin typeface="Arial" panose="020B0604020202020204" pitchFamily="34" charset="0"/>
                <a:cs typeface="Arial" panose="020B0604020202020204" pitchFamily="34" charset="0"/>
              </a:rPr>
              <a:t>amet</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consectetur</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adipiscing</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elit</a:t>
            </a:r>
            <a:r>
              <a:rPr lang="en-US" sz="2800" b="1">
                <a:solidFill>
                  <a:schemeClr val="bg1"/>
                </a:solidFill>
                <a:latin typeface="Arial" panose="020B0604020202020204" pitchFamily="34" charset="0"/>
                <a:cs typeface="Arial" panose="020B0604020202020204" pitchFamily="34" charset="0"/>
              </a:rPr>
              <a:t>.”</a:t>
            </a:r>
            <a:br>
              <a:rPr lang="en-US" sz="2800" b="1">
                <a:solidFill>
                  <a:schemeClr val="bg1"/>
                </a:solidFill>
                <a:latin typeface="Arial" panose="020B0604020202020204" pitchFamily="34" charset="0"/>
                <a:cs typeface="Arial" panose="020B0604020202020204" pitchFamily="34" charset="0"/>
              </a:rPr>
            </a:br>
            <a:br>
              <a:rPr lang="en-US" sz="2800" b="1">
                <a:solidFill>
                  <a:schemeClr val="bg1"/>
                </a:solidFill>
                <a:latin typeface="Arial" panose="020B0604020202020204" pitchFamily="34" charset="0"/>
                <a:cs typeface="Arial" panose="020B0604020202020204" pitchFamily="34" charset="0"/>
              </a:rPr>
            </a:br>
            <a:r>
              <a:rPr lang="en-US" sz="2800" b="1">
                <a:solidFill>
                  <a:schemeClr val="bg1"/>
                </a:solidFill>
                <a:latin typeface="Arial" panose="020B0604020202020204" pitchFamily="34" charset="0"/>
                <a:cs typeface="Arial" panose="020B0604020202020204" pitchFamily="34" charset="0"/>
              </a:rPr>
              <a:t>– Author </a:t>
            </a:r>
            <a:r>
              <a:rPr lang="en-US" sz="2800" b="1" err="1">
                <a:solidFill>
                  <a:schemeClr val="bg1"/>
                </a:solidFill>
                <a:latin typeface="Arial" panose="020B0604020202020204" pitchFamily="34" charset="0"/>
                <a:cs typeface="Arial" panose="020B0604020202020204" pitchFamily="34" charset="0"/>
              </a:rPr>
              <a:t>Author</a:t>
            </a:r>
            <a:endParaRPr lang="en-US"/>
          </a:p>
        </p:txBody>
      </p:sp>
    </p:spTree>
    <p:extLst>
      <p:ext uri="{BB962C8B-B14F-4D97-AF65-F5344CB8AC3E}">
        <p14:creationId xmlns:p14="http://schemas.microsoft.com/office/powerpoint/2010/main" val="414741306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y we exis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64D9934-2CC7-DA4A-A3A9-6866E42C2F71}"/>
              </a:ext>
              <a:ext uri="{C183D7F6-B498-43B3-948B-1728B52AA6E4}">
                <adec:decorative xmlns:adec="http://schemas.microsoft.com/office/drawing/2017/decorative" val="1"/>
              </a:ext>
            </a:extLst>
          </p:cNvPr>
          <p:cNvSpPr/>
          <p:nvPr userDrawn="1"/>
        </p:nvSpPr>
        <p:spPr>
          <a:xfrm>
            <a:off x="0" y="0"/>
            <a:ext cx="13581529"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0" name="Rectangle 9">
            <a:extLst>
              <a:ext uri="{FF2B5EF4-FFF2-40B4-BE49-F238E27FC236}">
                <a16:creationId xmlns:a16="http://schemas.microsoft.com/office/drawing/2014/main" id="{A8CAA5C3-FB24-DC48-A895-D790ADDB7F28}"/>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Content Placeholder 2">
            <a:extLst>
              <a:ext uri="{FF2B5EF4-FFF2-40B4-BE49-F238E27FC236}">
                <a16:creationId xmlns:a16="http://schemas.microsoft.com/office/drawing/2014/main" id="{A0608633-2749-E448-BD66-1B86894D6391}"/>
              </a:ext>
            </a:extLst>
          </p:cNvPr>
          <p:cNvSpPr txBox="1">
            <a:spLocks/>
          </p:cNvSpPr>
          <p:nvPr userDrawn="1"/>
        </p:nvSpPr>
        <p:spPr>
          <a:xfrm>
            <a:off x="1066485" y="3118975"/>
            <a:ext cx="7257244" cy="2937979"/>
          </a:xfrm>
          <a:prstGeom prst="rect">
            <a:avLst/>
          </a:prstGeom>
        </p:spPr>
        <p:txBody>
          <a:bodyPr lIns="0" tIns="0" rIns="0" bIns="0"/>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228600" indent="-228600">
              <a:lnSpc>
                <a:spcPct val="100000"/>
              </a:lnSpc>
              <a:spcBef>
                <a:spcPts val="0"/>
              </a:spcBef>
              <a:spcAft>
                <a:spcPts val="1000"/>
              </a:spcAft>
            </a:pPr>
            <a:r>
              <a:rPr lang="en-US" sz="2000" dirty="0">
                <a:latin typeface="Arial" panose="020B0604020202020204" pitchFamily="34" charset="0"/>
                <a:cs typeface="Arial" panose="020B0604020202020204" pitchFamily="34" charset="0"/>
              </a:rPr>
              <a:t>7 counties </a:t>
            </a:r>
          </a:p>
          <a:p>
            <a:pPr marL="228600" indent="-228600">
              <a:lnSpc>
                <a:spcPct val="100000"/>
              </a:lnSpc>
              <a:spcBef>
                <a:spcPts val="0"/>
              </a:spcBef>
              <a:spcAft>
                <a:spcPts val="1000"/>
              </a:spcAft>
            </a:pPr>
            <a:r>
              <a:rPr lang="en-US" sz="2000" dirty="0">
                <a:latin typeface="Arial" panose="020B0604020202020204" pitchFamily="34" charset="0"/>
                <a:cs typeface="Arial" panose="020B0604020202020204" pitchFamily="34" charset="0"/>
              </a:rPr>
              <a:t>182 cities and townships</a:t>
            </a:r>
          </a:p>
          <a:p>
            <a:pPr marL="228600" indent="-228600">
              <a:lnSpc>
                <a:spcPct val="100000"/>
              </a:lnSpc>
              <a:spcBef>
                <a:spcPts val="0"/>
              </a:spcBef>
              <a:spcAft>
                <a:spcPts val="1000"/>
              </a:spcAft>
            </a:pPr>
            <a:r>
              <a:rPr lang="en-US" sz="2000" dirty="0">
                <a:latin typeface="Arial" panose="020B0604020202020204" pitchFamily="34" charset="0"/>
                <a:cs typeface="Arial" panose="020B0604020202020204" pitchFamily="34" charset="0"/>
              </a:rPr>
              <a:t>More than 3 million residents</a:t>
            </a:r>
          </a:p>
          <a:p>
            <a:pPr marL="228600" indent="-228600">
              <a:lnSpc>
                <a:spcPct val="100000"/>
              </a:lnSpc>
              <a:spcBef>
                <a:spcPts val="0"/>
              </a:spcBef>
              <a:spcAft>
                <a:spcPts val="1000"/>
              </a:spcAft>
            </a:pPr>
            <a:r>
              <a:rPr lang="en-US" sz="2000" dirty="0">
                <a:latin typeface="Arial" panose="020B0604020202020204" pitchFamily="34" charset="0"/>
                <a:cs typeface="Arial" panose="020B0604020202020204" pitchFamily="34" charset="0"/>
              </a:rPr>
              <a:t>Native people from 11 federally recognized Minnesota tribes and many other tribal communities </a:t>
            </a:r>
          </a:p>
          <a:p>
            <a:pPr marL="228600" indent="-228600">
              <a:lnSpc>
                <a:spcPct val="100000"/>
              </a:lnSpc>
              <a:spcBef>
                <a:spcPts val="0"/>
              </a:spcBef>
              <a:spcAft>
                <a:spcPts val="1000"/>
              </a:spcAft>
            </a:pPr>
            <a:r>
              <a:rPr lang="en-US" sz="2000" dirty="0">
                <a:latin typeface="Arial" panose="020B0604020202020204" pitchFamily="34" charset="0"/>
                <a:cs typeface="Arial" panose="020B0604020202020204" pitchFamily="34" charset="0"/>
              </a:rPr>
              <a:t>Growing diversity representing wide-ranging racial and ethnic people, with about 300 languages spoken at home</a:t>
            </a:r>
          </a:p>
          <a:p>
            <a:pPr marL="228600" indent="-228600">
              <a:lnSpc>
                <a:spcPct val="100000"/>
              </a:lnSpc>
              <a:spcBef>
                <a:spcPts val="0"/>
              </a:spcBef>
              <a:spcAft>
                <a:spcPts val="1000"/>
              </a:spcAft>
            </a:pPr>
            <a:endParaRPr lang="en-US" sz="20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E8319F9-4830-904E-91BA-02A56597D47B}"/>
              </a:ext>
            </a:extLst>
          </p:cNvPr>
          <p:cNvSpPr/>
          <p:nvPr userDrawn="1"/>
        </p:nvSpPr>
        <p:spPr>
          <a:xfrm>
            <a:off x="1066800" y="2004187"/>
            <a:ext cx="7969626" cy="830997"/>
          </a:xfrm>
          <a:prstGeom prst="rect">
            <a:avLst/>
          </a:prstGeom>
        </p:spPr>
        <p:txBody>
          <a:bodyPr wrap="square" lIns="0" tIns="0" rIns="0" bIns="91440">
            <a:spAutoFit/>
          </a:bodyPr>
          <a:lstStyle/>
          <a:p>
            <a:r>
              <a:rPr lang="en-US" sz="2400" b="1">
                <a:solidFill>
                  <a:srgbClr val="005DAA"/>
                </a:solidFill>
                <a:latin typeface="Arial" panose="020B0604020202020204" pitchFamily="34" charset="0"/>
                <a:cs typeface="Arial" panose="020B0604020202020204" pitchFamily="34" charset="0"/>
              </a:rPr>
              <a:t>Every single person and community makes up the fabric and essence of this region.</a:t>
            </a:r>
          </a:p>
        </p:txBody>
      </p:sp>
      <p:sp>
        <p:nvSpPr>
          <p:cNvPr id="13" name="TextBox 12">
            <a:extLst>
              <a:ext uri="{FF2B5EF4-FFF2-40B4-BE49-F238E27FC236}">
                <a16:creationId xmlns:a16="http://schemas.microsoft.com/office/drawing/2014/main" id="{E2E4F4AD-40FC-0444-BDCC-39D707480585}"/>
              </a:ext>
            </a:extLst>
          </p:cNvPr>
          <p:cNvSpPr txBox="1"/>
          <p:nvPr userDrawn="1"/>
        </p:nvSpPr>
        <p:spPr>
          <a:xfrm>
            <a:off x="1048871" y="850511"/>
            <a:ext cx="11658599" cy="697948"/>
          </a:xfrm>
          <a:prstGeom prst="rect">
            <a:avLst/>
          </a:prstGeom>
          <a:noFill/>
        </p:spPr>
        <p:txBody>
          <a:bodyPr wrap="square" lIns="0" tIns="0" rIns="0" bIns="0" rtlCol="0">
            <a:spAutoFit/>
          </a:bodyPr>
          <a:lstStyle/>
          <a:p>
            <a:pPr>
              <a:lnSpc>
                <a:spcPts val="5760"/>
              </a:lnSpc>
              <a:spcAft>
                <a:spcPts val="600"/>
              </a:spcAft>
            </a:pPr>
            <a:r>
              <a:rPr lang="en-US" sz="4800" b="1">
                <a:solidFill>
                  <a:schemeClr val="bg1"/>
                </a:solidFill>
                <a:latin typeface="Arial" panose="020B0604020202020204" pitchFamily="34" charset="0"/>
                <a:cs typeface="Arial" panose="020B0604020202020204" pitchFamily="34" charset="0"/>
              </a:rPr>
              <a:t>No one community can do it alone</a:t>
            </a:r>
          </a:p>
        </p:txBody>
      </p:sp>
      <p:sp>
        <p:nvSpPr>
          <p:cNvPr id="15" name="Rectangle 14">
            <a:extLst>
              <a:ext uri="{FF2B5EF4-FFF2-40B4-BE49-F238E27FC236}">
                <a16:creationId xmlns:a16="http://schemas.microsoft.com/office/drawing/2014/main" id="{8074F6D3-F81B-F441-9C76-442047BE27F1}"/>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6" name="Picture 15">
            <a:extLst>
              <a:ext uri="{FF2B5EF4-FFF2-40B4-BE49-F238E27FC236}">
                <a16:creationId xmlns:a16="http://schemas.microsoft.com/office/drawing/2014/main" id="{364C8E8B-D2AD-A64A-BFC6-B3690C64C477}"/>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72566" y="-1896"/>
            <a:ext cx="1066800" cy="1704814"/>
          </a:xfrm>
          <a:prstGeom prst="rect">
            <a:avLst/>
          </a:prstGeom>
        </p:spPr>
      </p:pic>
      <p:sp>
        <p:nvSpPr>
          <p:cNvPr id="17" name="TextBox 16">
            <a:extLst>
              <a:ext uri="{FF2B5EF4-FFF2-40B4-BE49-F238E27FC236}">
                <a16:creationId xmlns:a16="http://schemas.microsoft.com/office/drawing/2014/main" id="{939060CB-31A7-6D47-ABCF-1AD05724AD08}"/>
              </a:ext>
            </a:extLst>
          </p:cNvPr>
          <p:cNvSpPr txBox="1"/>
          <p:nvPr userDrawn="1"/>
        </p:nvSpPr>
        <p:spPr>
          <a:xfrm>
            <a:off x="13816004" y="7536900"/>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B21C774-7674-614C-B796-85436FD33816}"/>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1" name="Rectangle 20">
            <a:extLst>
              <a:ext uri="{FF2B5EF4-FFF2-40B4-BE49-F238E27FC236}">
                <a16:creationId xmlns:a16="http://schemas.microsoft.com/office/drawing/2014/main" id="{8FF08F05-4CB7-B346-85DB-559B4CB279F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2" name="TextBox 21">
            <a:extLst>
              <a:ext uri="{FF2B5EF4-FFF2-40B4-BE49-F238E27FC236}">
                <a16:creationId xmlns:a16="http://schemas.microsoft.com/office/drawing/2014/main" id="{2002A55A-12AD-7648-BDE5-90DF16326B05}"/>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20" name="Picture 19" descr="People walking across Stone Arch bridge">
            <a:extLst>
              <a:ext uri="{FF2B5EF4-FFF2-40B4-BE49-F238E27FC236}">
                <a16:creationId xmlns:a16="http://schemas.microsoft.com/office/drawing/2014/main" id="{4ED41669-A899-3A6A-5131-CCD31A185901}"/>
              </a:ext>
            </a:extLst>
          </p:cNvPr>
          <p:cNvPicPr>
            <a:picLocks/>
          </p:cNvPicPr>
          <p:nvPr userDrawn="1"/>
        </p:nvPicPr>
        <p:blipFill>
          <a:blip r:embed="rId3"/>
          <a:srcRect t="659" b="659"/>
          <a:stretch/>
        </p:blipFill>
        <p:spPr>
          <a:xfrm>
            <a:off x="11468099" y="1708430"/>
            <a:ext cx="2095501" cy="2130552"/>
          </a:xfrm>
          <a:prstGeom prst="rect">
            <a:avLst/>
          </a:prstGeom>
        </p:spPr>
      </p:pic>
      <p:pic>
        <p:nvPicPr>
          <p:cNvPr id="23" name="Picture 22" descr="Outdoors photograph of Metro Transit Light Rail train at a platform stop">
            <a:extLst>
              <a:ext uri="{FF2B5EF4-FFF2-40B4-BE49-F238E27FC236}">
                <a16:creationId xmlns:a16="http://schemas.microsoft.com/office/drawing/2014/main" id="{0FDC72F8-CD46-A21B-9B5D-AEC3DA42CD2F}"/>
              </a:ext>
            </a:extLst>
          </p:cNvPr>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11468101" y="6095585"/>
            <a:ext cx="2095500" cy="2130552"/>
          </a:xfrm>
          <a:prstGeom prst="rect">
            <a:avLst/>
          </a:prstGeom>
        </p:spPr>
      </p:pic>
      <p:pic>
        <p:nvPicPr>
          <p:cNvPr id="24" name="Picture 23" descr="Child splashing in a puddle">
            <a:extLst>
              <a:ext uri="{FF2B5EF4-FFF2-40B4-BE49-F238E27FC236}">
                <a16:creationId xmlns:a16="http://schemas.microsoft.com/office/drawing/2014/main" id="{008B4711-FB8D-6915-F9B7-49A58511A8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468099" y="3900484"/>
            <a:ext cx="2095501" cy="2133600"/>
          </a:xfrm>
          <a:prstGeom prst="rect">
            <a:avLst/>
          </a:prstGeom>
        </p:spPr>
      </p:pic>
    </p:spTree>
    <p:extLst>
      <p:ext uri="{BB962C8B-B14F-4D97-AF65-F5344CB8AC3E}">
        <p14:creationId xmlns:p14="http://schemas.microsoft.com/office/powerpoint/2010/main" val="2445648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TS column right photo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a:prstGeom prst="rect">
            <a:avLst/>
          </a:prstGeo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5" name="Content Placeholder 4">
            <a:extLst>
              <a:ext uri="{FF2B5EF4-FFF2-40B4-BE49-F238E27FC236}">
                <a16:creationId xmlns:a16="http://schemas.microsoft.com/office/drawing/2014/main" id="{79567F01-7E28-E34F-2150-E95A8E9CB272}"/>
              </a:ext>
            </a:extLst>
          </p:cNvPr>
          <p:cNvSpPr>
            <a:spLocks noGrp="1"/>
          </p:cNvSpPr>
          <p:nvPr>
            <p:ph sz="quarter" idx="13" hasCustomPrompt="1"/>
          </p:nvPr>
        </p:nvSpPr>
        <p:spPr>
          <a:xfrm>
            <a:off x="5219700" y="1704975"/>
            <a:ext cx="8343900" cy="6524625"/>
          </a:xfrm>
        </p:spPr>
        <p:txBody>
          <a:bodyPr/>
          <a:lstStyle>
            <a:lvl1pPr marL="0" indent="0" algn="ctr">
              <a:buNone/>
              <a:defRPr/>
            </a:lvl1pPr>
          </a:lstStyle>
          <a:p>
            <a:r>
              <a:rPr lang="en-US" dirty="0"/>
              <a:t>Insert media by clicking icon </a:t>
            </a:r>
          </a:p>
        </p:txBody>
      </p:sp>
    </p:spTree>
    <p:extLst>
      <p:ext uri="{BB962C8B-B14F-4D97-AF65-F5344CB8AC3E}">
        <p14:creationId xmlns:p14="http://schemas.microsoft.com/office/powerpoint/2010/main" val="155668868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TS 1 column left photo wide">
    <p:spTree>
      <p:nvGrpSpPr>
        <p:cNvPr id="1" name=""/>
        <p:cNvGrpSpPr/>
        <p:nvPr/>
      </p:nvGrpSpPr>
      <p:grpSpPr>
        <a:xfrm>
          <a:off x="0" y="0"/>
          <a:ext cx="0" cy="0"/>
          <a:chOff x="0" y="0"/>
          <a:chExt cx="0" cy="0"/>
        </a:xfrm>
      </p:grpSpPr>
      <p:pic>
        <p:nvPicPr>
          <p:cNvPr id="15" name="Picture 14" descr="Metro Transit bus driving in downtown Minneapolis in front of First Avenue club.">
            <a:extLst>
              <a:ext uri="{FF2B5EF4-FFF2-40B4-BE49-F238E27FC236}">
                <a16:creationId xmlns:a16="http://schemas.microsoft.com/office/drawing/2014/main" id="{09090B47-E9E3-6840-A689-16DD769819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698172"/>
            <a:ext cx="5192486" cy="6531428"/>
          </a:xfrm>
          <a:prstGeom prst="rect">
            <a:avLst/>
          </a:prstGeom>
        </p:spPr>
      </p:pic>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E1CB46C6-FDA5-4175-81AD-5D1794FB5046}"/>
              </a:ext>
            </a:extLst>
          </p:cNvPr>
          <p:cNvSpPr>
            <a:spLocks noGrp="1"/>
          </p:cNvSpPr>
          <p:nvPr>
            <p:ph type="title" hasCustomPrompt="1"/>
          </p:nvPr>
        </p:nvSpPr>
        <p:spPr>
          <a:xfrm>
            <a:off x="980015" y="384541"/>
            <a:ext cx="1182158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1828800"/>
            <a:ext cx="6736757" cy="874432"/>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sp>
        <p:nvSpPr>
          <p:cNvPr id="20" name="Rectangle 19">
            <a:extLst>
              <a:ext uri="{FF2B5EF4-FFF2-40B4-BE49-F238E27FC236}">
                <a16:creationId xmlns:a16="http://schemas.microsoft.com/office/drawing/2014/main" id="{570AE7EF-D2E9-C74D-9DF9-691A061FAAD1}"/>
              </a:ext>
              <a:ext uri="{C183D7F6-B498-43B3-948B-1728B52AA6E4}">
                <adec:decorative xmlns:adec="http://schemas.microsoft.com/office/drawing/2017/decorative" val="1"/>
              </a:ext>
            </a:extLst>
          </p:cNvPr>
          <p:cNvSpPr/>
          <p:nvPr userDrawn="1"/>
        </p:nvSpPr>
        <p:spPr>
          <a:xfrm>
            <a:off x="0" y="5312"/>
            <a:ext cx="326571" cy="326571"/>
          </a:xfrm>
          <a:prstGeom prst="rect">
            <a:avLst/>
          </a:pr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204740864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TS 1 column 1 left photo w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77432" y="381100"/>
            <a:ext cx="11824167" cy="1228725"/>
          </a:xfrm>
          <a:prstGeom prst="rect">
            <a:avLst/>
          </a:prstGeom>
        </p:spPr>
        <p:txBody>
          <a:bodyPr anchor="b">
            <a:noAutofit/>
          </a:bodyPr>
          <a:lstStyle>
            <a:lvl1pPr>
              <a:defRPr sz="4800" b="1">
                <a:solidFill>
                  <a:schemeClr val="bg1"/>
                </a:solidFill>
              </a:defRPr>
            </a:lvl1pPr>
          </a:lstStyle>
          <a:p>
            <a:pPr lvl="0"/>
            <a:r>
              <a:rPr lang="en-US" dirty="0"/>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a:prstGeom prst="rect">
            <a:avLst/>
          </a:prstGeo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F72139AE-01C1-FD46-9168-5E4DEE23EAEE}"/>
              </a:ext>
            </a:extLst>
          </p:cNvPr>
          <p:cNvSpPr>
            <a:spLocks noGrp="1"/>
          </p:cNvSpPr>
          <p:nvPr>
            <p:ph type="pic" sz="quarter" idx="14" hasCustomPrompt="1"/>
          </p:nvPr>
        </p:nvSpPr>
        <p:spPr>
          <a:xfrm>
            <a:off x="0" y="1704814"/>
            <a:ext cx="5191622" cy="6524786"/>
          </a:xfrm>
        </p:spPr>
        <p:txBody>
          <a:bodyPr anchor="t"/>
          <a:lstStyle>
            <a:lvl1pPr marL="0" indent="0" algn="ctr">
              <a:lnSpc>
                <a:spcPct val="100000"/>
              </a:lnSpc>
              <a:buNone/>
              <a:defRPr/>
            </a:lvl1pPr>
          </a:lstStyle>
          <a:p>
            <a:r>
              <a:rPr lang="en-US" dirty="0"/>
              <a:t>Insert picture by clicking icon</a:t>
            </a:r>
          </a:p>
        </p:txBody>
      </p:sp>
    </p:spTree>
    <p:extLst>
      <p:ext uri="{BB962C8B-B14F-4D97-AF65-F5344CB8AC3E}">
        <p14:creationId xmlns:p14="http://schemas.microsoft.com/office/powerpoint/2010/main" val="83875770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TS 1 column 1 left photo thin">
    <p:spTree>
      <p:nvGrpSpPr>
        <p:cNvPr id="1" name=""/>
        <p:cNvGrpSpPr/>
        <p:nvPr/>
      </p:nvGrpSpPr>
      <p:grpSpPr>
        <a:xfrm>
          <a:off x="0" y="0"/>
          <a:ext cx="0" cy="0"/>
          <a:chOff x="0" y="0"/>
          <a:chExt cx="0" cy="0"/>
        </a:xfrm>
      </p:grpSpPr>
      <p:pic>
        <p:nvPicPr>
          <p:cNvPr id="14" name="Picture 13" descr="Light rail train in snow in the city.">
            <a:extLst>
              <a:ext uri="{FF2B5EF4-FFF2-40B4-BE49-F238E27FC236}">
                <a16:creationId xmlns:a16="http://schemas.microsoft.com/office/drawing/2014/main" id="{605555D0-50A5-F34C-A18B-2A8253C498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692876"/>
            <a:ext cx="3162667" cy="6536724"/>
          </a:xfrm>
          <a:prstGeom prst="rect">
            <a:avLst/>
          </a:prstGeom>
        </p:spPr>
      </p:pic>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68ECD199-135E-4343-82E2-C44B8AF8CB66}"/>
              </a:ext>
            </a:extLst>
          </p:cNvPr>
          <p:cNvSpPr>
            <a:spLocks noGrp="1"/>
          </p:cNvSpPr>
          <p:nvPr>
            <p:ph type="title" hasCustomPrompt="1"/>
          </p:nvPr>
        </p:nvSpPr>
        <p:spPr>
          <a:xfrm>
            <a:off x="977432" y="380554"/>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sp>
        <p:nvSpPr>
          <p:cNvPr id="20" name="Rectangle 19">
            <a:extLst>
              <a:ext uri="{FF2B5EF4-FFF2-40B4-BE49-F238E27FC236}">
                <a16:creationId xmlns:a16="http://schemas.microsoft.com/office/drawing/2014/main" id="{570AE7EF-D2E9-C74D-9DF9-691A061FAAD1}"/>
              </a:ext>
              <a:ext uri="{C183D7F6-B498-43B3-948B-1728B52AA6E4}">
                <adec:decorative xmlns:adec="http://schemas.microsoft.com/office/drawing/2017/decorative" val="1"/>
              </a:ext>
            </a:extLst>
          </p:cNvPr>
          <p:cNvSpPr/>
          <p:nvPr userDrawn="1"/>
        </p:nvSpPr>
        <p:spPr>
          <a:xfrm>
            <a:off x="0" y="5312"/>
            <a:ext cx="326571" cy="326571"/>
          </a:xfrm>
          <a:prstGeom prst="rect">
            <a:avLst/>
          </a:pr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305619167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TS 1 column 1 left photo thin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80016" y="383723"/>
            <a:ext cx="11821583" cy="1230153"/>
          </a:xfrm>
          <a:prstGeom prst="rect">
            <a:avLst/>
          </a:prstGeo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a:prstGeom prst="rect">
            <a:avLst/>
          </a:prstGeo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5EA1A3CA-9594-F548-B523-9656AF04E3FA}"/>
              </a:ext>
            </a:extLst>
          </p:cNvPr>
          <p:cNvSpPr>
            <a:spLocks noGrp="1"/>
          </p:cNvSpPr>
          <p:nvPr>
            <p:ph type="pic" sz="quarter" idx="14" hasCustomPrompt="1"/>
          </p:nvPr>
        </p:nvSpPr>
        <p:spPr>
          <a:xfrm>
            <a:off x="-8313" y="1702191"/>
            <a:ext cx="3095625" cy="6524786"/>
          </a:xfrm>
        </p:spPr>
        <p:txBody>
          <a:bodyPr anchor="t"/>
          <a:lstStyle>
            <a:lvl1pPr marL="0" indent="0" algn="ctr">
              <a:lnSpc>
                <a:spcPct val="100000"/>
              </a:lnSpc>
              <a:buNone/>
              <a:defRPr/>
            </a:lvl1pPr>
          </a:lstStyle>
          <a:p>
            <a:r>
              <a:rPr lang="en-US" dirty="0"/>
              <a:t>Insert picture by</a:t>
            </a:r>
          </a:p>
          <a:p>
            <a:r>
              <a:rPr lang="en-US" dirty="0"/>
              <a:t>clicking icon</a:t>
            </a:r>
          </a:p>
        </p:txBody>
      </p:sp>
    </p:spTree>
    <p:extLst>
      <p:ext uri="{BB962C8B-B14F-4D97-AF65-F5344CB8AC3E}">
        <p14:creationId xmlns:p14="http://schemas.microsoft.com/office/powerpoint/2010/main" val="225670647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TS 1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FAB84338-8974-4FAF-A50C-37046A15218E}"/>
              </a:ext>
            </a:extLst>
          </p:cNvPr>
          <p:cNvSpPr>
            <a:spLocks noGrp="1"/>
          </p:cNvSpPr>
          <p:nvPr>
            <p:ph type="title" hasCustomPrompt="1"/>
          </p:nvPr>
        </p:nvSpPr>
        <p:spPr>
          <a:xfrm>
            <a:off x="980253" y="395815"/>
            <a:ext cx="11821347" cy="1228725"/>
          </a:xfrm>
        </p:spPr>
        <p:txBody>
          <a:bodyPr anchor="b">
            <a:noAutofit/>
          </a:bodyPr>
          <a:lstStyle>
            <a:lvl1pPr>
              <a:defRPr sz="4800" b="1">
                <a:solidFill>
                  <a:schemeClr val="bg1"/>
                </a:solidFill>
              </a:defRPr>
            </a:lvl1pPr>
          </a:lstStyle>
          <a:p>
            <a:pPr lvl="0"/>
            <a:r>
              <a:rPr lang="en-US"/>
              <a:t>Slide title to go here</a:t>
            </a:r>
            <a:endParaRPr lang="en-US" noProof="0"/>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1015533" y="2192161"/>
            <a:ext cx="1178606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1002831" y="2886074"/>
            <a:ext cx="11798769" cy="4083799"/>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r>
              <a:rPr lang="en-US" dirty="0"/>
              <a:t> </a:t>
            </a:r>
          </a:p>
          <a:p>
            <a:pPr lvl="0"/>
            <a:endParaRPr lang="en-US" dirty="0"/>
          </a:p>
          <a:p>
            <a:pPr lvl="0"/>
            <a:endParaRPr lang="en-US" dirty="0"/>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373543092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TS 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E6F40E-F87A-E34B-B26C-5902B43942CA}"/>
              </a:ext>
              <a:ext uri="{C183D7F6-B498-43B3-948B-1728B52AA6E4}">
                <adec:decorative xmlns:adec="http://schemas.microsoft.com/office/drawing/2017/decorative" val="1"/>
              </a:ext>
            </a:extLst>
          </p:cNvPr>
          <p:cNvSpPr/>
          <p:nvPr userDrawn="1"/>
        </p:nvSpPr>
        <p:spPr>
          <a:xfrm>
            <a:off x="9328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2B8BB59-8F62-5243-98E1-D1DDA3216D9D}"/>
              </a:ext>
              <a:ext uri="{C183D7F6-B498-43B3-948B-1728B52AA6E4}">
                <adec:decorative xmlns:adec="http://schemas.microsoft.com/office/drawing/2017/decorative" val="1"/>
              </a:ext>
            </a:extLst>
          </p:cNvPr>
          <p:cNvSpPr/>
          <p:nvPr userDrawn="1"/>
        </p:nvSpPr>
        <p:spPr>
          <a:xfrm>
            <a:off x="74352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1BCA9CF-0625-409D-992F-1E6AA6FD229F}"/>
              </a:ext>
            </a:extLst>
          </p:cNvPr>
          <p:cNvSpPr>
            <a:spLocks noGrp="1"/>
          </p:cNvSpPr>
          <p:nvPr>
            <p:ph type="title" hasCustomPrompt="1"/>
          </p:nvPr>
        </p:nvSpPr>
        <p:spPr>
          <a:xfrm>
            <a:off x="987739" y="388769"/>
            <a:ext cx="11813861" cy="123577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 name="Text Placeholder 3">
            <a:extLst>
              <a:ext uri="{FF2B5EF4-FFF2-40B4-BE49-F238E27FC236}">
                <a16:creationId xmlns:a16="http://schemas.microsoft.com/office/drawing/2014/main" id="{849524CE-9304-8A42-BD76-D60374AB8A8D}"/>
              </a:ext>
            </a:extLst>
          </p:cNvPr>
          <p:cNvSpPr>
            <a:spLocks noGrp="1"/>
          </p:cNvSpPr>
          <p:nvPr>
            <p:ph type="body" sz="quarter" idx="14" hasCustomPrompt="1"/>
          </p:nvPr>
        </p:nvSpPr>
        <p:spPr>
          <a:xfrm>
            <a:off x="1245712" y="2760163"/>
            <a:ext cx="5478784" cy="732337"/>
          </a:xfrm>
          <a:noFill/>
        </p:spPr>
        <p:txBody>
          <a:bodyPr anchor="b">
            <a:noAutofit/>
          </a:bodyPr>
          <a:lstStyle>
            <a:lvl1pPr marL="0" indent="0">
              <a:buFontTx/>
              <a:buNone/>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goes here</a:t>
            </a:r>
          </a:p>
        </p:txBody>
      </p:sp>
      <p:sp>
        <p:nvSpPr>
          <p:cNvPr id="22" name="Text Placeholder 25">
            <a:extLst>
              <a:ext uri="{FF2B5EF4-FFF2-40B4-BE49-F238E27FC236}">
                <a16:creationId xmlns:a16="http://schemas.microsoft.com/office/drawing/2014/main" id="{DA7E4657-B2D8-F042-8406-1FF919016A24}"/>
              </a:ext>
            </a:extLst>
          </p:cNvPr>
          <p:cNvSpPr>
            <a:spLocks noGrp="1"/>
          </p:cNvSpPr>
          <p:nvPr>
            <p:ph type="body" sz="quarter" idx="12" hasCustomPrompt="1"/>
          </p:nvPr>
        </p:nvSpPr>
        <p:spPr>
          <a:xfrm>
            <a:off x="1245711" y="3716498"/>
            <a:ext cx="5478783"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5" name="Text Placeholder 3">
            <a:extLst>
              <a:ext uri="{FF2B5EF4-FFF2-40B4-BE49-F238E27FC236}">
                <a16:creationId xmlns:a16="http://schemas.microsoft.com/office/drawing/2014/main" id="{51CA5694-0CC4-B843-9078-357D69FAB882}"/>
              </a:ext>
            </a:extLst>
          </p:cNvPr>
          <p:cNvSpPr>
            <a:spLocks noGrp="1"/>
          </p:cNvSpPr>
          <p:nvPr>
            <p:ph type="body" sz="quarter" idx="15" hasCustomPrompt="1"/>
          </p:nvPr>
        </p:nvSpPr>
        <p:spPr>
          <a:xfrm>
            <a:off x="7606348" y="2760163"/>
            <a:ext cx="5689134" cy="732337"/>
          </a:xfrm>
          <a:noFill/>
        </p:spPr>
        <p:txBody>
          <a:bodyPr anchor="b">
            <a:noAutofit/>
          </a:bodyPr>
          <a:lstStyle>
            <a:lvl1pPr marL="0" indent="0">
              <a:buFontTx/>
              <a:buNone/>
              <a:defRPr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Subhead goes here</a:t>
            </a:r>
          </a:p>
        </p:txBody>
      </p:sp>
      <p:sp>
        <p:nvSpPr>
          <p:cNvPr id="23" name="Text Placeholder 25">
            <a:extLst>
              <a:ext uri="{FF2B5EF4-FFF2-40B4-BE49-F238E27FC236}">
                <a16:creationId xmlns:a16="http://schemas.microsoft.com/office/drawing/2014/main" id="{7A0A654F-2CD6-7B48-973D-57A9B02C0DFE}"/>
              </a:ext>
            </a:extLst>
          </p:cNvPr>
          <p:cNvSpPr>
            <a:spLocks noGrp="1"/>
          </p:cNvSpPr>
          <p:nvPr>
            <p:ph type="body" sz="quarter" idx="16" hasCustomPrompt="1"/>
          </p:nvPr>
        </p:nvSpPr>
        <p:spPr>
          <a:xfrm>
            <a:off x="7606348" y="3709460"/>
            <a:ext cx="5689133"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Tree>
    <p:extLst>
      <p:ext uri="{BB962C8B-B14F-4D97-AF65-F5344CB8AC3E}">
        <p14:creationId xmlns:p14="http://schemas.microsoft.com/office/powerpoint/2010/main" val="355943921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TS 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952CABF-C0DD-4C93-9495-22DD8FAF2F59}"/>
              </a:ext>
            </a:extLst>
          </p:cNvPr>
          <p:cNvSpPr>
            <a:spLocks noGrp="1"/>
          </p:cNvSpPr>
          <p:nvPr>
            <p:ph type="title" hasCustomPrompt="1"/>
          </p:nvPr>
        </p:nvSpPr>
        <p:spPr>
          <a:xfrm>
            <a:off x="989300" y="396142"/>
            <a:ext cx="11824167" cy="1228725"/>
          </a:xfrm>
          <a:prstGeom prst="rect">
            <a:avLst/>
          </a:prstGeom>
        </p:spPr>
        <p:txBody>
          <a:bodyPr anchor="b">
            <a:noAutofit/>
          </a:bodyPr>
          <a:lstStyle>
            <a:lvl1pPr>
              <a:defRPr sz="4800" b="1">
                <a:solidFill>
                  <a:schemeClr val="bg1"/>
                </a:solidFill>
              </a:defRPr>
            </a:lvl1pPr>
          </a:lstStyle>
          <a:p>
            <a:pPr lvl="0"/>
            <a:r>
              <a:rPr lang="en-US" dirty="0"/>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Rectangle 15">
            <a:extLst>
              <a:ext uri="{FF2B5EF4-FFF2-40B4-BE49-F238E27FC236}">
                <a16:creationId xmlns:a16="http://schemas.microsoft.com/office/drawing/2014/main" id="{9D4AD8D6-68CC-5C40-9D67-B541EBCCCB29}"/>
              </a:ext>
              <a:ext uri="{C183D7F6-B498-43B3-948B-1728B52AA6E4}">
                <adec:decorative xmlns:adec="http://schemas.microsoft.com/office/drawing/2017/decorative" val="1"/>
              </a:ext>
            </a:extLst>
          </p:cNvPr>
          <p:cNvSpPr/>
          <p:nvPr userDrawn="1"/>
        </p:nvSpPr>
        <p:spPr>
          <a:xfrm>
            <a:off x="9426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B7AAF-C896-1548-B59C-4E33146A6EAD}"/>
              </a:ext>
              <a:ext uri="{C183D7F6-B498-43B3-948B-1728B52AA6E4}">
                <adec:decorative xmlns:adec="http://schemas.microsoft.com/office/drawing/2017/decorative" val="1"/>
              </a:ext>
            </a:extLst>
          </p:cNvPr>
          <p:cNvSpPr/>
          <p:nvPr userDrawn="1"/>
        </p:nvSpPr>
        <p:spPr>
          <a:xfrm>
            <a:off x="525428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B0E28CF-8AB4-144D-9C4B-34DE7302705A}"/>
              </a:ext>
              <a:ext uri="{C183D7F6-B498-43B3-948B-1728B52AA6E4}">
                <adec:decorative xmlns:adec="http://schemas.microsoft.com/office/drawing/2017/decorative" val="1"/>
              </a:ext>
            </a:extLst>
          </p:cNvPr>
          <p:cNvSpPr/>
          <p:nvPr userDrawn="1"/>
        </p:nvSpPr>
        <p:spPr>
          <a:xfrm>
            <a:off x="95659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A0F3F35E-BD8A-3C45-B926-260375338A98}"/>
              </a:ext>
            </a:extLst>
          </p:cNvPr>
          <p:cNvSpPr>
            <a:spLocks noGrp="1"/>
          </p:cNvSpPr>
          <p:nvPr>
            <p:ph type="body" sz="quarter" idx="16" hasCustomPrompt="1"/>
          </p:nvPr>
        </p:nvSpPr>
        <p:spPr>
          <a:xfrm>
            <a:off x="1234561" y="2842017"/>
            <a:ext cx="3421384" cy="42753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0" name="Text Placeholder 25">
            <a:extLst>
              <a:ext uri="{FF2B5EF4-FFF2-40B4-BE49-F238E27FC236}">
                <a16:creationId xmlns:a16="http://schemas.microsoft.com/office/drawing/2014/main" id="{F3A24FFD-F342-2948-B817-7CBF27DB9CDB}"/>
              </a:ext>
            </a:extLst>
          </p:cNvPr>
          <p:cNvSpPr>
            <a:spLocks noGrp="1"/>
          </p:cNvSpPr>
          <p:nvPr>
            <p:ph type="body" sz="quarter" idx="12" hasCustomPrompt="1"/>
          </p:nvPr>
        </p:nvSpPr>
        <p:spPr>
          <a:xfrm>
            <a:off x="1211071" y="3480292"/>
            <a:ext cx="3444874"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28" name="Text Placeholder 3">
            <a:extLst>
              <a:ext uri="{FF2B5EF4-FFF2-40B4-BE49-F238E27FC236}">
                <a16:creationId xmlns:a16="http://schemas.microsoft.com/office/drawing/2014/main" id="{5ED06A61-F4D0-AC4C-8E68-652034713325}"/>
              </a:ext>
            </a:extLst>
          </p:cNvPr>
          <p:cNvSpPr>
            <a:spLocks noGrp="1"/>
          </p:cNvSpPr>
          <p:nvPr>
            <p:ph type="body" sz="quarter" idx="18" hasCustomPrompt="1"/>
          </p:nvPr>
        </p:nvSpPr>
        <p:spPr>
          <a:xfrm>
            <a:off x="5501761" y="2842017"/>
            <a:ext cx="3421384" cy="42753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dirty="0"/>
              <a:t>Subhead here</a:t>
            </a:r>
          </a:p>
        </p:txBody>
      </p:sp>
      <p:sp>
        <p:nvSpPr>
          <p:cNvPr id="21" name="Text Placeholder 25">
            <a:extLst>
              <a:ext uri="{FF2B5EF4-FFF2-40B4-BE49-F238E27FC236}">
                <a16:creationId xmlns:a16="http://schemas.microsoft.com/office/drawing/2014/main" id="{D77A6EFA-5F90-B34A-8608-F3195834C4CB}"/>
              </a:ext>
            </a:extLst>
          </p:cNvPr>
          <p:cNvSpPr>
            <a:spLocks noGrp="1"/>
          </p:cNvSpPr>
          <p:nvPr>
            <p:ph type="body" sz="quarter" idx="21" hasCustomPrompt="1"/>
          </p:nvPr>
        </p:nvSpPr>
        <p:spPr>
          <a:xfrm>
            <a:off x="5501761" y="3480292"/>
            <a:ext cx="3444874"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31" name="Text Placeholder 3">
            <a:extLst>
              <a:ext uri="{FF2B5EF4-FFF2-40B4-BE49-F238E27FC236}">
                <a16:creationId xmlns:a16="http://schemas.microsoft.com/office/drawing/2014/main" id="{97548173-F8EE-A146-A23E-BF6BF9F65401}"/>
              </a:ext>
            </a:extLst>
          </p:cNvPr>
          <p:cNvSpPr>
            <a:spLocks noGrp="1"/>
          </p:cNvSpPr>
          <p:nvPr>
            <p:ph type="body" sz="quarter" idx="20" hasCustomPrompt="1"/>
          </p:nvPr>
        </p:nvSpPr>
        <p:spPr>
          <a:xfrm>
            <a:off x="9819761" y="2842017"/>
            <a:ext cx="3421384" cy="42753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dirty="0"/>
              <a:t>Subhead here</a:t>
            </a:r>
          </a:p>
        </p:txBody>
      </p:sp>
      <p:sp>
        <p:nvSpPr>
          <p:cNvPr id="22" name="Text Placeholder 25">
            <a:extLst>
              <a:ext uri="{FF2B5EF4-FFF2-40B4-BE49-F238E27FC236}">
                <a16:creationId xmlns:a16="http://schemas.microsoft.com/office/drawing/2014/main" id="{07BA16AB-1170-3645-B01F-6BB4DA6B6DBC}"/>
              </a:ext>
            </a:extLst>
          </p:cNvPr>
          <p:cNvSpPr>
            <a:spLocks noGrp="1"/>
          </p:cNvSpPr>
          <p:nvPr>
            <p:ph type="body" sz="quarter" idx="22" hasCustomPrompt="1"/>
          </p:nvPr>
        </p:nvSpPr>
        <p:spPr>
          <a:xfrm>
            <a:off x="9831157" y="3480292"/>
            <a:ext cx="3444874"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Tree>
    <p:extLst>
      <p:ext uri="{BB962C8B-B14F-4D97-AF65-F5344CB8AC3E}">
        <p14:creationId xmlns:p14="http://schemas.microsoft.com/office/powerpoint/2010/main" val="162409164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TS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dirty="0"/>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Content Placeholder 4">
            <a:extLst>
              <a:ext uri="{FF2B5EF4-FFF2-40B4-BE49-F238E27FC236}">
                <a16:creationId xmlns:a16="http://schemas.microsoft.com/office/drawing/2014/main" id="{CA4683EF-D233-6234-A0B6-BDC45A62B7F7}"/>
              </a:ext>
            </a:extLst>
          </p:cNvPr>
          <p:cNvSpPr>
            <a:spLocks noGrp="1"/>
          </p:cNvSpPr>
          <p:nvPr>
            <p:ph sz="quarter" idx="13" hasCustomPrompt="1"/>
          </p:nvPr>
        </p:nvSpPr>
        <p:spPr>
          <a:xfrm>
            <a:off x="914400" y="2057400"/>
            <a:ext cx="12649200" cy="6172200"/>
          </a:xfrm>
        </p:spPr>
        <p:txBody>
          <a:bodyPr/>
          <a:lstStyle>
            <a:lvl1pPr marL="0" indent="0" algn="ctr">
              <a:buNone/>
              <a:defRPr/>
            </a:lvl1pPr>
          </a:lstStyle>
          <a:p>
            <a:r>
              <a:rPr lang="en-US" dirty="0"/>
              <a:t>Insert media by clicking icon </a:t>
            </a:r>
          </a:p>
        </p:txBody>
      </p:sp>
    </p:spTree>
    <p:extLst>
      <p:ext uri="{BB962C8B-B14F-4D97-AF65-F5344CB8AC3E}">
        <p14:creationId xmlns:p14="http://schemas.microsoft.com/office/powerpoint/2010/main" val="20117160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MTS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dirty="0"/>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326014521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pact of Met Council">
    <p:spTree>
      <p:nvGrpSpPr>
        <p:cNvPr id="1" name=""/>
        <p:cNvGrpSpPr/>
        <p:nvPr/>
      </p:nvGrpSpPr>
      <p:grpSpPr>
        <a:xfrm>
          <a:off x="0" y="0"/>
          <a:ext cx="0" cy="0"/>
          <a:chOff x="0" y="0"/>
          <a:chExt cx="0" cy="0"/>
        </a:xfrm>
      </p:grpSpPr>
      <p:pic>
        <p:nvPicPr>
          <p:cNvPr id="8" name="Picture 7" descr="Outdoor photograph of bridge over the Mississippi river, with Minneapolis, Minnesota in background">
            <a:extLst>
              <a:ext uri="{FF2B5EF4-FFF2-40B4-BE49-F238E27FC236}">
                <a16:creationId xmlns:a16="http://schemas.microsoft.com/office/drawing/2014/main" id="{DC56C798-99C2-1E46-85D3-65CDCD891C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98870" y="0"/>
            <a:ext cx="7331529" cy="8229600"/>
          </a:xfrm>
          <a:prstGeom prst="rect">
            <a:avLst/>
          </a:prstGeom>
        </p:spPr>
      </p:pic>
      <p:pic>
        <p:nvPicPr>
          <p:cNvPr id="9" name="Picture 8" descr="Outdoor photograph of train tracks along the Mississippi river, leading to Saint Paul, Minnesota">
            <a:extLst>
              <a:ext uri="{FF2B5EF4-FFF2-40B4-BE49-F238E27FC236}">
                <a16:creationId xmlns:a16="http://schemas.microsoft.com/office/drawing/2014/main" id="{3B6FD3F7-EB19-2D46-AB47-0A01C4B9852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7298871" cy="8229600"/>
          </a:xfrm>
          <a:prstGeom prst="rect">
            <a:avLst/>
          </a:prstGeom>
        </p:spPr>
      </p:pic>
      <p:sp>
        <p:nvSpPr>
          <p:cNvPr id="14" name="Rectangle 13">
            <a:extLst>
              <a:ext uri="{FF2B5EF4-FFF2-40B4-BE49-F238E27FC236}">
                <a16:creationId xmlns:a16="http://schemas.microsoft.com/office/drawing/2014/main" id="{0855449D-36D6-CB45-90FD-D96BDDC96455}"/>
              </a:ext>
              <a:ext uri="{C183D7F6-B498-43B3-948B-1728B52AA6E4}">
                <adec:decorative xmlns:adec="http://schemas.microsoft.com/office/drawing/2017/decorative" val="1"/>
              </a:ext>
            </a:extLst>
          </p:cNvPr>
          <p:cNvSpPr/>
          <p:nvPr userDrawn="1"/>
        </p:nvSpPr>
        <p:spPr>
          <a:xfrm>
            <a:off x="0" y="2"/>
            <a:ext cx="14630400" cy="2039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cxnSp>
        <p:nvCxnSpPr>
          <p:cNvPr id="10" name="Straight Connector 9">
            <a:extLst>
              <a:ext uri="{FF2B5EF4-FFF2-40B4-BE49-F238E27FC236}">
                <a16:creationId xmlns:a16="http://schemas.microsoft.com/office/drawing/2014/main" id="{874F6DD5-DB13-DC4A-AD42-A3821EFE3AB7}"/>
              </a:ext>
              <a:ext uri="{C183D7F6-B498-43B3-948B-1728B52AA6E4}">
                <adec:decorative xmlns:adec="http://schemas.microsoft.com/office/drawing/2017/decorative" val="1"/>
              </a:ext>
            </a:extLst>
          </p:cNvPr>
          <p:cNvCxnSpPr/>
          <p:nvPr userDrawn="1"/>
        </p:nvCxnSpPr>
        <p:spPr>
          <a:xfrm flipV="1">
            <a:off x="4865912" y="636814"/>
            <a:ext cx="0" cy="1191986"/>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0ED3DF6-57C7-144A-B772-0C2C041F3135}"/>
              </a:ext>
            </a:extLst>
          </p:cNvPr>
          <p:cNvSpPr/>
          <p:nvPr userDrawn="1"/>
        </p:nvSpPr>
        <p:spPr>
          <a:xfrm>
            <a:off x="987661" y="595541"/>
            <a:ext cx="2009913" cy="307777"/>
          </a:xfrm>
          <a:prstGeom prst="rect">
            <a:avLst/>
          </a:prstGeom>
        </p:spPr>
        <p:txBody>
          <a:bodyPr wrap="square">
            <a:spAutoFit/>
          </a:bodyPr>
          <a:lstStyle/>
          <a:p>
            <a:r>
              <a:rPr lang="en-US" sz="1400" b="1">
                <a:latin typeface="Arial" panose="020B0604020202020204" pitchFamily="34" charset="0"/>
                <a:cs typeface="Arial" panose="020B0604020202020204" pitchFamily="34" charset="0"/>
              </a:rPr>
              <a:t>Metropolitan Council</a:t>
            </a:r>
          </a:p>
        </p:txBody>
      </p:sp>
      <p:sp>
        <p:nvSpPr>
          <p:cNvPr id="12" name="Rectangle 11">
            <a:extLst>
              <a:ext uri="{FF2B5EF4-FFF2-40B4-BE49-F238E27FC236}">
                <a16:creationId xmlns:a16="http://schemas.microsoft.com/office/drawing/2014/main" id="{95FEB3FC-C79E-6C47-9499-688D5E202145}"/>
              </a:ext>
            </a:extLst>
          </p:cNvPr>
          <p:cNvSpPr/>
          <p:nvPr userDrawn="1"/>
        </p:nvSpPr>
        <p:spPr>
          <a:xfrm>
            <a:off x="5289613" y="1164325"/>
            <a:ext cx="9095854" cy="338554"/>
          </a:xfrm>
          <a:prstGeom prst="rect">
            <a:avLst/>
          </a:prstGeom>
        </p:spPr>
        <p:txBody>
          <a:bodyPr wrap="square">
            <a:spAutoFit/>
          </a:bodyPr>
          <a:lstStyle/>
          <a:p>
            <a:r>
              <a:rPr lang="en-US" sz="1600" b="1" spc="300">
                <a:latin typeface="Arial" panose="020B0604020202020204" pitchFamily="34" charset="0"/>
                <a:cs typeface="Arial" panose="020B0604020202020204" pitchFamily="34" charset="0"/>
              </a:rPr>
              <a:t>Creating the foundation for a thriving region</a:t>
            </a:r>
          </a:p>
        </p:txBody>
      </p:sp>
      <p:sp>
        <p:nvSpPr>
          <p:cNvPr id="13" name="TextBox 12">
            <a:extLst>
              <a:ext uri="{FF2B5EF4-FFF2-40B4-BE49-F238E27FC236}">
                <a16:creationId xmlns:a16="http://schemas.microsoft.com/office/drawing/2014/main" id="{AC7F4119-B362-7145-B8E4-F62A4C81F343}"/>
              </a:ext>
            </a:extLst>
          </p:cNvPr>
          <p:cNvSpPr txBox="1"/>
          <p:nvPr userDrawn="1"/>
        </p:nvSpPr>
        <p:spPr>
          <a:xfrm>
            <a:off x="968190" y="850511"/>
            <a:ext cx="3490471" cy="790281"/>
          </a:xfrm>
          <a:prstGeom prst="rect">
            <a:avLst/>
          </a:prstGeom>
          <a:noFill/>
        </p:spPr>
        <p:txBody>
          <a:bodyPr wrap="square" rtlCol="0">
            <a:spAutoFit/>
          </a:bodyPr>
          <a:lstStyle/>
          <a:p>
            <a:pPr>
              <a:lnSpc>
                <a:spcPts val="5760"/>
              </a:lnSpc>
              <a:spcAft>
                <a:spcPts val="600"/>
              </a:spcAft>
            </a:pPr>
            <a:r>
              <a:rPr lang="en-US" sz="4800" b="1" dirty="0">
                <a:latin typeface="Arial" panose="020B0604020202020204" pitchFamily="34" charset="0"/>
                <a:cs typeface="Arial" panose="020B0604020202020204" pitchFamily="34" charset="0"/>
              </a:rPr>
              <a:t>Our impact</a:t>
            </a:r>
          </a:p>
        </p:txBody>
      </p:sp>
    </p:spTree>
    <p:extLst>
      <p:ext uri="{BB962C8B-B14F-4D97-AF65-F5344CB8AC3E}">
        <p14:creationId xmlns:p14="http://schemas.microsoft.com/office/powerpoint/2010/main" val="16795232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FC98D8-BAA0-DF40-9C81-E8AA0DB9AFE8}"/>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Box 6">
            <a:extLst>
              <a:ext uri="{FF2B5EF4-FFF2-40B4-BE49-F238E27FC236}">
                <a16:creationId xmlns:a16="http://schemas.microsoft.com/office/drawing/2014/main" id="{A0AB4943-3134-9E4B-9622-795F8A220D7C}"/>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BAB42D2-87A9-314C-AD8C-4365A0013F90}"/>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1CA172F3-9095-42DB-9420-066972D3B664}"/>
              </a:ext>
            </a:extLst>
          </p:cNvPr>
          <p:cNvSpPr>
            <a:spLocks noGrp="1"/>
          </p:cNvSpPr>
          <p:nvPr>
            <p:ph type="title" hasCustomPrompt="1"/>
          </p:nvPr>
        </p:nvSpPr>
        <p:spPr>
          <a:xfrm>
            <a:off x="9835640" y="-1436376"/>
            <a:ext cx="4410232" cy="1047751"/>
          </a:xfrm>
        </p:spPr>
        <p:txBody>
          <a:bodyPr/>
          <a:lstStyle>
            <a:lvl1pPr>
              <a:defRPr/>
            </a:lvl1pPr>
          </a:lstStyle>
          <a:p>
            <a:r>
              <a:rPr lang="en-US"/>
              <a:t>Edit hidden title</a:t>
            </a:r>
          </a:p>
        </p:txBody>
      </p:sp>
      <p:grpSp>
        <p:nvGrpSpPr>
          <p:cNvPr id="9" name="Group 8">
            <a:extLst>
              <a:ext uri="{FF2B5EF4-FFF2-40B4-BE49-F238E27FC236}">
                <a16:creationId xmlns:a16="http://schemas.microsoft.com/office/drawing/2014/main" id="{6BF15881-E074-D741-8788-F7549BDB3E49}"/>
              </a:ext>
            </a:extLst>
          </p:cNvPr>
          <p:cNvGrpSpPr/>
          <p:nvPr userDrawn="1"/>
        </p:nvGrpSpPr>
        <p:grpSpPr>
          <a:xfrm>
            <a:off x="1364151" y="-1198130"/>
            <a:ext cx="8089009" cy="685740"/>
            <a:chOff x="2492994" y="2126192"/>
            <a:chExt cx="8089009" cy="685740"/>
          </a:xfrm>
        </p:grpSpPr>
        <p:sp>
          <p:nvSpPr>
            <p:cNvPr id="10" name="Rectangle 9">
              <a:extLst>
                <a:ext uri="{FF2B5EF4-FFF2-40B4-BE49-F238E27FC236}">
                  <a16:creationId xmlns:a16="http://schemas.microsoft.com/office/drawing/2014/main" id="{60215669-DADC-DA45-9C83-5F7BD8AB3A1C}"/>
                </a:ext>
              </a:extLst>
            </p:cNvPr>
            <p:cNvSpPr/>
            <p:nvPr/>
          </p:nvSpPr>
          <p:spPr>
            <a:xfrm>
              <a:off x="2577627" y="2126192"/>
              <a:ext cx="1600200" cy="27432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4EDFFE1-AEE5-DE40-BAC8-FE728DCBF844}"/>
                </a:ext>
              </a:extLst>
            </p:cNvPr>
            <p:cNvSpPr txBox="1"/>
            <p:nvPr/>
          </p:nvSpPr>
          <p:spPr>
            <a:xfrm>
              <a:off x="2492994" y="2411822"/>
              <a:ext cx="1290626" cy="384204"/>
            </a:xfrm>
            <a:prstGeom prst="rect">
              <a:avLst/>
            </a:prstGeom>
            <a:noFill/>
          </p:spPr>
          <p:txBody>
            <a:bodyPr wrap="square" rtlCol="0">
              <a:spAutoFit/>
            </a:bodyPr>
            <a:lstStyle/>
            <a:p>
              <a:r>
                <a:rPr lang="en-US" sz="1000" dirty="0"/>
                <a:t>Primary</a:t>
              </a:r>
              <a:br>
                <a:rPr lang="en-US" sz="1000" dirty="0"/>
              </a:br>
              <a:r>
                <a:rPr lang="en-US" sz="1000" dirty="0"/>
                <a:t>RGB 0/93/170</a:t>
              </a:r>
            </a:p>
          </p:txBody>
        </p:sp>
        <p:sp>
          <p:nvSpPr>
            <p:cNvPr id="12" name="Rectangle 11">
              <a:extLst>
                <a:ext uri="{FF2B5EF4-FFF2-40B4-BE49-F238E27FC236}">
                  <a16:creationId xmlns:a16="http://schemas.microsoft.com/office/drawing/2014/main" id="{9F93C790-26BF-2B41-AA12-5400DC96318A}"/>
                </a:ext>
              </a:extLst>
            </p:cNvPr>
            <p:cNvSpPr/>
            <p:nvPr/>
          </p:nvSpPr>
          <p:spPr>
            <a:xfrm>
              <a:off x="4180545" y="2126192"/>
              <a:ext cx="1600200" cy="274320"/>
            </a:xfrm>
            <a:prstGeom prst="rect">
              <a:avLst/>
            </a:prstGeom>
            <a:solidFill>
              <a:srgbClr val="6C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658A6B0-F11C-4743-8B88-F5DB0699614D}"/>
                </a:ext>
              </a:extLst>
            </p:cNvPr>
            <p:cNvSpPr txBox="1"/>
            <p:nvPr/>
          </p:nvSpPr>
          <p:spPr>
            <a:xfrm>
              <a:off x="4097668" y="2411822"/>
              <a:ext cx="1290626" cy="400110"/>
            </a:xfrm>
            <a:prstGeom prst="rect">
              <a:avLst/>
            </a:prstGeom>
            <a:noFill/>
            <a:ln>
              <a:noFill/>
            </a:ln>
          </p:spPr>
          <p:txBody>
            <a:bodyPr wrap="square" rtlCol="0">
              <a:spAutoFit/>
            </a:bodyPr>
            <a:lstStyle/>
            <a:p>
              <a:r>
                <a:rPr lang="en-US" sz="1000" dirty="0"/>
                <a:t>2</a:t>
              </a:r>
              <a:r>
                <a:rPr lang="en-US" sz="1000" baseline="30000" dirty="0"/>
                <a:t>nd</a:t>
              </a:r>
              <a:r>
                <a:rPr lang="en-US" sz="1000" dirty="0"/>
                <a:t>/Community</a:t>
              </a:r>
              <a:br>
                <a:rPr lang="en-US" sz="1000" dirty="0"/>
              </a:br>
              <a:r>
                <a:rPr lang="en-US" sz="1000" dirty="0"/>
                <a:t>RGB 120/162/47</a:t>
              </a:r>
            </a:p>
          </p:txBody>
        </p:sp>
        <p:sp>
          <p:nvSpPr>
            <p:cNvPr id="14" name="Rectangle 13">
              <a:extLst>
                <a:ext uri="{FF2B5EF4-FFF2-40B4-BE49-F238E27FC236}">
                  <a16:creationId xmlns:a16="http://schemas.microsoft.com/office/drawing/2014/main" id="{DD8116AF-9573-4C4D-8B66-0DC304710DE6}"/>
                </a:ext>
              </a:extLst>
            </p:cNvPr>
            <p:cNvSpPr/>
            <p:nvPr/>
          </p:nvSpPr>
          <p:spPr>
            <a:xfrm>
              <a:off x="5779051" y="2126192"/>
              <a:ext cx="1600200" cy="274320"/>
            </a:xfrm>
            <a:prstGeom prst="rect">
              <a:avLst/>
            </a:prstGeom>
            <a:solidFill>
              <a:srgbClr val="EE3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4E310E7-741B-E64C-830E-9C955AB42403}"/>
                </a:ext>
              </a:extLst>
            </p:cNvPr>
            <p:cNvSpPr txBox="1"/>
            <p:nvPr/>
          </p:nvSpPr>
          <p:spPr>
            <a:xfrm>
              <a:off x="5711164" y="2411822"/>
              <a:ext cx="1290626" cy="400110"/>
            </a:xfrm>
            <a:prstGeom prst="rect">
              <a:avLst/>
            </a:prstGeom>
            <a:noFill/>
          </p:spPr>
          <p:txBody>
            <a:bodyPr wrap="square" rtlCol="0">
              <a:spAutoFit/>
            </a:bodyPr>
            <a:lstStyle/>
            <a:p>
              <a:r>
                <a:rPr lang="en-US" sz="1000" dirty="0"/>
                <a:t>2</a:t>
              </a:r>
              <a:r>
                <a:rPr lang="en-US" sz="1000" baseline="30000" dirty="0"/>
                <a:t>nd</a:t>
              </a:r>
              <a:r>
                <a:rPr lang="en-US" sz="1000" dirty="0"/>
                <a:t>/Metro Transit</a:t>
              </a:r>
              <a:br>
                <a:rPr lang="en-US" sz="1000" dirty="0"/>
              </a:br>
              <a:r>
                <a:rPr lang="en-US" sz="1000" dirty="0"/>
                <a:t>RGB 238/49/36</a:t>
              </a:r>
            </a:p>
          </p:txBody>
        </p:sp>
        <p:sp>
          <p:nvSpPr>
            <p:cNvPr id="16" name="Rectangle 15">
              <a:extLst>
                <a:ext uri="{FF2B5EF4-FFF2-40B4-BE49-F238E27FC236}">
                  <a16:creationId xmlns:a16="http://schemas.microsoft.com/office/drawing/2014/main" id="{1396B5F4-30F4-E544-BEDB-C998A39D2C09}"/>
                </a:ext>
              </a:extLst>
            </p:cNvPr>
            <p:cNvSpPr/>
            <p:nvPr/>
          </p:nvSpPr>
          <p:spPr>
            <a:xfrm>
              <a:off x="7374473" y="2126192"/>
              <a:ext cx="1600200" cy="27505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805827C-C451-0B44-8089-B79225C350BE}"/>
                </a:ext>
              </a:extLst>
            </p:cNvPr>
            <p:cNvSpPr txBox="1"/>
            <p:nvPr/>
          </p:nvSpPr>
          <p:spPr>
            <a:xfrm>
              <a:off x="7309672" y="2411822"/>
              <a:ext cx="1290626" cy="384204"/>
            </a:xfrm>
            <a:prstGeom prst="rect">
              <a:avLst/>
            </a:prstGeom>
            <a:noFill/>
            <a:ln>
              <a:noFill/>
            </a:ln>
          </p:spPr>
          <p:txBody>
            <a:bodyPr wrap="square" rtlCol="0">
              <a:spAutoFit/>
            </a:bodyPr>
            <a:lstStyle/>
            <a:p>
              <a:r>
                <a:rPr lang="en-US" sz="1000" dirty="0"/>
                <a:t>2</a:t>
              </a:r>
              <a:r>
                <a:rPr lang="en-US" sz="1000" baseline="30000" dirty="0"/>
                <a:t>nd</a:t>
              </a:r>
              <a:r>
                <a:rPr lang="en-US" sz="1000" dirty="0"/>
                <a:t>/Environmental</a:t>
              </a:r>
              <a:br>
                <a:rPr lang="en-US" sz="1000" dirty="0"/>
              </a:br>
              <a:r>
                <a:rPr lang="en-US" sz="1000" dirty="0"/>
                <a:t>RGB 0/154/199</a:t>
              </a:r>
            </a:p>
          </p:txBody>
        </p:sp>
        <p:sp>
          <p:nvSpPr>
            <p:cNvPr id="18" name="Rectangle 17">
              <a:extLst>
                <a:ext uri="{FF2B5EF4-FFF2-40B4-BE49-F238E27FC236}">
                  <a16:creationId xmlns:a16="http://schemas.microsoft.com/office/drawing/2014/main" id="{DE310923-FC7B-0B4F-864F-CBC5477C4CF8}"/>
                </a:ext>
              </a:extLst>
            </p:cNvPr>
            <p:cNvSpPr/>
            <p:nvPr userDrawn="1"/>
          </p:nvSpPr>
          <p:spPr>
            <a:xfrm>
              <a:off x="8981803" y="2126192"/>
              <a:ext cx="1600200" cy="2743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6F23D32-3A9C-ED4D-A4C3-FA9D13DCE618}"/>
                </a:ext>
              </a:extLst>
            </p:cNvPr>
            <p:cNvSpPr txBox="1"/>
            <p:nvPr userDrawn="1"/>
          </p:nvSpPr>
          <p:spPr>
            <a:xfrm>
              <a:off x="8991600" y="2411822"/>
              <a:ext cx="1290626" cy="400110"/>
            </a:xfrm>
            <a:prstGeom prst="rect">
              <a:avLst/>
            </a:prstGeom>
            <a:noFill/>
            <a:ln>
              <a:noFill/>
            </a:ln>
          </p:spPr>
          <p:txBody>
            <a:bodyPr wrap="square" rtlCol="0">
              <a:spAutoFit/>
            </a:bodyPr>
            <a:lstStyle/>
            <a:p>
              <a:r>
                <a:rPr lang="en-US" sz="1000" dirty="0"/>
                <a:t>Black</a:t>
              </a:r>
              <a:br>
                <a:rPr lang="en-US" sz="1000" dirty="0"/>
              </a:br>
              <a:r>
                <a:rPr lang="en-US" sz="1000" dirty="0"/>
                <a:t>RGB 0/0/0</a:t>
              </a:r>
            </a:p>
          </p:txBody>
        </p:sp>
      </p:grpSp>
    </p:spTree>
    <p:extLst>
      <p:ext uri="{BB962C8B-B14F-4D97-AF65-F5344CB8AC3E}">
        <p14:creationId xmlns:p14="http://schemas.microsoft.com/office/powerpoint/2010/main" val="11469993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osing 1">
    <p:spTree>
      <p:nvGrpSpPr>
        <p:cNvPr id="1" name=""/>
        <p:cNvGrpSpPr/>
        <p:nvPr/>
      </p:nvGrpSpPr>
      <p:grpSpPr>
        <a:xfrm>
          <a:off x="0" y="0"/>
          <a:ext cx="0" cy="0"/>
          <a:chOff x="0" y="0"/>
          <a:chExt cx="0" cy="0"/>
        </a:xfrm>
      </p:grpSpPr>
      <p:pic>
        <p:nvPicPr>
          <p:cNvPr id="7" name="Picture 6" descr="Outdoors photograph of Minneapolis Flour Mill district on the Mississippi river">
            <a:extLst>
              <a:ext uri="{FF2B5EF4-FFF2-40B4-BE49-F238E27FC236}">
                <a16:creationId xmlns:a16="http://schemas.microsoft.com/office/drawing/2014/main" id="{2ED7BE3C-05C0-C74C-B2CE-16818CF0B1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7353300" cy="8229600"/>
          </a:xfrm>
          <a:prstGeom prst="rect">
            <a:avLst/>
          </a:prstGeom>
        </p:spPr>
      </p:pic>
      <p:sp>
        <p:nvSpPr>
          <p:cNvPr id="2" name="Title 1">
            <a:extLst>
              <a:ext uri="{FF2B5EF4-FFF2-40B4-BE49-F238E27FC236}">
                <a16:creationId xmlns:a16="http://schemas.microsoft.com/office/drawing/2014/main" id="{D1F84FFD-1D4C-47E7-AE4C-A64AAA9E1B2F}"/>
              </a:ext>
            </a:extLst>
          </p:cNvPr>
          <p:cNvSpPr>
            <a:spLocks noGrp="1"/>
          </p:cNvSpPr>
          <p:nvPr>
            <p:ph type="title" hasCustomPrompt="1"/>
          </p:nvPr>
        </p:nvSpPr>
        <p:spPr>
          <a:xfrm rot="5400000">
            <a:off x="2223063" y="3319463"/>
            <a:ext cx="8229599" cy="1590675"/>
          </a:xfrm>
        </p:spPr>
        <p:txBody>
          <a:bodyPr>
            <a:noAutofit/>
          </a:bodyPr>
          <a:lstStyle>
            <a:lvl1pPr algn="ctr">
              <a:defRPr sz="9600" b="1">
                <a:solidFill>
                  <a:schemeClr val="bg1"/>
                </a:solidFill>
                <a:latin typeface="Arial" panose="020B0604020202020204" pitchFamily="34" charset="0"/>
                <a:cs typeface="Arial" panose="020B0604020202020204" pitchFamily="34" charset="0"/>
              </a:defRPr>
            </a:lvl1pPr>
          </a:lstStyle>
          <a:p>
            <a:r>
              <a:rPr lang="en-US"/>
              <a:t>Thank you</a:t>
            </a:r>
          </a:p>
        </p:txBody>
      </p:sp>
      <p:sp>
        <p:nvSpPr>
          <p:cNvPr id="11" name="Rectangle 10">
            <a:extLst>
              <a:ext uri="{FF2B5EF4-FFF2-40B4-BE49-F238E27FC236}">
                <a16:creationId xmlns:a16="http://schemas.microsoft.com/office/drawing/2014/main" id="{048630BC-930C-5A4D-B014-C4F9F3AC4D28}"/>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2" name="Picture 11">
            <a:extLst>
              <a:ext uri="{FF2B5EF4-FFF2-40B4-BE49-F238E27FC236}">
                <a16:creationId xmlns:a16="http://schemas.microsoft.com/office/drawing/2014/main" id="{E23F1A09-CC34-C940-83B0-31E36E0E2A5E}"/>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66628" y="5824024"/>
            <a:ext cx="2191637" cy="1504239"/>
          </a:xfrm>
          <a:prstGeom prst="rect">
            <a:avLst/>
          </a:prstGeom>
        </p:spPr>
      </p:pic>
      <p:sp>
        <p:nvSpPr>
          <p:cNvPr id="15" name="Text Placeholder 15">
            <a:extLst>
              <a:ext uri="{FF2B5EF4-FFF2-40B4-BE49-F238E27FC236}">
                <a16:creationId xmlns:a16="http://schemas.microsoft.com/office/drawing/2014/main" id="{4C25A713-3C6A-9A44-880E-96860545CE95}"/>
              </a:ext>
            </a:extLst>
          </p:cNvPr>
          <p:cNvSpPr>
            <a:spLocks noGrp="1"/>
          </p:cNvSpPr>
          <p:nvPr>
            <p:ph type="body" sz="quarter" idx="10" hasCustomPrompt="1"/>
          </p:nvPr>
        </p:nvSpPr>
        <p:spPr>
          <a:xfrm>
            <a:off x="7966075" y="2865970"/>
            <a:ext cx="5597525" cy="370390"/>
          </a:xfrm>
        </p:spPr>
        <p:txBody>
          <a:bodyPr>
            <a:noAutofit/>
          </a:bodyPr>
          <a:lstStyle>
            <a:lvl1pPr marL="0" indent="0">
              <a:lnSpc>
                <a:spcPts val="2260"/>
              </a:lnSpc>
              <a:spcBef>
                <a:spcPts val="0"/>
              </a:spcBef>
              <a:buFontTx/>
              <a:buNone/>
              <a:defRPr sz="1800" b="1" i="0">
                <a:solidFill>
                  <a:srgbClr val="005DAA"/>
                </a:solidFill>
                <a:latin typeface="Arial" panose="020B0604020202020204" pitchFamily="34" charset="0"/>
                <a:cs typeface="Arial" panose="020B0604020202020204" pitchFamily="34" charset="0"/>
              </a:defRPr>
            </a:lvl1pPr>
            <a:lvl2pPr marL="457200" indent="0">
              <a:buNone/>
              <a:defRPr/>
            </a:lvl2pPr>
          </a:lstStyle>
          <a:p>
            <a:pPr lvl="0"/>
            <a:r>
              <a:rPr lang="en-US" dirty="0"/>
              <a:t>FirstName </a:t>
            </a:r>
            <a:r>
              <a:rPr lang="en-US" dirty="0" err="1"/>
              <a:t>LastName</a:t>
            </a:r>
            <a:endParaRPr lang="en-US" dirty="0"/>
          </a:p>
        </p:txBody>
      </p:sp>
      <p:sp>
        <p:nvSpPr>
          <p:cNvPr id="5" name="Text Placeholder 4">
            <a:extLst>
              <a:ext uri="{FF2B5EF4-FFF2-40B4-BE49-F238E27FC236}">
                <a16:creationId xmlns:a16="http://schemas.microsoft.com/office/drawing/2014/main" id="{393876DD-8E58-4282-9A87-8BFBCF644078}"/>
              </a:ext>
            </a:extLst>
          </p:cNvPr>
          <p:cNvSpPr>
            <a:spLocks noGrp="1"/>
          </p:cNvSpPr>
          <p:nvPr>
            <p:ph type="body" sz="quarter" idx="11" hasCustomPrompt="1"/>
          </p:nvPr>
        </p:nvSpPr>
        <p:spPr>
          <a:xfrm>
            <a:off x="7966074" y="3267182"/>
            <a:ext cx="5597525" cy="1171575"/>
          </a:xfrm>
        </p:spPr>
        <p:txBody>
          <a:bodyPr>
            <a:normAutofit/>
          </a:bodyPr>
          <a:lstStyle>
            <a:lvl1pPr marL="0" indent="0">
              <a:lnSpc>
                <a:spcPts val="2260"/>
              </a:lnSpc>
              <a:spcBef>
                <a:spcPts val="0"/>
              </a:spcBef>
              <a:buNone/>
              <a:defRPr sz="1800"/>
            </a:lvl1pPr>
          </a:lstStyle>
          <a:p>
            <a:pPr lvl="0"/>
            <a:r>
              <a:rPr lang="en-US" b="0">
                <a:solidFill>
                  <a:schemeClr val="tx1"/>
                </a:solidFill>
              </a:rPr>
              <a:t>Title, department</a:t>
            </a:r>
          </a:p>
          <a:p>
            <a:pPr lvl="0"/>
            <a:r>
              <a:rPr lang="en-US" b="0">
                <a:solidFill>
                  <a:schemeClr val="tx1"/>
                </a:solidFill>
              </a:rPr>
              <a:t>Email</a:t>
            </a:r>
          </a:p>
          <a:p>
            <a:pPr lvl="0"/>
            <a:r>
              <a:rPr lang="en-US" b="0">
                <a:solidFill>
                  <a:schemeClr val="tx1"/>
                </a:solidFill>
              </a:rPr>
              <a:t>Phone</a:t>
            </a:r>
          </a:p>
        </p:txBody>
      </p:sp>
    </p:spTree>
    <p:extLst>
      <p:ext uri="{BB962C8B-B14F-4D97-AF65-F5344CB8AC3E}">
        <p14:creationId xmlns:p14="http://schemas.microsoft.com/office/powerpoint/2010/main" val="19632242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osing 2">
    <p:spTree>
      <p:nvGrpSpPr>
        <p:cNvPr id="1" name=""/>
        <p:cNvGrpSpPr/>
        <p:nvPr/>
      </p:nvGrpSpPr>
      <p:grpSpPr>
        <a:xfrm>
          <a:off x="0" y="0"/>
          <a:ext cx="0" cy="0"/>
          <a:chOff x="0" y="0"/>
          <a:chExt cx="0" cy="0"/>
        </a:xfrm>
      </p:grpSpPr>
      <p:pic>
        <p:nvPicPr>
          <p:cNvPr id="7" name="Picture 6" descr="Scenic fall trees along Missiissippi River near Hastings.">
            <a:extLst>
              <a:ext uri="{FF2B5EF4-FFF2-40B4-BE49-F238E27FC236}">
                <a16:creationId xmlns:a16="http://schemas.microsoft.com/office/drawing/2014/main" id="{A628BA88-5E51-7448-A8FE-9526BF17178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7353299" cy="8229600"/>
          </a:xfrm>
          <a:prstGeom prst="rect">
            <a:avLst/>
          </a:prstGeom>
        </p:spPr>
      </p:pic>
      <p:sp>
        <p:nvSpPr>
          <p:cNvPr id="2" name="Title 1">
            <a:extLst>
              <a:ext uri="{FF2B5EF4-FFF2-40B4-BE49-F238E27FC236}">
                <a16:creationId xmlns:a16="http://schemas.microsoft.com/office/drawing/2014/main" id="{35837201-AECA-4410-A7EF-46FA74D953F1}"/>
              </a:ext>
            </a:extLst>
          </p:cNvPr>
          <p:cNvSpPr>
            <a:spLocks noGrp="1"/>
          </p:cNvSpPr>
          <p:nvPr>
            <p:ph type="title" hasCustomPrompt="1"/>
          </p:nvPr>
        </p:nvSpPr>
        <p:spPr>
          <a:xfrm rot="5400000">
            <a:off x="2252662" y="3319464"/>
            <a:ext cx="8229600" cy="1590675"/>
          </a:xfrm>
        </p:spPr>
        <p:txBody>
          <a:bodyPr>
            <a:noAutofit/>
          </a:bodyPr>
          <a:lstStyle>
            <a:lvl1pPr algn="ctr">
              <a:defRPr sz="9600" b="1">
                <a:solidFill>
                  <a:schemeClr val="bg1"/>
                </a:solidFill>
                <a:latin typeface="Arial" panose="020B0604020202020204" pitchFamily="34" charset="0"/>
                <a:cs typeface="Arial" panose="020B0604020202020204" pitchFamily="34" charset="0"/>
              </a:defRPr>
            </a:lvl1pPr>
          </a:lstStyle>
          <a:p>
            <a:r>
              <a:rPr lang="en-US"/>
              <a:t>Thank you</a:t>
            </a:r>
          </a:p>
        </p:txBody>
      </p:sp>
      <p:sp>
        <p:nvSpPr>
          <p:cNvPr id="11" name="Rectangle 10">
            <a:extLst>
              <a:ext uri="{FF2B5EF4-FFF2-40B4-BE49-F238E27FC236}">
                <a16:creationId xmlns:a16="http://schemas.microsoft.com/office/drawing/2014/main" id="{7E92CD20-5BFD-B147-9A98-4DBA544D273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3" name="Picture 12">
            <a:extLst>
              <a:ext uri="{FF2B5EF4-FFF2-40B4-BE49-F238E27FC236}">
                <a16:creationId xmlns:a16="http://schemas.microsoft.com/office/drawing/2014/main" id="{04550611-BAFC-554D-9CEF-03C287FFBEB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66628" y="5824024"/>
            <a:ext cx="2191637" cy="1504239"/>
          </a:xfrm>
          <a:prstGeom prst="rect">
            <a:avLst/>
          </a:prstGeom>
        </p:spPr>
      </p:pic>
      <p:sp>
        <p:nvSpPr>
          <p:cNvPr id="4" name="Text Placeholder 3">
            <a:extLst>
              <a:ext uri="{FF2B5EF4-FFF2-40B4-BE49-F238E27FC236}">
                <a16:creationId xmlns:a16="http://schemas.microsoft.com/office/drawing/2014/main" id="{8FA0AAAE-3EDF-437B-8677-3F8F37B5666D}"/>
              </a:ext>
            </a:extLst>
          </p:cNvPr>
          <p:cNvSpPr>
            <a:spLocks noGrp="1"/>
          </p:cNvSpPr>
          <p:nvPr>
            <p:ph type="body" sz="quarter" idx="11" hasCustomPrompt="1"/>
          </p:nvPr>
        </p:nvSpPr>
        <p:spPr>
          <a:xfrm>
            <a:off x="7966074" y="1658410"/>
            <a:ext cx="5597525" cy="345051"/>
          </a:xfrm>
        </p:spPr>
        <p:txBody>
          <a:bodyPr>
            <a:normAutofit/>
          </a:bodyPr>
          <a:lstStyle>
            <a:lvl1pPr marL="0" indent="0">
              <a:buNone/>
              <a:defRPr sz="1800" b="1">
                <a:solidFill>
                  <a:srgbClr val="005DAA"/>
                </a:solidFill>
              </a:defRPr>
            </a:lvl1pPr>
          </a:lstStyle>
          <a:p>
            <a:pPr lvl="0"/>
            <a:r>
              <a:rPr lang="en-US"/>
              <a:t>FirstName </a:t>
            </a:r>
            <a:r>
              <a:rPr lang="en-US" err="1"/>
              <a:t>LastName</a:t>
            </a:r>
            <a:endParaRPr lang="en-US"/>
          </a:p>
        </p:txBody>
      </p:sp>
      <p:sp>
        <p:nvSpPr>
          <p:cNvPr id="6" name="Text Placeholder 5">
            <a:extLst>
              <a:ext uri="{FF2B5EF4-FFF2-40B4-BE49-F238E27FC236}">
                <a16:creationId xmlns:a16="http://schemas.microsoft.com/office/drawing/2014/main" id="{50B27D6D-679F-4087-8556-AC6A6CCA5E39}"/>
              </a:ext>
            </a:extLst>
          </p:cNvPr>
          <p:cNvSpPr>
            <a:spLocks noGrp="1"/>
          </p:cNvSpPr>
          <p:nvPr>
            <p:ph type="body" sz="quarter" idx="12" hasCustomPrompt="1"/>
          </p:nvPr>
        </p:nvSpPr>
        <p:spPr>
          <a:xfrm>
            <a:off x="7966075" y="2033856"/>
            <a:ext cx="5597525" cy="1038118"/>
          </a:xfrm>
        </p:spPr>
        <p:txBody>
          <a:bodyPr/>
          <a:lstStyle>
            <a:lvl1pPr marL="0" indent="0">
              <a:lnSpc>
                <a:spcPts val="2260"/>
              </a:lnSpc>
              <a:spcBef>
                <a:spcPts val="0"/>
              </a:spcBef>
              <a:buNone/>
              <a:defRPr sz="1800"/>
            </a:lvl1pPr>
          </a:lstStyle>
          <a:p>
            <a:pPr lvl="0"/>
            <a:r>
              <a:rPr lang="en-US" b="0">
                <a:solidFill>
                  <a:schemeClr val="tx1"/>
                </a:solidFill>
              </a:rPr>
              <a:t>Title, department</a:t>
            </a:r>
          </a:p>
          <a:p>
            <a:pPr lvl="0"/>
            <a:r>
              <a:rPr lang="en-US" b="0">
                <a:solidFill>
                  <a:schemeClr val="tx1"/>
                </a:solidFill>
              </a:rPr>
              <a:t>Email</a:t>
            </a:r>
          </a:p>
          <a:p>
            <a:pPr lvl="0"/>
            <a:r>
              <a:rPr lang="en-US" b="0">
                <a:solidFill>
                  <a:schemeClr val="tx1"/>
                </a:solidFill>
              </a:rPr>
              <a:t>Phone</a:t>
            </a:r>
          </a:p>
        </p:txBody>
      </p:sp>
      <p:sp>
        <p:nvSpPr>
          <p:cNvPr id="12" name="Text Placeholder 3">
            <a:extLst>
              <a:ext uri="{FF2B5EF4-FFF2-40B4-BE49-F238E27FC236}">
                <a16:creationId xmlns:a16="http://schemas.microsoft.com/office/drawing/2014/main" id="{1CF604AF-F2E6-4800-9EEA-9B289B1EC20A}"/>
              </a:ext>
            </a:extLst>
          </p:cNvPr>
          <p:cNvSpPr>
            <a:spLocks noGrp="1"/>
          </p:cNvSpPr>
          <p:nvPr>
            <p:ph type="body" sz="quarter" idx="13" hasCustomPrompt="1"/>
          </p:nvPr>
        </p:nvSpPr>
        <p:spPr>
          <a:xfrm>
            <a:off x="7966073" y="3412157"/>
            <a:ext cx="5597525" cy="345051"/>
          </a:xfrm>
        </p:spPr>
        <p:txBody>
          <a:bodyPr>
            <a:normAutofit/>
          </a:bodyPr>
          <a:lstStyle>
            <a:lvl1pPr marL="0" indent="0">
              <a:buNone/>
              <a:defRPr sz="1800" b="1">
                <a:solidFill>
                  <a:srgbClr val="005DAA"/>
                </a:solidFill>
              </a:defRPr>
            </a:lvl1pPr>
          </a:lstStyle>
          <a:p>
            <a:pPr lvl="0"/>
            <a:r>
              <a:rPr lang="en-US" dirty="0"/>
              <a:t>FirstName </a:t>
            </a:r>
            <a:r>
              <a:rPr lang="en-US" dirty="0" err="1"/>
              <a:t>LastName</a:t>
            </a:r>
            <a:endParaRPr lang="en-US" dirty="0"/>
          </a:p>
        </p:txBody>
      </p:sp>
      <p:sp>
        <p:nvSpPr>
          <p:cNvPr id="14" name="Text Placeholder 5">
            <a:extLst>
              <a:ext uri="{FF2B5EF4-FFF2-40B4-BE49-F238E27FC236}">
                <a16:creationId xmlns:a16="http://schemas.microsoft.com/office/drawing/2014/main" id="{760C24DE-D322-443A-912E-66A6C690CB98}"/>
              </a:ext>
            </a:extLst>
          </p:cNvPr>
          <p:cNvSpPr>
            <a:spLocks noGrp="1"/>
          </p:cNvSpPr>
          <p:nvPr>
            <p:ph type="body" sz="quarter" idx="14" hasCustomPrompt="1"/>
          </p:nvPr>
        </p:nvSpPr>
        <p:spPr>
          <a:xfrm>
            <a:off x="7966074" y="3777329"/>
            <a:ext cx="5597525" cy="1038118"/>
          </a:xfrm>
        </p:spPr>
        <p:txBody>
          <a:bodyPr/>
          <a:lstStyle>
            <a:lvl1pPr marL="0" indent="0">
              <a:lnSpc>
                <a:spcPts val="2260"/>
              </a:lnSpc>
              <a:spcBef>
                <a:spcPts val="0"/>
              </a:spcBef>
              <a:buNone/>
              <a:defRPr sz="1800"/>
            </a:lvl1pPr>
          </a:lstStyle>
          <a:p>
            <a:pPr lvl="0"/>
            <a:r>
              <a:rPr lang="en-US" b="0">
                <a:solidFill>
                  <a:schemeClr val="tx1"/>
                </a:solidFill>
              </a:rPr>
              <a:t>Title, department</a:t>
            </a:r>
          </a:p>
          <a:p>
            <a:pPr lvl="0"/>
            <a:r>
              <a:rPr lang="en-US" b="0">
                <a:solidFill>
                  <a:schemeClr val="tx1"/>
                </a:solidFill>
              </a:rPr>
              <a:t>Email</a:t>
            </a:r>
          </a:p>
          <a:p>
            <a:pPr lvl="0"/>
            <a:r>
              <a:rPr lang="en-US" b="0">
                <a:solidFill>
                  <a:schemeClr val="tx1"/>
                </a:solidFill>
              </a:rPr>
              <a:t>Phone</a:t>
            </a:r>
          </a:p>
        </p:txBody>
      </p:sp>
    </p:spTree>
    <p:extLst>
      <p:ext uri="{BB962C8B-B14F-4D97-AF65-F5344CB8AC3E}">
        <p14:creationId xmlns:p14="http://schemas.microsoft.com/office/powerpoint/2010/main" val="36111463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Placeholder">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6C51C614-E1B3-574C-AE90-726CD432E62B}"/>
              </a:ext>
            </a:extLst>
          </p:cNvPr>
          <p:cNvSpPr>
            <a:spLocks noGrp="1"/>
          </p:cNvSpPr>
          <p:nvPr>
            <p:ph type="pic" sz="quarter" idx="14"/>
          </p:nvPr>
        </p:nvSpPr>
        <p:spPr>
          <a:xfrm>
            <a:off x="0" y="0"/>
            <a:ext cx="7133200" cy="8229600"/>
          </a:xfrm>
        </p:spPr>
        <p:txBody>
          <a:bodyPr anchor="t">
            <a:noAutofit/>
          </a:bodyPr>
          <a:lstStyle>
            <a:lvl1pPr marL="457200" indent="0" algn="ctr">
              <a:lnSpc>
                <a:spcPct val="100000"/>
              </a:lnSpc>
              <a:buNone/>
              <a:tabLst/>
              <a:defRPr/>
            </a:lvl1pPr>
          </a:lstStyle>
          <a:p>
            <a:endParaRPr lang="en-US" dirty="0"/>
          </a:p>
          <a:p>
            <a:endParaRPr lang="en-US" dirty="0"/>
          </a:p>
          <a:p>
            <a:endParaRPr lang="en-US" dirty="0"/>
          </a:p>
          <a:p>
            <a:endParaRPr lang="en-US" dirty="0"/>
          </a:p>
          <a:p>
            <a:endParaRPr lang="en-US" dirty="0"/>
          </a:p>
          <a:p>
            <a:endParaRPr lang="en-US" dirty="0"/>
          </a:p>
          <a:p>
            <a:r>
              <a:rPr lang="en-US" dirty="0"/>
              <a:t>Insert picture by clicking icon </a:t>
            </a:r>
            <a:br>
              <a:rPr lang="en-US" dirty="0"/>
            </a:br>
            <a:r>
              <a:rPr lang="en-US" dirty="0"/>
              <a:t>and be sure the “thank you” text</a:t>
            </a:r>
            <a:br>
              <a:rPr lang="en-US" dirty="0"/>
            </a:br>
            <a:r>
              <a:rPr lang="en-US" dirty="0"/>
              <a:t>is readable over the photo</a:t>
            </a:r>
          </a:p>
        </p:txBody>
      </p:sp>
      <p:sp>
        <p:nvSpPr>
          <p:cNvPr id="11" name="Rectangle 10">
            <a:extLst>
              <a:ext uri="{FF2B5EF4-FFF2-40B4-BE49-F238E27FC236}">
                <a16:creationId xmlns:a16="http://schemas.microsoft.com/office/drawing/2014/main" id="{048630BC-930C-5A4D-B014-C4F9F3AC4D28}"/>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2" name="Picture 11">
            <a:extLst>
              <a:ext uri="{FF2B5EF4-FFF2-40B4-BE49-F238E27FC236}">
                <a16:creationId xmlns:a16="http://schemas.microsoft.com/office/drawing/2014/main" id="{E23F1A09-CC34-C940-83B0-31E36E0E2A5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66628" y="5824024"/>
            <a:ext cx="2191637" cy="1504239"/>
          </a:xfrm>
          <a:prstGeom prst="rect">
            <a:avLst/>
          </a:prstGeom>
        </p:spPr>
      </p:pic>
      <p:sp>
        <p:nvSpPr>
          <p:cNvPr id="2" name="Title 1">
            <a:extLst>
              <a:ext uri="{FF2B5EF4-FFF2-40B4-BE49-F238E27FC236}">
                <a16:creationId xmlns:a16="http://schemas.microsoft.com/office/drawing/2014/main" id="{D1F84FFD-1D4C-47E7-AE4C-A64AAA9E1B2F}"/>
              </a:ext>
            </a:extLst>
          </p:cNvPr>
          <p:cNvSpPr>
            <a:spLocks noGrp="1"/>
          </p:cNvSpPr>
          <p:nvPr>
            <p:ph type="title" hasCustomPrompt="1"/>
          </p:nvPr>
        </p:nvSpPr>
        <p:spPr>
          <a:xfrm rot="5400000">
            <a:off x="1930963" y="3319463"/>
            <a:ext cx="8229599" cy="1590675"/>
          </a:xfrm>
        </p:spPr>
        <p:txBody>
          <a:bodyPr>
            <a:noAutofit/>
          </a:bodyPr>
          <a:lstStyle>
            <a:lvl1pPr algn="ctr">
              <a:defRPr sz="9600" b="1">
                <a:solidFill>
                  <a:schemeClr val="bg1"/>
                </a:solidFill>
                <a:latin typeface="Arial" panose="020B0604020202020204" pitchFamily="34" charset="0"/>
                <a:cs typeface="Arial" panose="020B0604020202020204" pitchFamily="34" charset="0"/>
              </a:defRPr>
            </a:lvl1pPr>
          </a:lstStyle>
          <a:p>
            <a:r>
              <a:rPr lang="en-US" dirty="0"/>
              <a:t>Thank you</a:t>
            </a:r>
          </a:p>
        </p:txBody>
      </p:sp>
      <p:sp>
        <p:nvSpPr>
          <p:cNvPr id="15" name="Text Placeholder 15">
            <a:extLst>
              <a:ext uri="{FF2B5EF4-FFF2-40B4-BE49-F238E27FC236}">
                <a16:creationId xmlns:a16="http://schemas.microsoft.com/office/drawing/2014/main" id="{4C25A713-3C6A-9A44-880E-96860545CE95}"/>
              </a:ext>
            </a:extLst>
          </p:cNvPr>
          <p:cNvSpPr>
            <a:spLocks noGrp="1"/>
          </p:cNvSpPr>
          <p:nvPr>
            <p:ph type="body" sz="quarter" idx="10" hasCustomPrompt="1"/>
          </p:nvPr>
        </p:nvSpPr>
        <p:spPr>
          <a:xfrm>
            <a:off x="7966075" y="2865970"/>
            <a:ext cx="5597525" cy="380664"/>
          </a:xfrm>
        </p:spPr>
        <p:txBody>
          <a:bodyPr>
            <a:noAutofit/>
          </a:bodyPr>
          <a:lstStyle>
            <a:lvl1pPr marL="0" indent="0">
              <a:lnSpc>
                <a:spcPts val="2260"/>
              </a:lnSpc>
              <a:spcBef>
                <a:spcPts val="0"/>
              </a:spcBef>
              <a:buFontTx/>
              <a:buNone/>
              <a:defRPr sz="1800" b="1" i="0">
                <a:solidFill>
                  <a:srgbClr val="005DAA"/>
                </a:solidFill>
                <a:latin typeface="Arial" panose="020B0604020202020204" pitchFamily="34" charset="0"/>
                <a:cs typeface="Arial" panose="020B0604020202020204" pitchFamily="34" charset="0"/>
              </a:defRPr>
            </a:lvl1pPr>
            <a:lvl2pPr marL="457200" indent="0">
              <a:buNone/>
              <a:defRPr/>
            </a:lvl2pPr>
          </a:lstStyle>
          <a:p>
            <a:pPr lvl="0"/>
            <a:r>
              <a:rPr lang="en-US"/>
              <a:t>FirstName </a:t>
            </a:r>
            <a:r>
              <a:rPr lang="en-US" err="1"/>
              <a:t>LastName</a:t>
            </a:r>
            <a:endParaRPr lang="en-US"/>
          </a:p>
        </p:txBody>
      </p:sp>
      <p:sp>
        <p:nvSpPr>
          <p:cNvPr id="5" name="Text Placeholder 4">
            <a:extLst>
              <a:ext uri="{FF2B5EF4-FFF2-40B4-BE49-F238E27FC236}">
                <a16:creationId xmlns:a16="http://schemas.microsoft.com/office/drawing/2014/main" id="{EB6D013B-8C8D-41F3-95C8-00B5790756C2}"/>
              </a:ext>
            </a:extLst>
          </p:cNvPr>
          <p:cNvSpPr>
            <a:spLocks noGrp="1"/>
          </p:cNvSpPr>
          <p:nvPr>
            <p:ph type="body" sz="quarter" idx="12" hasCustomPrompt="1"/>
          </p:nvPr>
        </p:nvSpPr>
        <p:spPr>
          <a:xfrm>
            <a:off x="7966075" y="3276958"/>
            <a:ext cx="5597525" cy="1011792"/>
          </a:xfrm>
        </p:spPr>
        <p:txBody>
          <a:bodyPr>
            <a:normAutofit/>
          </a:bodyPr>
          <a:lstStyle>
            <a:lvl1pPr marL="0" indent="0">
              <a:lnSpc>
                <a:spcPts val="2260"/>
              </a:lnSpc>
              <a:spcBef>
                <a:spcPts val="0"/>
              </a:spcBef>
              <a:buNone/>
              <a:defRPr sz="1800"/>
            </a:lvl1pPr>
          </a:lstStyle>
          <a:p>
            <a:pPr lvl="0"/>
            <a:r>
              <a:rPr lang="en-US" b="0">
                <a:solidFill>
                  <a:schemeClr val="tx1"/>
                </a:solidFill>
              </a:rPr>
              <a:t>Title, department</a:t>
            </a:r>
          </a:p>
          <a:p>
            <a:pPr lvl="0"/>
            <a:r>
              <a:rPr lang="en-US" b="0">
                <a:solidFill>
                  <a:schemeClr val="tx1"/>
                </a:solidFill>
              </a:rPr>
              <a:t>Email</a:t>
            </a:r>
          </a:p>
          <a:p>
            <a:pPr lvl="0"/>
            <a:r>
              <a:rPr lang="en-US" b="0">
                <a:solidFill>
                  <a:schemeClr val="tx1"/>
                </a:solidFill>
              </a:rPr>
              <a:t>Phone</a:t>
            </a:r>
          </a:p>
        </p:txBody>
      </p:sp>
    </p:spTree>
    <p:extLst>
      <p:ext uri="{BB962C8B-B14F-4D97-AF65-F5344CB8AC3E}">
        <p14:creationId xmlns:p14="http://schemas.microsoft.com/office/powerpoint/2010/main" val="20145400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earn more">
    <p:spTree>
      <p:nvGrpSpPr>
        <p:cNvPr id="1" name=""/>
        <p:cNvGrpSpPr/>
        <p:nvPr/>
      </p:nvGrpSpPr>
      <p:grpSpPr>
        <a:xfrm>
          <a:off x="0" y="0"/>
          <a:ext cx="0" cy="0"/>
          <a:chOff x="0" y="0"/>
          <a:chExt cx="0" cy="0"/>
        </a:xfrm>
      </p:grpSpPr>
      <p:pic>
        <p:nvPicPr>
          <p:cNvPr id="7" name="Picture 6" descr="Outdoors photograph of Minneapolis Flour Mill district on the Mississippi river">
            <a:extLst>
              <a:ext uri="{FF2B5EF4-FFF2-40B4-BE49-F238E27FC236}">
                <a16:creationId xmlns:a16="http://schemas.microsoft.com/office/drawing/2014/main" id="{C2EAEE73-F372-AA42-98C7-56151389CC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7320167" cy="8229600"/>
          </a:xfrm>
          <a:prstGeom prst="rect">
            <a:avLst/>
          </a:prstGeom>
        </p:spPr>
      </p:pic>
      <p:sp>
        <p:nvSpPr>
          <p:cNvPr id="11" name="Rectangle 10">
            <a:extLst>
              <a:ext uri="{FF2B5EF4-FFF2-40B4-BE49-F238E27FC236}">
                <a16:creationId xmlns:a16="http://schemas.microsoft.com/office/drawing/2014/main" id="{E191E55B-8B40-F34F-8230-535DA19EA01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2" name="Picture 11">
            <a:extLst>
              <a:ext uri="{FF2B5EF4-FFF2-40B4-BE49-F238E27FC236}">
                <a16:creationId xmlns:a16="http://schemas.microsoft.com/office/drawing/2014/main" id="{2F123E8B-197F-E143-92D5-422D3061A99B}"/>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66628" y="5824024"/>
            <a:ext cx="2191637" cy="1504239"/>
          </a:xfrm>
          <a:prstGeom prst="rect">
            <a:avLst/>
          </a:prstGeom>
        </p:spPr>
      </p:pic>
      <p:sp>
        <p:nvSpPr>
          <p:cNvPr id="2" name="Title 1">
            <a:extLst>
              <a:ext uri="{FF2B5EF4-FFF2-40B4-BE49-F238E27FC236}">
                <a16:creationId xmlns:a16="http://schemas.microsoft.com/office/drawing/2014/main" id="{DF2A522B-D1DF-48B7-B4D8-401566177DD2}"/>
              </a:ext>
            </a:extLst>
          </p:cNvPr>
          <p:cNvSpPr>
            <a:spLocks noGrp="1"/>
          </p:cNvSpPr>
          <p:nvPr>
            <p:ph type="title" hasCustomPrompt="1"/>
          </p:nvPr>
        </p:nvSpPr>
        <p:spPr>
          <a:xfrm rot="5400000">
            <a:off x="2362199" y="3276600"/>
            <a:ext cx="8229600" cy="1676400"/>
          </a:xfrm>
        </p:spPr>
        <p:txBody>
          <a:bodyPr>
            <a:noAutofit/>
          </a:bodyPr>
          <a:lstStyle>
            <a:lvl1pPr algn="ctr">
              <a:defRPr sz="9600" b="1">
                <a:solidFill>
                  <a:schemeClr val="bg1"/>
                </a:solidFill>
                <a:latin typeface="Arial" panose="020B0604020202020204" pitchFamily="34" charset="0"/>
                <a:cs typeface="Arial" panose="020B0604020202020204" pitchFamily="34" charset="0"/>
              </a:defRPr>
            </a:lvl1pPr>
          </a:lstStyle>
          <a:p>
            <a:r>
              <a:rPr lang="en-US"/>
              <a:t>Learn more</a:t>
            </a:r>
          </a:p>
        </p:txBody>
      </p:sp>
      <p:sp>
        <p:nvSpPr>
          <p:cNvPr id="13" name="Content Placeholder 2">
            <a:extLst>
              <a:ext uri="{FF2B5EF4-FFF2-40B4-BE49-F238E27FC236}">
                <a16:creationId xmlns:a16="http://schemas.microsoft.com/office/drawing/2014/main" id="{4674B291-8D32-A44C-AC60-294C3A14999C}"/>
              </a:ext>
            </a:extLst>
          </p:cNvPr>
          <p:cNvSpPr txBox="1">
            <a:spLocks/>
          </p:cNvSpPr>
          <p:nvPr userDrawn="1"/>
        </p:nvSpPr>
        <p:spPr>
          <a:xfrm>
            <a:off x="7950749" y="3161655"/>
            <a:ext cx="5821521" cy="953146"/>
          </a:xfrm>
          <a:prstGeom prst="rect">
            <a:avLst/>
          </a:prstGeom>
        </p:spPr>
        <p:txBody>
          <a:bodyPr lIns="0" tIns="0" rIns="0" bIns="0"/>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spcBef>
                <a:spcPts val="0"/>
              </a:spcBef>
              <a:spcAft>
                <a:spcPts val="500"/>
              </a:spcAft>
              <a:buFont typeface="Arial" panose="020B0604020202020204" pitchFamily="34" charset="0"/>
              <a:buNone/>
            </a:pPr>
            <a:r>
              <a:rPr lang="en-US" sz="1800" b="1">
                <a:solidFill>
                  <a:srgbClr val="005DAA"/>
                </a:solidFill>
                <a:latin typeface="Arial" panose="020B0604020202020204" pitchFamily="34" charset="0"/>
                <a:cs typeface="Arial" panose="020B0604020202020204" pitchFamily="34" charset="0"/>
              </a:rPr>
              <a:t>Find out more at metrocouncil.org.</a:t>
            </a:r>
          </a:p>
        </p:txBody>
      </p:sp>
    </p:spTree>
    <p:extLst>
      <p:ext uri="{BB962C8B-B14F-4D97-AF65-F5344CB8AC3E}">
        <p14:creationId xmlns:p14="http://schemas.microsoft.com/office/powerpoint/2010/main" val="38787342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earn more placeholder">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96388C9F-F72C-FE4D-AAA7-2EDD8AC16922}"/>
              </a:ext>
            </a:extLst>
          </p:cNvPr>
          <p:cNvSpPr>
            <a:spLocks noGrp="1"/>
          </p:cNvSpPr>
          <p:nvPr>
            <p:ph type="pic" sz="quarter" idx="14"/>
          </p:nvPr>
        </p:nvSpPr>
        <p:spPr>
          <a:xfrm>
            <a:off x="-1" y="0"/>
            <a:ext cx="7315199" cy="8229600"/>
          </a:xfrm>
        </p:spPr>
        <p:txBody>
          <a:bodyPr anchor="t">
            <a:noAutofit/>
          </a:bodyPr>
          <a:lstStyle>
            <a:lvl1pPr marL="457200" indent="0" algn="ctr">
              <a:lnSpc>
                <a:spcPct val="100000"/>
              </a:lnSpc>
              <a:buNone/>
              <a:tabLst/>
              <a:defRPr/>
            </a:lvl1pPr>
          </a:lstStyle>
          <a:p>
            <a:endParaRPr lang="en-US" dirty="0"/>
          </a:p>
          <a:p>
            <a:endParaRPr lang="en-US" dirty="0"/>
          </a:p>
          <a:p>
            <a:endParaRPr lang="en-US" dirty="0"/>
          </a:p>
          <a:p>
            <a:endParaRPr lang="en-US" dirty="0"/>
          </a:p>
          <a:p>
            <a:endParaRPr lang="en-US" dirty="0"/>
          </a:p>
          <a:p>
            <a:r>
              <a:rPr lang="en-US" dirty="0"/>
              <a:t>Insert picture by clicking icon </a:t>
            </a:r>
            <a:br>
              <a:rPr lang="en-US" dirty="0"/>
            </a:br>
            <a:r>
              <a:rPr lang="en-US" dirty="0"/>
              <a:t>and be sure the “thank you” text</a:t>
            </a:r>
            <a:br>
              <a:rPr lang="en-US" dirty="0"/>
            </a:br>
            <a:r>
              <a:rPr lang="en-US" dirty="0"/>
              <a:t>is readable over the photo</a:t>
            </a:r>
          </a:p>
        </p:txBody>
      </p:sp>
      <p:sp>
        <p:nvSpPr>
          <p:cNvPr id="11" name="Rectangle 10">
            <a:extLst>
              <a:ext uri="{FF2B5EF4-FFF2-40B4-BE49-F238E27FC236}">
                <a16:creationId xmlns:a16="http://schemas.microsoft.com/office/drawing/2014/main" id="{E191E55B-8B40-F34F-8230-535DA19EA01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2" name="Picture 11">
            <a:extLst>
              <a:ext uri="{FF2B5EF4-FFF2-40B4-BE49-F238E27FC236}">
                <a16:creationId xmlns:a16="http://schemas.microsoft.com/office/drawing/2014/main" id="{2F123E8B-197F-E143-92D5-422D3061A99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66628" y="5824024"/>
            <a:ext cx="2191637" cy="1504239"/>
          </a:xfrm>
          <a:prstGeom prst="rect">
            <a:avLst/>
          </a:prstGeom>
        </p:spPr>
      </p:pic>
      <p:sp>
        <p:nvSpPr>
          <p:cNvPr id="2" name="Title 1">
            <a:extLst>
              <a:ext uri="{FF2B5EF4-FFF2-40B4-BE49-F238E27FC236}">
                <a16:creationId xmlns:a16="http://schemas.microsoft.com/office/drawing/2014/main" id="{DF2A522B-D1DF-48B7-B4D8-401566177DD2}"/>
              </a:ext>
            </a:extLst>
          </p:cNvPr>
          <p:cNvSpPr>
            <a:spLocks noGrp="1"/>
          </p:cNvSpPr>
          <p:nvPr>
            <p:ph type="title" hasCustomPrompt="1"/>
          </p:nvPr>
        </p:nvSpPr>
        <p:spPr>
          <a:xfrm rot="5400000">
            <a:off x="2133597" y="3276600"/>
            <a:ext cx="8229600" cy="1676400"/>
          </a:xfrm>
        </p:spPr>
        <p:txBody>
          <a:bodyPr>
            <a:noAutofit/>
          </a:bodyPr>
          <a:lstStyle>
            <a:lvl1pPr algn="ctr">
              <a:defRPr sz="9600" b="1">
                <a:solidFill>
                  <a:schemeClr val="bg1"/>
                </a:solidFill>
                <a:latin typeface="Arial" panose="020B0604020202020204" pitchFamily="34" charset="0"/>
                <a:cs typeface="Arial" panose="020B0604020202020204" pitchFamily="34" charset="0"/>
              </a:defRPr>
            </a:lvl1pPr>
          </a:lstStyle>
          <a:p>
            <a:r>
              <a:rPr lang="en-US"/>
              <a:t>Learn more</a:t>
            </a:r>
          </a:p>
        </p:txBody>
      </p:sp>
      <p:sp>
        <p:nvSpPr>
          <p:cNvPr id="13" name="Content Placeholder 2">
            <a:extLst>
              <a:ext uri="{FF2B5EF4-FFF2-40B4-BE49-F238E27FC236}">
                <a16:creationId xmlns:a16="http://schemas.microsoft.com/office/drawing/2014/main" id="{4674B291-8D32-A44C-AC60-294C3A14999C}"/>
              </a:ext>
            </a:extLst>
          </p:cNvPr>
          <p:cNvSpPr txBox="1">
            <a:spLocks/>
          </p:cNvSpPr>
          <p:nvPr userDrawn="1"/>
        </p:nvSpPr>
        <p:spPr>
          <a:xfrm>
            <a:off x="7950749" y="3161654"/>
            <a:ext cx="5821521" cy="1749393"/>
          </a:xfrm>
          <a:prstGeom prst="rect">
            <a:avLst/>
          </a:prstGeom>
        </p:spPr>
        <p:txBody>
          <a:bodyPr lIns="0" tIns="0" rIns="0" bIns="0"/>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spcBef>
                <a:spcPts val="0"/>
              </a:spcBef>
              <a:spcAft>
                <a:spcPts val="500"/>
              </a:spcAft>
              <a:buFont typeface="Arial" panose="020B0604020202020204" pitchFamily="34" charset="0"/>
              <a:buNone/>
            </a:pPr>
            <a:r>
              <a:rPr lang="en-US" sz="1800" b="1">
                <a:solidFill>
                  <a:srgbClr val="005DAA"/>
                </a:solidFill>
                <a:latin typeface="Arial" panose="020B0604020202020204" pitchFamily="34" charset="0"/>
                <a:cs typeface="Arial" panose="020B0604020202020204" pitchFamily="34" charset="0"/>
              </a:rPr>
              <a:t>Find out more at metrocouncil.org.</a:t>
            </a:r>
          </a:p>
        </p:txBody>
      </p:sp>
    </p:spTree>
    <p:extLst>
      <p:ext uri="{BB962C8B-B14F-4D97-AF65-F5344CB8AC3E}">
        <p14:creationId xmlns:p14="http://schemas.microsoft.com/office/powerpoint/2010/main" val="3700271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hared vis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38686D-FAB7-4A43-8A45-FCFD2EC70C58}"/>
              </a:ext>
              <a:ext uri="{C183D7F6-B498-43B3-948B-1728B52AA6E4}">
                <adec:decorative xmlns:adec="http://schemas.microsoft.com/office/drawing/2017/decorative" val="1"/>
              </a:ext>
            </a:extLst>
          </p:cNvPr>
          <p:cNvSpPr/>
          <p:nvPr userDrawn="1"/>
        </p:nvSpPr>
        <p:spPr>
          <a:xfrm>
            <a:off x="0" y="0"/>
            <a:ext cx="14630400" cy="27432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460052-38C0-6044-8DA4-BE082DB10ACF}"/>
              </a:ext>
            </a:extLst>
          </p:cNvPr>
          <p:cNvSpPr/>
          <p:nvPr userDrawn="1"/>
        </p:nvSpPr>
        <p:spPr>
          <a:xfrm>
            <a:off x="1095237" y="1948091"/>
            <a:ext cx="12895627" cy="276999"/>
          </a:xfrm>
          <a:prstGeom prst="rect">
            <a:avLst/>
          </a:prstGeom>
        </p:spPr>
        <p:txBody>
          <a:bodyPr wrap="square" lIns="0" tIns="0" rIns="0" bIns="0">
            <a:spAutoFit/>
          </a:bodyPr>
          <a:lstStyle/>
          <a:p>
            <a:r>
              <a:rPr lang="en-US" spc="300">
                <a:solidFill>
                  <a:schemeClr val="bg1"/>
                </a:solidFill>
                <a:latin typeface="Arial" panose="020B0604020202020204" pitchFamily="34" charset="0"/>
                <a:cs typeface="Arial" panose="020B0604020202020204" pitchFamily="34" charset="0"/>
              </a:rPr>
              <a:t>Making a strong system possible through planning, coordination, and operations</a:t>
            </a:r>
          </a:p>
        </p:txBody>
      </p:sp>
      <p:sp>
        <p:nvSpPr>
          <p:cNvPr id="9" name="TextBox 8">
            <a:extLst>
              <a:ext uri="{FF2B5EF4-FFF2-40B4-BE49-F238E27FC236}">
                <a16:creationId xmlns:a16="http://schemas.microsoft.com/office/drawing/2014/main" id="{AC6B341C-6088-2441-84A6-75D26143ECF1}"/>
              </a:ext>
            </a:extLst>
          </p:cNvPr>
          <p:cNvSpPr txBox="1"/>
          <p:nvPr userDrawn="1"/>
        </p:nvSpPr>
        <p:spPr>
          <a:xfrm>
            <a:off x="1048872" y="850511"/>
            <a:ext cx="9600078" cy="697948"/>
          </a:xfrm>
          <a:prstGeom prst="rect">
            <a:avLst/>
          </a:prstGeom>
          <a:noFill/>
        </p:spPr>
        <p:txBody>
          <a:bodyPr wrap="square" lIns="0" tIns="0" rIns="0" bIns="0" rtlCol="0">
            <a:spAutoFit/>
          </a:bodyPr>
          <a:lstStyle/>
          <a:p>
            <a:pPr>
              <a:lnSpc>
                <a:spcPts val="5760"/>
              </a:lnSpc>
              <a:spcAft>
                <a:spcPts val="600"/>
              </a:spcAft>
            </a:pPr>
            <a:r>
              <a:rPr lang="en-US" sz="4800" b="1">
                <a:solidFill>
                  <a:schemeClr val="bg1"/>
                </a:solidFill>
                <a:latin typeface="Arial" panose="020B0604020202020204" pitchFamily="34" charset="0"/>
                <a:cs typeface="Arial" panose="020B0604020202020204" pitchFamily="34" charset="0"/>
              </a:rPr>
              <a:t>Partnering on a shared vision</a:t>
            </a:r>
          </a:p>
        </p:txBody>
      </p:sp>
      <p:sp>
        <p:nvSpPr>
          <p:cNvPr id="10" name="TextBox 9">
            <a:extLst>
              <a:ext uri="{FF2B5EF4-FFF2-40B4-BE49-F238E27FC236}">
                <a16:creationId xmlns:a16="http://schemas.microsoft.com/office/drawing/2014/main" id="{13501C1B-288B-9948-9E6A-7F463E6FBD39}"/>
              </a:ext>
            </a:extLst>
          </p:cNvPr>
          <p:cNvSpPr txBox="1"/>
          <p:nvPr userDrawn="1"/>
        </p:nvSpPr>
        <p:spPr>
          <a:xfrm>
            <a:off x="10270674" y="5611590"/>
            <a:ext cx="3510643" cy="871970"/>
          </a:xfrm>
          <a:prstGeom prst="rect">
            <a:avLst/>
          </a:prstGeom>
          <a:noFill/>
        </p:spPr>
        <p:txBody>
          <a:bodyPr wrap="square" rtlCol="0">
            <a:spAutoFit/>
          </a:bodyPr>
          <a:lstStyle/>
          <a:p>
            <a:pPr fontAlgn="base">
              <a:lnSpc>
                <a:spcPct val="150000"/>
              </a:lnSpc>
            </a:pPr>
            <a:r>
              <a:rPr lang="en-US">
                <a:latin typeface="Arial" panose="020B0604020202020204" pitchFamily="34" charset="0"/>
                <a:cs typeface="Arial" panose="020B0604020202020204" pitchFamily="34" charset="0"/>
              </a:rPr>
              <a:t>Connecting people to places and keeping the economy moving</a:t>
            </a:r>
          </a:p>
        </p:txBody>
      </p:sp>
      <p:sp>
        <p:nvSpPr>
          <p:cNvPr id="11" name="TextBox 10">
            <a:extLst>
              <a:ext uri="{FF2B5EF4-FFF2-40B4-BE49-F238E27FC236}">
                <a16:creationId xmlns:a16="http://schemas.microsoft.com/office/drawing/2014/main" id="{BFBBDE5C-5F23-7F43-80D1-20ECC9F13C0A}"/>
              </a:ext>
            </a:extLst>
          </p:cNvPr>
          <p:cNvSpPr txBox="1"/>
          <p:nvPr userDrawn="1"/>
        </p:nvSpPr>
        <p:spPr>
          <a:xfrm>
            <a:off x="10259787" y="4669974"/>
            <a:ext cx="3864427" cy="913070"/>
          </a:xfrm>
          <a:prstGeom prst="rect">
            <a:avLst/>
          </a:prstGeom>
          <a:noFill/>
        </p:spPr>
        <p:txBody>
          <a:bodyPr wrap="square" rtlCol="0">
            <a:spAutoFit/>
          </a:bodyPr>
          <a:lstStyle/>
          <a:p>
            <a:pPr fontAlgn="base">
              <a:lnSpc>
                <a:spcPts val="3200"/>
              </a:lnSpc>
            </a:pPr>
            <a:r>
              <a:rPr lang="en-US" sz="2800" b="1">
                <a:solidFill>
                  <a:srgbClr val="ED1B2E"/>
                </a:solidFill>
                <a:latin typeface="Arial" panose="020B0604020202020204" pitchFamily="34" charset="0"/>
                <a:cs typeface="Arial" panose="020B0604020202020204" pitchFamily="34" charset="0"/>
              </a:rPr>
              <a:t>Transportation services</a:t>
            </a:r>
          </a:p>
        </p:txBody>
      </p:sp>
      <p:sp>
        <p:nvSpPr>
          <p:cNvPr id="12" name="TextBox 11">
            <a:extLst>
              <a:ext uri="{FF2B5EF4-FFF2-40B4-BE49-F238E27FC236}">
                <a16:creationId xmlns:a16="http://schemas.microsoft.com/office/drawing/2014/main" id="{0A0729E0-DFF7-5943-B119-10378A1CDD01}"/>
              </a:ext>
            </a:extLst>
          </p:cNvPr>
          <p:cNvSpPr txBox="1"/>
          <p:nvPr userDrawn="1"/>
        </p:nvSpPr>
        <p:spPr>
          <a:xfrm>
            <a:off x="5535383" y="5622474"/>
            <a:ext cx="3458988" cy="1287468"/>
          </a:xfrm>
          <a:prstGeom prst="rect">
            <a:avLst/>
          </a:prstGeom>
          <a:noFill/>
        </p:spPr>
        <p:txBody>
          <a:bodyPr wrap="square" rtlCol="0">
            <a:spAutoFit/>
          </a:bodyPr>
          <a:lstStyle/>
          <a:p>
            <a:pPr fontAlgn="base">
              <a:lnSpc>
                <a:spcPct val="150000"/>
              </a:lnSpc>
            </a:pPr>
            <a:r>
              <a:rPr lang="en-US">
                <a:latin typeface="Arial" panose="020B0604020202020204" pitchFamily="34" charset="0"/>
                <a:cs typeface="Arial" panose="020B0604020202020204" pitchFamily="34" charset="0"/>
              </a:rPr>
              <a:t>Protecting public waterways and parklands to sustain our environment</a:t>
            </a:r>
          </a:p>
        </p:txBody>
      </p:sp>
      <p:sp>
        <p:nvSpPr>
          <p:cNvPr id="13" name="TextBox 12">
            <a:extLst>
              <a:ext uri="{FF2B5EF4-FFF2-40B4-BE49-F238E27FC236}">
                <a16:creationId xmlns:a16="http://schemas.microsoft.com/office/drawing/2014/main" id="{1659B0BB-1283-9545-B3EC-D0031EC4D8A8}"/>
              </a:ext>
            </a:extLst>
          </p:cNvPr>
          <p:cNvSpPr txBox="1"/>
          <p:nvPr userDrawn="1"/>
        </p:nvSpPr>
        <p:spPr>
          <a:xfrm>
            <a:off x="5524497" y="4680859"/>
            <a:ext cx="2890157" cy="913070"/>
          </a:xfrm>
          <a:prstGeom prst="rect">
            <a:avLst/>
          </a:prstGeom>
          <a:noFill/>
        </p:spPr>
        <p:txBody>
          <a:bodyPr wrap="square" rtlCol="0">
            <a:spAutoFit/>
          </a:bodyPr>
          <a:lstStyle/>
          <a:p>
            <a:pPr fontAlgn="base">
              <a:lnSpc>
                <a:spcPts val="3200"/>
              </a:lnSpc>
            </a:pPr>
            <a:r>
              <a:rPr lang="en-US" sz="2800" b="1">
                <a:solidFill>
                  <a:srgbClr val="009AC7"/>
                </a:solidFill>
                <a:latin typeface="Arial" panose="020B0604020202020204" pitchFamily="34" charset="0"/>
                <a:cs typeface="Arial" panose="020B0604020202020204" pitchFamily="34" charset="0"/>
              </a:rPr>
              <a:t>Environmental protection</a:t>
            </a:r>
          </a:p>
        </p:txBody>
      </p:sp>
      <p:sp>
        <p:nvSpPr>
          <p:cNvPr id="14" name="TextBox 13">
            <a:extLst>
              <a:ext uri="{FF2B5EF4-FFF2-40B4-BE49-F238E27FC236}">
                <a16:creationId xmlns:a16="http://schemas.microsoft.com/office/drawing/2014/main" id="{0EB76E8C-5CA3-2841-8FED-25E60DD73266}"/>
              </a:ext>
            </a:extLst>
          </p:cNvPr>
          <p:cNvSpPr txBox="1"/>
          <p:nvPr userDrawn="1"/>
        </p:nvSpPr>
        <p:spPr>
          <a:xfrm>
            <a:off x="996041" y="5633361"/>
            <a:ext cx="3282045" cy="1287468"/>
          </a:xfrm>
          <a:prstGeom prst="rect">
            <a:avLst/>
          </a:prstGeom>
          <a:noFill/>
        </p:spPr>
        <p:txBody>
          <a:bodyPr wrap="square" rtlCol="0">
            <a:spAutoFit/>
          </a:bodyPr>
          <a:lstStyle/>
          <a:p>
            <a:pPr fontAlgn="base">
              <a:lnSpc>
                <a:spcPct val="150000"/>
              </a:lnSpc>
            </a:pPr>
            <a:r>
              <a:rPr lang="en-US">
                <a:latin typeface="Arial" panose="020B0604020202020204" pitchFamily="34" charset="0"/>
                <a:cs typeface="Arial" panose="020B0604020202020204" pitchFamily="34" charset="0"/>
              </a:rPr>
              <a:t>Supporting cities and townships for the prosperity</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of the region</a:t>
            </a:r>
          </a:p>
        </p:txBody>
      </p:sp>
      <p:sp>
        <p:nvSpPr>
          <p:cNvPr id="15" name="TextBox 14">
            <a:extLst>
              <a:ext uri="{FF2B5EF4-FFF2-40B4-BE49-F238E27FC236}">
                <a16:creationId xmlns:a16="http://schemas.microsoft.com/office/drawing/2014/main" id="{E81F539E-C28D-EC40-BEF2-FD2E80E91AD9}"/>
              </a:ext>
            </a:extLst>
          </p:cNvPr>
          <p:cNvSpPr txBox="1"/>
          <p:nvPr userDrawn="1"/>
        </p:nvSpPr>
        <p:spPr>
          <a:xfrm>
            <a:off x="971708" y="4691745"/>
            <a:ext cx="2890157" cy="913070"/>
          </a:xfrm>
          <a:prstGeom prst="rect">
            <a:avLst/>
          </a:prstGeom>
          <a:noFill/>
        </p:spPr>
        <p:txBody>
          <a:bodyPr wrap="square" rtlCol="0">
            <a:spAutoFit/>
          </a:bodyPr>
          <a:lstStyle/>
          <a:p>
            <a:pPr fontAlgn="base">
              <a:lnSpc>
                <a:spcPts val="3200"/>
              </a:lnSpc>
            </a:pPr>
            <a:r>
              <a:rPr lang="en-US" sz="2800" b="1">
                <a:solidFill>
                  <a:srgbClr val="78A22F"/>
                </a:solidFill>
                <a:latin typeface="Arial" panose="020B0604020202020204" pitchFamily="34" charset="0"/>
                <a:cs typeface="Arial" panose="020B0604020202020204" pitchFamily="34" charset="0"/>
              </a:rPr>
              <a:t>Long-range </a:t>
            </a:r>
            <a:br>
              <a:rPr lang="en-US" sz="2800" b="1">
                <a:solidFill>
                  <a:srgbClr val="78A22F"/>
                </a:solidFill>
                <a:latin typeface="Arial" panose="020B0604020202020204" pitchFamily="34" charset="0"/>
                <a:cs typeface="Arial" panose="020B0604020202020204" pitchFamily="34" charset="0"/>
              </a:rPr>
            </a:br>
            <a:r>
              <a:rPr lang="en-US" sz="2800" b="1">
                <a:solidFill>
                  <a:srgbClr val="78A22F"/>
                </a:solidFill>
                <a:latin typeface="Arial" panose="020B0604020202020204" pitchFamily="34" charset="0"/>
                <a:cs typeface="Arial" panose="020B0604020202020204" pitchFamily="34" charset="0"/>
              </a:rPr>
              <a:t>planning</a:t>
            </a:r>
          </a:p>
        </p:txBody>
      </p:sp>
      <p:pic>
        <p:nvPicPr>
          <p:cNvPr id="16" name="Picture 15" descr="Icon graphic of green circle with house, representing Long-range planning">
            <a:extLst>
              <a:ext uri="{FF2B5EF4-FFF2-40B4-BE49-F238E27FC236}">
                <a16:creationId xmlns:a16="http://schemas.microsoft.com/office/drawing/2014/main" id="{9A43306C-9079-AA42-AD22-CF9A4FF090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767"/>
          <a:stretch/>
        </p:blipFill>
        <p:spPr>
          <a:xfrm>
            <a:off x="1274165" y="3039847"/>
            <a:ext cx="1573967" cy="1562133"/>
          </a:xfrm>
          <a:prstGeom prst="rect">
            <a:avLst/>
          </a:prstGeom>
        </p:spPr>
      </p:pic>
      <p:pic>
        <p:nvPicPr>
          <p:cNvPr id="17" name="Picture 16" descr="Icon graphic of red circle with bus, representing Transportaion services">
            <a:extLst>
              <a:ext uri="{FF2B5EF4-FFF2-40B4-BE49-F238E27FC236}">
                <a16:creationId xmlns:a16="http://schemas.microsoft.com/office/drawing/2014/main" id="{9A1213E8-B749-E94B-9513-3419B551547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780427" y="3057335"/>
            <a:ext cx="1573967" cy="1562133"/>
          </a:xfrm>
          <a:prstGeom prst="rect">
            <a:avLst/>
          </a:prstGeom>
        </p:spPr>
      </p:pic>
      <p:pic>
        <p:nvPicPr>
          <p:cNvPr id="18" name="Picture 17" descr="Icon graphic of blue circle with tree, representing Environmental protection">
            <a:extLst>
              <a:ext uri="{FF2B5EF4-FFF2-40B4-BE49-F238E27FC236}">
                <a16:creationId xmlns:a16="http://schemas.microsoft.com/office/drawing/2014/main" id="{F92570DC-09A6-3947-A5B0-CC1CCD7662E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157"/>
          <a:stretch/>
        </p:blipFill>
        <p:spPr>
          <a:xfrm>
            <a:off x="5851624" y="3059833"/>
            <a:ext cx="1573967" cy="1562133"/>
          </a:xfrm>
          <a:prstGeom prst="rect">
            <a:avLst/>
          </a:prstGeom>
        </p:spPr>
      </p:pic>
      <p:sp>
        <p:nvSpPr>
          <p:cNvPr id="19" name="TextBox 18">
            <a:extLst>
              <a:ext uri="{FF2B5EF4-FFF2-40B4-BE49-F238E27FC236}">
                <a16:creationId xmlns:a16="http://schemas.microsoft.com/office/drawing/2014/main" id="{76C5DD9D-50FE-CF48-8427-A65614A9C51B}"/>
              </a:ext>
            </a:extLst>
          </p:cNvPr>
          <p:cNvSpPr txBox="1"/>
          <p:nvPr userDrawn="1"/>
        </p:nvSpPr>
        <p:spPr>
          <a:xfrm>
            <a:off x="13816004" y="7536900"/>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EB175FF2-B44E-0C4E-823C-D381326A0336}"/>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1" name="TextBox 20">
            <a:extLst>
              <a:ext uri="{FF2B5EF4-FFF2-40B4-BE49-F238E27FC236}">
                <a16:creationId xmlns:a16="http://schemas.microsoft.com/office/drawing/2014/main" id="{BE907DD2-9E42-EF48-AC37-36FAC62E09DC}"/>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64331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3.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4.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6.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theme" Target="../theme/theme7.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dirty="0"/>
              <a:t>Title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303597956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3" r:id="rId3"/>
    <p:sldLayoutId id="2147483710" r:id="rId4"/>
    <p:sldLayoutId id="2147483786" r:id="rId5"/>
    <p:sldLayoutId id="2147483711" r:id="rId6"/>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dirty="0"/>
              <a:t>Basic Information</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638472950"/>
      </p:ext>
    </p:extLst>
  </p:cSld>
  <p:clrMap bg1="lt1" tx1="dk1" bg2="lt2" tx2="dk2" accent1="accent1" accent2="accent2" accent3="accent3" accent4="accent4" accent5="accent5" accent6="accent6" hlink="hlink" folHlink="folHlink"/>
  <p:sldLayoutIdLst>
    <p:sldLayoutId id="2147483908" r:id="rId1"/>
    <p:sldLayoutId id="2147483820" r:id="rId2"/>
    <p:sldLayoutId id="2147483821" r:id="rId3"/>
    <p:sldLayoutId id="2147483822" r:id="rId4"/>
    <p:sldLayoutId id="2147484184" r:id="rId5"/>
    <p:sldLayoutId id="2147484185" r:id="rId6"/>
    <p:sldLayoutId id="2147484186" r:id="rId7"/>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dirty="0" err="1"/>
              <a:t>Metc</a:t>
            </a:r>
            <a:r>
              <a:rPr lang="en-US" dirty="0"/>
              <a:t>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2174233838"/>
      </p:ext>
    </p:extLst>
  </p:cSld>
  <p:clrMap bg1="lt1" tx1="dk1" bg2="lt2" tx2="dk2" accent1="accent1" accent2="accent2" accent3="accent3" accent4="accent4" accent5="accent5" accent6="accent6" hlink="hlink" folHlink="folHlink"/>
  <p:sldLayoutIdLst>
    <p:sldLayoutId id="2147484182" r:id="rId1"/>
    <p:sldLayoutId id="2147484166" r:id="rId2"/>
    <p:sldLayoutId id="2147484167" r:id="rId3"/>
    <p:sldLayoutId id="2147484168" r:id="rId4"/>
    <p:sldLayoutId id="2147484169" r:id="rId5"/>
    <p:sldLayoutId id="2147484170" r:id="rId6"/>
    <p:sldLayoutId id="2147484188" r:id="rId7"/>
    <p:sldLayoutId id="2147484172" r:id="rId8"/>
    <p:sldLayoutId id="2147484173" r:id="rId9"/>
    <p:sldLayoutId id="2147484174" r:id="rId10"/>
    <p:sldLayoutId id="2147484175" r:id="rId11"/>
    <p:sldLayoutId id="2147484176" r:id="rId12"/>
    <p:sldLayoutId id="2147484177" r:id="rId13"/>
    <p:sldLayoutId id="2147484178" r:id="rId14"/>
    <p:sldLayoutId id="2147484189" r:id="rId15"/>
    <p:sldLayoutId id="2147484179" r:id="rId16"/>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dirty="0"/>
              <a:t>CD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1335031236"/>
      </p:ext>
    </p:extLst>
  </p:cSld>
  <p:clrMap bg1="lt1" tx1="dk1" bg2="lt2" tx2="dk2" accent1="accent1" accent2="accent2" accent3="accent3" accent4="accent4" accent5="accent5" accent6="accent6" hlink="hlink" folHlink="folHlink"/>
  <p:sldLayoutIdLst>
    <p:sldLayoutId id="2147483723" r:id="rId1"/>
    <p:sldLayoutId id="2147483800" r:id="rId2"/>
    <p:sldLayoutId id="2147483753" r:id="rId3"/>
    <p:sldLayoutId id="2147483846" r:id="rId4"/>
    <p:sldLayoutId id="2147483757" r:id="rId5"/>
    <p:sldLayoutId id="2147483802" r:id="rId6"/>
    <p:sldLayoutId id="2147483761" r:id="rId7"/>
    <p:sldLayoutId id="2147483803" r:id="rId8"/>
    <p:sldLayoutId id="2147483765" r:id="rId9"/>
    <p:sldLayoutId id="2147483804" r:id="rId10"/>
    <p:sldLayoutId id="2147483773" r:id="rId11"/>
    <p:sldLayoutId id="2147483774" r:id="rId12"/>
    <p:sldLayoutId id="2147483775" r:id="rId13"/>
    <p:sldLayoutId id="2147483776" r:id="rId14"/>
    <p:sldLayoutId id="2147484190" r:id="rId15"/>
    <p:sldLayoutId id="2147484152" r:id="rId16"/>
    <p:sldLayoutId id="2147484193" r:id="rId17"/>
    <p:sldLayoutId id="2147484194" r:id="rId18"/>
    <p:sldLayoutId id="2147484195" r:id="rId19"/>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dirty="0"/>
              <a:t>ES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3374680766"/>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54" r:id="rId11"/>
    <p:sldLayoutId id="2147484148" r:id="rId12"/>
    <p:sldLayoutId id="2147484149" r:id="rId13"/>
    <p:sldLayoutId id="2147484150" r:id="rId14"/>
    <p:sldLayoutId id="2147484191" r:id="rId15"/>
    <p:sldLayoutId id="2147484151" r:id="rId16"/>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dirty="0"/>
              <a:t>MTS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2282448989"/>
      </p:ext>
    </p:extLst>
  </p:cSld>
  <p:clrMap bg1="lt1" tx1="dk1" bg2="lt2" tx2="dk2" accent1="accent1" accent2="accent2" accent3="accent3" accent4="accent4" accent5="accent5" accent6="accent6" hlink="hlink" folHlink="folHlink"/>
  <p:sldLayoutIdLst>
    <p:sldLayoutId id="2147483720"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5" r:id="rId13"/>
    <p:sldLayoutId id="2147484155" r:id="rId14"/>
    <p:sldLayoutId id="2147484192" r:id="rId15"/>
    <p:sldLayoutId id="2147484153" r:id="rId16"/>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dirty="0"/>
              <a:t>Thank You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2743237829"/>
      </p:ext>
    </p:extLst>
  </p:cSld>
  <p:clrMap bg1="lt1" tx1="dk1" bg2="lt2" tx2="dk2" accent1="accent1" accent2="accent2" accent3="accent3" accent4="accent4" accent5="accent5" accent6="accent6" hlink="hlink" folHlink="folHlink"/>
  <p:sldLayoutIdLst>
    <p:sldLayoutId id="2147483706" r:id="rId1"/>
    <p:sldLayoutId id="2147483705" r:id="rId2"/>
    <p:sldLayoutId id="2147483843" r:id="rId3"/>
    <p:sldLayoutId id="2147483704" r:id="rId4"/>
    <p:sldLayoutId id="2147483844" r:id="rId5"/>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hyperlink" Target="mailto:Ashanti.payne@metc.state.mn.us" TargetMode="Externa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0E22F-E83F-00D5-7147-55785F5C47D5}"/>
              </a:ext>
            </a:extLst>
          </p:cNvPr>
          <p:cNvSpPr>
            <a:spLocks noGrp="1"/>
          </p:cNvSpPr>
          <p:nvPr>
            <p:ph type="title"/>
          </p:nvPr>
        </p:nvSpPr>
        <p:spPr/>
        <p:txBody>
          <a:bodyPr/>
          <a:lstStyle/>
          <a:p>
            <a:r>
              <a:rPr lang="en-US" dirty="0"/>
              <a:t>Minnesota Disparity Study Results</a:t>
            </a:r>
          </a:p>
        </p:txBody>
      </p:sp>
      <p:sp>
        <p:nvSpPr>
          <p:cNvPr id="3" name="Text Placeholder 2">
            <a:extLst>
              <a:ext uri="{FF2B5EF4-FFF2-40B4-BE49-F238E27FC236}">
                <a16:creationId xmlns:a16="http://schemas.microsoft.com/office/drawing/2014/main" id="{1D112621-45F0-F746-7266-214232BD4415}"/>
              </a:ext>
            </a:extLst>
          </p:cNvPr>
          <p:cNvSpPr>
            <a:spLocks noGrp="1"/>
          </p:cNvSpPr>
          <p:nvPr>
            <p:ph type="body" sz="quarter" idx="11"/>
          </p:nvPr>
        </p:nvSpPr>
        <p:spPr/>
        <p:txBody>
          <a:bodyPr/>
          <a:lstStyle/>
          <a:p>
            <a:r>
              <a:rPr lang="en-US" dirty="0"/>
              <a:t>Metropolitan Council</a:t>
            </a:r>
          </a:p>
        </p:txBody>
      </p:sp>
      <p:sp>
        <p:nvSpPr>
          <p:cNvPr id="4" name="Text Placeholder 3">
            <a:extLst>
              <a:ext uri="{FF2B5EF4-FFF2-40B4-BE49-F238E27FC236}">
                <a16:creationId xmlns:a16="http://schemas.microsoft.com/office/drawing/2014/main" id="{E67AB676-19DF-A17F-F3A7-66275C1E3DBA}"/>
              </a:ext>
            </a:extLst>
          </p:cNvPr>
          <p:cNvSpPr>
            <a:spLocks noGrp="1"/>
          </p:cNvSpPr>
          <p:nvPr>
            <p:ph type="body" sz="quarter" idx="12"/>
          </p:nvPr>
        </p:nvSpPr>
        <p:spPr/>
        <p:txBody>
          <a:bodyPr/>
          <a:lstStyle/>
          <a:p>
            <a:r>
              <a:rPr lang="en-US" dirty="0"/>
              <a:t>Ashanti Payne</a:t>
            </a:r>
          </a:p>
        </p:txBody>
      </p:sp>
      <p:sp>
        <p:nvSpPr>
          <p:cNvPr id="5" name="Text Placeholder 4">
            <a:extLst>
              <a:ext uri="{FF2B5EF4-FFF2-40B4-BE49-F238E27FC236}">
                <a16:creationId xmlns:a16="http://schemas.microsoft.com/office/drawing/2014/main" id="{2B94A899-F7AA-3CB6-E30D-6DCCC287AFE1}"/>
              </a:ext>
            </a:extLst>
          </p:cNvPr>
          <p:cNvSpPr>
            <a:spLocks noGrp="1"/>
          </p:cNvSpPr>
          <p:nvPr>
            <p:ph type="body" sz="quarter" idx="13"/>
          </p:nvPr>
        </p:nvSpPr>
        <p:spPr/>
        <p:txBody>
          <a:bodyPr/>
          <a:lstStyle/>
          <a:p>
            <a:r>
              <a:rPr lang="en-US" dirty="0"/>
              <a:t>September 2025</a:t>
            </a:r>
          </a:p>
        </p:txBody>
      </p:sp>
    </p:spTree>
    <p:extLst>
      <p:ext uri="{BB962C8B-B14F-4D97-AF65-F5344CB8AC3E}">
        <p14:creationId xmlns:p14="http://schemas.microsoft.com/office/powerpoint/2010/main" val="3101178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318D1-2D86-BCCB-E924-C9982439E13B}"/>
              </a:ext>
            </a:extLst>
          </p:cNvPr>
          <p:cNvSpPr>
            <a:spLocks noGrp="1"/>
          </p:cNvSpPr>
          <p:nvPr>
            <p:ph type="title"/>
          </p:nvPr>
        </p:nvSpPr>
        <p:spPr/>
        <p:txBody>
          <a:bodyPr/>
          <a:lstStyle/>
          <a:p>
            <a:r>
              <a:rPr lang="en-US" dirty="0"/>
              <a:t>Disparity Analysis By Group:</a:t>
            </a:r>
          </a:p>
        </p:txBody>
      </p:sp>
      <p:pic>
        <p:nvPicPr>
          <p:cNvPr id="5" name="Content Placeholder 4">
            <a:extLst>
              <a:ext uri="{FF2B5EF4-FFF2-40B4-BE49-F238E27FC236}">
                <a16:creationId xmlns:a16="http://schemas.microsoft.com/office/drawing/2014/main" id="{F2C58581-B4F6-6950-DEB7-C3981D990B9E}"/>
              </a:ext>
            </a:extLst>
          </p:cNvPr>
          <p:cNvPicPr>
            <a:picLocks noGrp="1" noChangeAspect="1"/>
          </p:cNvPicPr>
          <p:nvPr>
            <p:ph sz="quarter" idx="13"/>
          </p:nvPr>
        </p:nvPicPr>
        <p:blipFill>
          <a:blip r:embed="rId2"/>
          <a:stretch>
            <a:fillRect/>
          </a:stretch>
        </p:blipFill>
        <p:spPr>
          <a:xfrm>
            <a:off x="1905000" y="2057400"/>
            <a:ext cx="9295698" cy="5668968"/>
          </a:xfrm>
        </p:spPr>
      </p:pic>
    </p:spTree>
    <p:extLst>
      <p:ext uri="{BB962C8B-B14F-4D97-AF65-F5344CB8AC3E}">
        <p14:creationId xmlns:p14="http://schemas.microsoft.com/office/powerpoint/2010/main" val="3115553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4EDF-535B-310D-3FFD-558073DCA38E}"/>
              </a:ext>
            </a:extLst>
          </p:cNvPr>
          <p:cNvSpPr>
            <a:spLocks noGrp="1"/>
          </p:cNvSpPr>
          <p:nvPr>
            <p:ph type="title"/>
          </p:nvPr>
        </p:nvSpPr>
        <p:spPr/>
        <p:txBody>
          <a:bodyPr/>
          <a:lstStyle/>
          <a:p>
            <a:r>
              <a:rPr lang="en-US" sz="4000" dirty="0"/>
              <a:t>Disparity Analysis By Industry (Construction):</a:t>
            </a:r>
          </a:p>
        </p:txBody>
      </p:sp>
      <p:pic>
        <p:nvPicPr>
          <p:cNvPr id="5" name="Content Placeholder 4">
            <a:extLst>
              <a:ext uri="{FF2B5EF4-FFF2-40B4-BE49-F238E27FC236}">
                <a16:creationId xmlns:a16="http://schemas.microsoft.com/office/drawing/2014/main" id="{84B987D1-3C92-90B4-CD13-A79F7DD569D6}"/>
              </a:ext>
            </a:extLst>
          </p:cNvPr>
          <p:cNvPicPr>
            <a:picLocks noGrp="1" noChangeAspect="1"/>
          </p:cNvPicPr>
          <p:nvPr>
            <p:ph sz="quarter" idx="13"/>
          </p:nvPr>
        </p:nvPicPr>
        <p:blipFill>
          <a:blip r:embed="rId2"/>
          <a:stretch>
            <a:fillRect/>
          </a:stretch>
        </p:blipFill>
        <p:spPr>
          <a:xfrm>
            <a:off x="1828800" y="1905000"/>
            <a:ext cx="9160882" cy="5638802"/>
          </a:xfrm>
        </p:spPr>
      </p:pic>
    </p:spTree>
    <p:extLst>
      <p:ext uri="{BB962C8B-B14F-4D97-AF65-F5344CB8AC3E}">
        <p14:creationId xmlns:p14="http://schemas.microsoft.com/office/powerpoint/2010/main" val="2441745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DC81E-E6A7-4587-6D4B-8CB95271CF39}"/>
              </a:ext>
            </a:extLst>
          </p:cNvPr>
          <p:cNvSpPr>
            <a:spLocks noGrp="1"/>
          </p:cNvSpPr>
          <p:nvPr>
            <p:ph type="title"/>
          </p:nvPr>
        </p:nvSpPr>
        <p:spPr>
          <a:xfrm>
            <a:off x="381000" y="388769"/>
            <a:ext cx="13563600" cy="1231625"/>
          </a:xfrm>
        </p:spPr>
        <p:txBody>
          <a:bodyPr/>
          <a:lstStyle/>
          <a:p>
            <a:r>
              <a:rPr kumimoji="0" lang="en-US" sz="4000" b="1" i="0" u="none" strike="noStrike" kern="1200" cap="none" spc="0" normalizeH="0" baseline="0" noProof="0" dirty="0">
                <a:ln>
                  <a:noFill/>
                </a:ln>
                <a:solidFill>
                  <a:srgbClr val="FFFFFF"/>
                </a:solidFill>
                <a:effectLst/>
                <a:uLnTx/>
                <a:uFillTx/>
                <a:latin typeface="Arial" panose="020B0604020202020204"/>
                <a:ea typeface="+mj-ea"/>
                <a:cs typeface="+mj-cs"/>
              </a:rPr>
              <a:t>Disparity Analysis By Industry (Construction/Prime contracts):</a:t>
            </a:r>
            <a:endParaRPr lang="en-US" dirty="0"/>
          </a:p>
        </p:txBody>
      </p:sp>
      <p:pic>
        <p:nvPicPr>
          <p:cNvPr id="5" name="Content Placeholder 4">
            <a:extLst>
              <a:ext uri="{FF2B5EF4-FFF2-40B4-BE49-F238E27FC236}">
                <a16:creationId xmlns:a16="http://schemas.microsoft.com/office/drawing/2014/main" id="{5487D0C1-8CDD-4CF0-F38A-78443188B312}"/>
              </a:ext>
            </a:extLst>
          </p:cNvPr>
          <p:cNvPicPr>
            <a:picLocks noGrp="1" noChangeAspect="1"/>
          </p:cNvPicPr>
          <p:nvPr>
            <p:ph sz="quarter" idx="13"/>
          </p:nvPr>
        </p:nvPicPr>
        <p:blipFill>
          <a:blip r:embed="rId2"/>
          <a:stretch>
            <a:fillRect/>
          </a:stretch>
        </p:blipFill>
        <p:spPr>
          <a:xfrm>
            <a:off x="1752600" y="2057400"/>
            <a:ext cx="9349046" cy="5552660"/>
          </a:xfrm>
        </p:spPr>
      </p:pic>
    </p:spTree>
    <p:extLst>
      <p:ext uri="{BB962C8B-B14F-4D97-AF65-F5344CB8AC3E}">
        <p14:creationId xmlns:p14="http://schemas.microsoft.com/office/powerpoint/2010/main" val="1591674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964D-8038-B4E2-0835-89849696F730}"/>
              </a:ext>
            </a:extLst>
          </p:cNvPr>
          <p:cNvSpPr>
            <a:spLocks noGrp="1"/>
          </p:cNvSpPr>
          <p:nvPr>
            <p:ph type="title"/>
          </p:nvPr>
        </p:nvSpPr>
        <p:spPr>
          <a:xfrm>
            <a:off x="381000" y="388769"/>
            <a:ext cx="14097000" cy="1231625"/>
          </a:xfrm>
        </p:spPr>
        <p:txBody>
          <a:bodyPr/>
          <a:lstStyle/>
          <a:p>
            <a:r>
              <a:rPr kumimoji="0" lang="en-US" sz="3800" b="1" i="0" u="none" strike="noStrike" kern="1200" cap="none" spc="0" normalizeH="0" baseline="0" noProof="0" dirty="0">
                <a:ln>
                  <a:noFill/>
                </a:ln>
                <a:solidFill>
                  <a:srgbClr val="FFFFFF"/>
                </a:solidFill>
                <a:effectLst/>
                <a:uLnTx/>
                <a:uFillTx/>
                <a:latin typeface="Arial" panose="020B0604020202020204"/>
                <a:ea typeface="+mj-ea"/>
                <a:cs typeface="+mj-cs"/>
              </a:rPr>
              <a:t>Disparity Analysis By Industry (Construction/Subcontracts):</a:t>
            </a:r>
            <a:endParaRPr lang="en-US" sz="3800" dirty="0"/>
          </a:p>
        </p:txBody>
      </p:sp>
      <p:pic>
        <p:nvPicPr>
          <p:cNvPr id="5" name="Content Placeholder 4">
            <a:extLst>
              <a:ext uri="{FF2B5EF4-FFF2-40B4-BE49-F238E27FC236}">
                <a16:creationId xmlns:a16="http://schemas.microsoft.com/office/drawing/2014/main" id="{8FAD6828-03B6-ABDA-9BA1-6B21ED9B7E13}"/>
              </a:ext>
            </a:extLst>
          </p:cNvPr>
          <p:cNvPicPr>
            <a:picLocks noGrp="1" noChangeAspect="1"/>
          </p:cNvPicPr>
          <p:nvPr>
            <p:ph sz="quarter" idx="13"/>
          </p:nvPr>
        </p:nvPicPr>
        <p:blipFill>
          <a:blip r:embed="rId2"/>
          <a:stretch>
            <a:fillRect/>
          </a:stretch>
        </p:blipFill>
        <p:spPr>
          <a:xfrm>
            <a:off x="1905000" y="2057400"/>
            <a:ext cx="8807072" cy="5324048"/>
          </a:xfrm>
        </p:spPr>
      </p:pic>
    </p:spTree>
    <p:extLst>
      <p:ext uri="{BB962C8B-B14F-4D97-AF65-F5344CB8AC3E}">
        <p14:creationId xmlns:p14="http://schemas.microsoft.com/office/powerpoint/2010/main" val="711560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33F87-AD2A-B26C-6BE2-B97EE666F929}"/>
              </a:ext>
            </a:extLst>
          </p:cNvPr>
          <p:cNvSpPr>
            <a:spLocks noGrp="1"/>
          </p:cNvSpPr>
          <p:nvPr>
            <p:ph type="title"/>
          </p:nvPr>
        </p:nvSpPr>
        <p:spPr>
          <a:xfrm>
            <a:off x="228600" y="381000"/>
            <a:ext cx="13639800" cy="1231625"/>
          </a:xfrm>
        </p:spPr>
        <p:txBody>
          <a:bodyPr/>
          <a:lstStyle/>
          <a:p>
            <a:r>
              <a:rPr kumimoji="0" lang="en-US" sz="4000" b="1" i="0" u="none" strike="noStrike" kern="1200" cap="none" spc="0" normalizeH="0" baseline="0" noProof="0" dirty="0">
                <a:ln>
                  <a:noFill/>
                </a:ln>
                <a:solidFill>
                  <a:srgbClr val="FFFFFF"/>
                </a:solidFill>
                <a:effectLst/>
                <a:uLnTx/>
                <a:uFillTx/>
                <a:latin typeface="Arial" panose="020B0604020202020204"/>
                <a:ea typeface="+mj-ea"/>
                <a:cs typeface="+mj-cs"/>
              </a:rPr>
              <a:t>Disparity Analysis By Industry (Professional Services):</a:t>
            </a:r>
            <a:endParaRPr lang="en-US" dirty="0"/>
          </a:p>
        </p:txBody>
      </p:sp>
      <p:pic>
        <p:nvPicPr>
          <p:cNvPr id="5" name="Content Placeholder 4">
            <a:extLst>
              <a:ext uri="{FF2B5EF4-FFF2-40B4-BE49-F238E27FC236}">
                <a16:creationId xmlns:a16="http://schemas.microsoft.com/office/drawing/2014/main" id="{F5F5D7CA-87D0-4B9E-F1F2-E5D27EE6A7D7}"/>
              </a:ext>
            </a:extLst>
          </p:cNvPr>
          <p:cNvPicPr>
            <a:picLocks noGrp="1" noChangeAspect="1"/>
          </p:cNvPicPr>
          <p:nvPr>
            <p:ph sz="quarter" idx="13"/>
          </p:nvPr>
        </p:nvPicPr>
        <p:blipFill>
          <a:blip r:embed="rId2"/>
          <a:stretch>
            <a:fillRect/>
          </a:stretch>
        </p:blipFill>
        <p:spPr>
          <a:xfrm>
            <a:off x="1676400" y="1942441"/>
            <a:ext cx="9720950" cy="5828880"/>
          </a:xfrm>
        </p:spPr>
      </p:pic>
    </p:spTree>
    <p:extLst>
      <p:ext uri="{BB962C8B-B14F-4D97-AF65-F5344CB8AC3E}">
        <p14:creationId xmlns:p14="http://schemas.microsoft.com/office/powerpoint/2010/main" val="88074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7BABB-42CF-2CB0-D3DB-08D80049D52D}"/>
              </a:ext>
            </a:extLst>
          </p:cNvPr>
          <p:cNvSpPr>
            <a:spLocks noGrp="1"/>
          </p:cNvSpPr>
          <p:nvPr>
            <p:ph type="title"/>
          </p:nvPr>
        </p:nvSpPr>
        <p:spPr/>
        <p:txBody>
          <a:bodyPr/>
          <a:lstStyle/>
          <a:p>
            <a:r>
              <a:rPr kumimoji="0" lang="en-US" b="1" i="0" u="none" strike="noStrike" kern="1200" cap="none" spc="0" normalizeH="0" baseline="0" noProof="0" dirty="0">
                <a:ln>
                  <a:noFill/>
                </a:ln>
                <a:solidFill>
                  <a:srgbClr val="FFFFFF"/>
                </a:solidFill>
                <a:effectLst/>
                <a:uLnTx/>
                <a:uFillTx/>
                <a:latin typeface="Arial" panose="020B0604020202020204"/>
                <a:ea typeface="+mj-ea"/>
                <a:cs typeface="+mj-cs"/>
              </a:rPr>
              <a:t>Disparity Analysis By Industry (Goods):</a:t>
            </a:r>
            <a:endParaRPr lang="en-US" dirty="0"/>
          </a:p>
        </p:txBody>
      </p:sp>
      <p:pic>
        <p:nvPicPr>
          <p:cNvPr id="5" name="Content Placeholder 4">
            <a:extLst>
              <a:ext uri="{FF2B5EF4-FFF2-40B4-BE49-F238E27FC236}">
                <a16:creationId xmlns:a16="http://schemas.microsoft.com/office/drawing/2014/main" id="{32B4045C-BA78-E5F9-54E9-9C62869A9047}"/>
              </a:ext>
            </a:extLst>
          </p:cNvPr>
          <p:cNvPicPr>
            <a:picLocks noGrp="1" noChangeAspect="1"/>
          </p:cNvPicPr>
          <p:nvPr>
            <p:ph sz="quarter" idx="13"/>
          </p:nvPr>
        </p:nvPicPr>
        <p:blipFill>
          <a:blip r:embed="rId2"/>
          <a:stretch>
            <a:fillRect/>
          </a:stretch>
        </p:blipFill>
        <p:spPr>
          <a:xfrm>
            <a:off x="1600200" y="1981200"/>
            <a:ext cx="9623868" cy="5705060"/>
          </a:xfrm>
        </p:spPr>
      </p:pic>
    </p:spTree>
    <p:extLst>
      <p:ext uri="{BB962C8B-B14F-4D97-AF65-F5344CB8AC3E}">
        <p14:creationId xmlns:p14="http://schemas.microsoft.com/office/powerpoint/2010/main" val="1151399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B437-F3DF-ABA3-60A2-5A4E1BBC0A6F}"/>
              </a:ext>
            </a:extLst>
          </p:cNvPr>
          <p:cNvSpPr>
            <a:spLocks noGrp="1"/>
          </p:cNvSpPr>
          <p:nvPr>
            <p:ph type="title"/>
          </p:nvPr>
        </p:nvSpPr>
        <p:spPr>
          <a:xfrm>
            <a:off x="721100" y="381000"/>
            <a:ext cx="13188200" cy="1231625"/>
          </a:xfrm>
        </p:spPr>
        <p:txBody>
          <a:bodyPr/>
          <a:lstStyle/>
          <a:p>
            <a:r>
              <a:rPr kumimoji="0" lang="en-US" sz="4400" b="1" i="0" u="none" strike="noStrike" kern="1200" cap="none" spc="0" normalizeH="0" baseline="0" noProof="0" dirty="0">
                <a:ln>
                  <a:noFill/>
                </a:ln>
                <a:solidFill>
                  <a:srgbClr val="FFFFFF"/>
                </a:solidFill>
                <a:effectLst/>
                <a:uLnTx/>
                <a:uFillTx/>
                <a:latin typeface="Arial" panose="020B0604020202020204"/>
                <a:ea typeface="+mj-ea"/>
                <a:cs typeface="+mj-cs"/>
              </a:rPr>
              <a:t>Disparity Analysis By Industry (Other Services):</a:t>
            </a:r>
            <a:endParaRPr lang="en-US" sz="4400" dirty="0"/>
          </a:p>
        </p:txBody>
      </p:sp>
      <p:pic>
        <p:nvPicPr>
          <p:cNvPr id="5" name="Content Placeholder 4">
            <a:extLst>
              <a:ext uri="{FF2B5EF4-FFF2-40B4-BE49-F238E27FC236}">
                <a16:creationId xmlns:a16="http://schemas.microsoft.com/office/drawing/2014/main" id="{C165A53F-66A5-617D-B234-2EB487563F66}"/>
              </a:ext>
            </a:extLst>
          </p:cNvPr>
          <p:cNvPicPr>
            <a:picLocks noGrp="1" noChangeAspect="1"/>
          </p:cNvPicPr>
          <p:nvPr>
            <p:ph sz="quarter" idx="13"/>
          </p:nvPr>
        </p:nvPicPr>
        <p:blipFill>
          <a:blip r:embed="rId2"/>
          <a:stretch>
            <a:fillRect/>
          </a:stretch>
        </p:blipFill>
        <p:spPr>
          <a:xfrm>
            <a:off x="1676400" y="2057400"/>
            <a:ext cx="9257810" cy="5533606"/>
          </a:xfrm>
        </p:spPr>
      </p:pic>
    </p:spTree>
    <p:extLst>
      <p:ext uri="{BB962C8B-B14F-4D97-AF65-F5344CB8AC3E}">
        <p14:creationId xmlns:p14="http://schemas.microsoft.com/office/powerpoint/2010/main" val="3497952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CD0F-EB4A-9814-A846-7935A1B4C85E}"/>
              </a:ext>
            </a:extLst>
          </p:cNvPr>
          <p:cNvSpPr>
            <a:spLocks noGrp="1"/>
          </p:cNvSpPr>
          <p:nvPr>
            <p:ph type="title"/>
          </p:nvPr>
        </p:nvSpPr>
        <p:spPr>
          <a:xfrm>
            <a:off x="228600" y="388769"/>
            <a:ext cx="14249400" cy="1231625"/>
          </a:xfrm>
        </p:spPr>
        <p:txBody>
          <a:bodyPr/>
          <a:lstStyle/>
          <a:p>
            <a:r>
              <a:rPr lang="en-US" sz="3800" dirty="0"/>
              <a:t>Utilization and Disparity Results for All Participating Entities:</a:t>
            </a:r>
          </a:p>
        </p:txBody>
      </p:sp>
      <p:pic>
        <p:nvPicPr>
          <p:cNvPr id="9" name="Content Placeholder 8">
            <a:extLst>
              <a:ext uri="{FF2B5EF4-FFF2-40B4-BE49-F238E27FC236}">
                <a16:creationId xmlns:a16="http://schemas.microsoft.com/office/drawing/2014/main" id="{0E9FE7EA-632A-9622-9A1A-2F4685848F71}"/>
              </a:ext>
            </a:extLst>
          </p:cNvPr>
          <p:cNvPicPr>
            <a:picLocks noGrp="1" noChangeAspect="1"/>
          </p:cNvPicPr>
          <p:nvPr>
            <p:ph sz="quarter" idx="13"/>
          </p:nvPr>
        </p:nvPicPr>
        <p:blipFill>
          <a:blip r:embed="rId2"/>
          <a:stretch>
            <a:fillRect/>
          </a:stretch>
        </p:blipFill>
        <p:spPr>
          <a:xfrm>
            <a:off x="1447800" y="2024517"/>
            <a:ext cx="10972800" cy="5778642"/>
          </a:xfrm>
        </p:spPr>
      </p:pic>
    </p:spTree>
    <p:extLst>
      <p:ext uri="{BB962C8B-B14F-4D97-AF65-F5344CB8AC3E}">
        <p14:creationId xmlns:p14="http://schemas.microsoft.com/office/powerpoint/2010/main" val="2719814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9022B-3D53-71C9-1E71-1F811795FCA9}"/>
              </a:ext>
            </a:extLst>
          </p:cNvPr>
          <p:cNvSpPr>
            <a:spLocks noGrp="1"/>
          </p:cNvSpPr>
          <p:nvPr>
            <p:ph type="title"/>
          </p:nvPr>
        </p:nvSpPr>
        <p:spPr>
          <a:xfrm>
            <a:off x="973088" y="2260824"/>
            <a:ext cx="7332712" cy="1556263"/>
          </a:xfrm>
        </p:spPr>
        <p:txBody>
          <a:bodyPr/>
          <a:lstStyle/>
          <a:p>
            <a:r>
              <a:rPr lang="en-US" sz="4400" dirty="0"/>
              <a:t>Small Business Program</a:t>
            </a:r>
          </a:p>
        </p:txBody>
      </p:sp>
      <p:sp>
        <p:nvSpPr>
          <p:cNvPr id="3" name="Text Placeholder 2">
            <a:extLst>
              <a:ext uri="{FF2B5EF4-FFF2-40B4-BE49-F238E27FC236}">
                <a16:creationId xmlns:a16="http://schemas.microsoft.com/office/drawing/2014/main" id="{50C6DA70-C5E5-C105-71D0-8E6DEBEACE6B}"/>
              </a:ext>
            </a:extLst>
          </p:cNvPr>
          <p:cNvSpPr>
            <a:spLocks noGrp="1"/>
          </p:cNvSpPr>
          <p:nvPr>
            <p:ph type="body" sz="quarter" idx="11"/>
          </p:nvPr>
        </p:nvSpPr>
        <p:spPr/>
        <p:txBody>
          <a:bodyPr/>
          <a:lstStyle/>
          <a:p>
            <a:r>
              <a:rPr lang="en-US" dirty="0"/>
              <a:t>Recommendations and Implementation</a:t>
            </a:r>
          </a:p>
        </p:txBody>
      </p:sp>
      <p:sp>
        <p:nvSpPr>
          <p:cNvPr id="4" name="Text Placeholder 3">
            <a:extLst>
              <a:ext uri="{FF2B5EF4-FFF2-40B4-BE49-F238E27FC236}">
                <a16:creationId xmlns:a16="http://schemas.microsoft.com/office/drawing/2014/main" id="{3ED04B85-6B8B-3A5C-DA4A-FD0928B35AAF}"/>
              </a:ext>
            </a:extLst>
          </p:cNvPr>
          <p:cNvSpPr>
            <a:spLocks noGrp="1"/>
          </p:cNvSpPr>
          <p:nvPr>
            <p:ph type="body" sz="quarter" idx="12"/>
          </p:nvPr>
        </p:nvSpPr>
        <p:spPr/>
        <p:txBody>
          <a:bodyPr/>
          <a:lstStyle/>
          <a:p>
            <a:r>
              <a:rPr lang="en-US" dirty="0"/>
              <a:t>Ashanti Payne, Asst. Director OEEO</a:t>
            </a:r>
          </a:p>
        </p:txBody>
      </p:sp>
    </p:spTree>
    <p:extLst>
      <p:ext uri="{BB962C8B-B14F-4D97-AF65-F5344CB8AC3E}">
        <p14:creationId xmlns:p14="http://schemas.microsoft.com/office/powerpoint/2010/main" val="1673335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90CB9-CC35-2F6C-9D48-BD4FE45E3340}"/>
              </a:ext>
            </a:extLst>
          </p:cNvPr>
          <p:cNvSpPr>
            <a:spLocks noGrp="1"/>
          </p:cNvSpPr>
          <p:nvPr>
            <p:ph type="title"/>
          </p:nvPr>
        </p:nvSpPr>
        <p:spPr/>
        <p:txBody>
          <a:bodyPr/>
          <a:lstStyle/>
          <a:p>
            <a:r>
              <a:rPr lang="en-US" sz="3600" dirty="0"/>
              <a:t>1). Approval &amp; Implementation of “Small Business Spend Plan Policy”</a:t>
            </a:r>
          </a:p>
        </p:txBody>
      </p:sp>
      <p:sp>
        <p:nvSpPr>
          <p:cNvPr id="3" name="Text Placeholder 2">
            <a:extLst>
              <a:ext uri="{FF2B5EF4-FFF2-40B4-BE49-F238E27FC236}">
                <a16:creationId xmlns:a16="http://schemas.microsoft.com/office/drawing/2014/main" id="{F8C33CE3-B03A-21D3-B37C-41DAAD6D2610}"/>
              </a:ext>
            </a:extLst>
          </p:cNvPr>
          <p:cNvSpPr>
            <a:spLocks noGrp="1"/>
          </p:cNvSpPr>
          <p:nvPr>
            <p:ph type="body" sz="quarter" idx="11"/>
          </p:nvPr>
        </p:nvSpPr>
        <p:spPr>
          <a:xfrm>
            <a:off x="6064842" y="1819275"/>
            <a:ext cx="6736757" cy="1228725"/>
          </a:xfrm>
        </p:spPr>
        <p:txBody>
          <a:bodyPr/>
          <a:lstStyle/>
          <a:p>
            <a:r>
              <a:rPr lang="en-US" sz="1600" dirty="0"/>
              <a:t>Full authorization and utilization of engagement and procurement tools for small business provided by Legislative Authority and Policy that includes intentional planning, accountability and shared responsibility across the organization:</a:t>
            </a:r>
          </a:p>
        </p:txBody>
      </p:sp>
      <p:sp>
        <p:nvSpPr>
          <p:cNvPr id="4" name="Text Placeholder 3">
            <a:extLst>
              <a:ext uri="{FF2B5EF4-FFF2-40B4-BE49-F238E27FC236}">
                <a16:creationId xmlns:a16="http://schemas.microsoft.com/office/drawing/2014/main" id="{19ABF0FD-FD19-765E-24F8-FC623478A5E6}"/>
              </a:ext>
            </a:extLst>
          </p:cNvPr>
          <p:cNvSpPr>
            <a:spLocks noGrp="1"/>
          </p:cNvSpPr>
          <p:nvPr>
            <p:ph type="body" sz="quarter" idx="12"/>
          </p:nvPr>
        </p:nvSpPr>
        <p:spPr>
          <a:xfrm>
            <a:off x="6085391" y="3537318"/>
            <a:ext cx="6736756" cy="4281488"/>
          </a:xfrm>
        </p:spPr>
        <p:txBody>
          <a:bodyPr/>
          <a:lstStyle/>
          <a:p>
            <a:pPr marL="342900" marR="0" lvl="0" indent="-342900">
              <a:buFont typeface="Symbol" panose="05050102010706020507" pitchFamily="18" charset="2"/>
              <a:buChar char=""/>
            </a:pPr>
            <a:r>
              <a:rPr lang="en-US" sz="2000" dirty="0">
                <a:effectLst/>
                <a:latin typeface="Arial" panose="020B0604020202020204" pitchFamily="34" charset="0"/>
                <a:ea typeface="Times New Roman" panose="02020603050405020304" pitchFamily="18" charset="0"/>
              </a:rPr>
              <a:t>MCUB Direct – Ability to spend up to $25K without a competitive solicitation</a:t>
            </a:r>
            <a:endParaRPr lang="en-US" sz="2000" dirty="0">
              <a:effectLst/>
              <a:latin typeface="Calibri" panose="020F0502020204030204" pitchFamily="34" charset="0"/>
              <a:ea typeface="Calibri" panose="020F0502020204030204" pitchFamily="34" charset="0"/>
            </a:endParaRPr>
          </a:p>
          <a:p>
            <a:pPr marL="342900" marR="0" lvl="0" indent="-342900">
              <a:buFont typeface="Symbol" panose="05050102010706020507" pitchFamily="18" charset="2"/>
              <a:buChar char=""/>
            </a:pPr>
            <a:r>
              <a:rPr lang="en-US" sz="2000" dirty="0">
                <a:effectLst/>
                <a:latin typeface="Arial" panose="020B0604020202020204" pitchFamily="34" charset="0"/>
                <a:ea typeface="Times New Roman" panose="02020603050405020304" pitchFamily="18" charset="0"/>
              </a:rPr>
              <a:t>MCUB Select (Sheltered Market) - Allows for solicitations up to </a:t>
            </a:r>
            <a:r>
              <a:rPr lang="en-US" sz="2000" b="1" dirty="0">
                <a:solidFill>
                  <a:srgbClr val="FF0000"/>
                </a:solidFill>
                <a:effectLst/>
                <a:latin typeface="Arial" panose="020B0604020202020204" pitchFamily="34" charset="0"/>
                <a:ea typeface="Times New Roman" panose="02020603050405020304" pitchFamily="18" charset="0"/>
              </a:rPr>
              <a:t>$175,000</a:t>
            </a:r>
            <a:r>
              <a:rPr lang="en-US" sz="2000" dirty="0">
                <a:solidFill>
                  <a:srgbClr val="FF0000"/>
                </a:solidFill>
                <a:effectLst/>
                <a:latin typeface="Arial" panose="020B0604020202020204" pitchFamily="34" charset="0"/>
                <a:ea typeface="Times New Roman" panose="02020603050405020304" pitchFamily="18" charset="0"/>
              </a:rPr>
              <a:t> </a:t>
            </a:r>
            <a:r>
              <a:rPr lang="en-US" sz="2000" dirty="0">
                <a:effectLst/>
                <a:latin typeface="Arial" panose="020B0604020202020204" pitchFamily="34" charset="0"/>
                <a:ea typeface="Times New Roman" panose="02020603050405020304" pitchFamily="18" charset="0"/>
              </a:rPr>
              <a:t>(No cap for State agencies and Hennepin County) competitively bid exclusively by MCUB firms when there are likely Three MCUBs that will respond. The Council should remove the $175K cap.</a:t>
            </a:r>
            <a:endParaRPr lang="en-US" sz="2000" dirty="0">
              <a:effectLst/>
              <a:latin typeface="Calibri" panose="020F0502020204030204" pitchFamily="34" charset="0"/>
              <a:ea typeface="Calibri" panose="020F0502020204030204" pitchFamily="34" charset="0"/>
            </a:endParaRPr>
          </a:p>
          <a:p>
            <a:pPr marL="342900" marR="0" lvl="0" indent="-342900">
              <a:buFont typeface="Symbol" panose="05050102010706020507" pitchFamily="18" charset="2"/>
              <a:buChar char=""/>
            </a:pPr>
            <a:r>
              <a:rPr lang="en-US" sz="2000" dirty="0">
                <a:effectLst/>
                <a:latin typeface="Arial" panose="020B0604020202020204" pitchFamily="34" charset="0"/>
                <a:ea typeface="Times New Roman" panose="02020603050405020304" pitchFamily="18" charset="0"/>
              </a:rPr>
              <a:t>De-budling scopes of work into packages that are sized for small businesses that are like to bid.</a:t>
            </a:r>
          </a:p>
          <a:p>
            <a:pPr marL="342900" marR="0" lvl="0" indent="-342900">
              <a:buFont typeface="Symbol" panose="05050102010706020507" pitchFamily="18" charset="2"/>
              <a:buChar char=""/>
            </a:pPr>
            <a:r>
              <a:rPr lang="en-US" sz="2000" dirty="0">
                <a:effectLst/>
                <a:latin typeface="Calibri" panose="020F0502020204030204" pitchFamily="34" charset="0"/>
                <a:ea typeface="Calibri" panose="020F0502020204030204" pitchFamily="34" charset="0"/>
              </a:rPr>
              <a:t>Develop and monitor metrics to gauge success.</a:t>
            </a:r>
          </a:p>
          <a:p>
            <a:pPr marL="342900" marR="0" lvl="0" indent="-342900">
              <a:buFont typeface="Symbol" panose="05050102010706020507" pitchFamily="18" charset="2"/>
              <a:buChar char=""/>
            </a:pPr>
            <a:endParaRPr lang="en-US" sz="2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98092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90CB9-CC35-2F6C-9D48-BD4FE45E3340}"/>
              </a:ext>
            </a:extLst>
          </p:cNvPr>
          <p:cNvSpPr>
            <a:spLocks noGrp="1"/>
          </p:cNvSpPr>
          <p:nvPr>
            <p:ph type="title"/>
          </p:nvPr>
        </p:nvSpPr>
        <p:spPr/>
        <p:txBody>
          <a:bodyPr/>
          <a:lstStyle/>
          <a:p>
            <a:r>
              <a:rPr lang="en-US" dirty="0"/>
              <a:t>State of Minnesota Disparity Study</a:t>
            </a:r>
          </a:p>
        </p:txBody>
      </p:sp>
      <p:sp>
        <p:nvSpPr>
          <p:cNvPr id="3" name="Text Placeholder 2">
            <a:extLst>
              <a:ext uri="{FF2B5EF4-FFF2-40B4-BE49-F238E27FC236}">
                <a16:creationId xmlns:a16="http://schemas.microsoft.com/office/drawing/2014/main" id="{F8C33CE3-B03A-21D3-B37C-41DAAD6D2610}"/>
              </a:ext>
            </a:extLst>
          </p:cNvPr>
          <p:cNvSpPr>
            <a:spLocks noGrp="1"/>
          </p:cNvSpPr>
          <p:nvPr>
            <p:ph type="body" sz="quarter" idx="11"/>
          </p:nvPr>
        </p:nvSpPr>
        <p:spPr/>
        <p:txBody>
          <a:bodyPr/>
          <a:lstStyle/>
          <a:p>
            <a:r>
              <a:rPr lang="en-US" dirty="0"/>
              <a:t>Metropolitan Council</a:t>
            </a:r>
          </a:p>
        </p:txBody>
      </p:sp>
      <p:sp>
        <p:nvSpPr>
          <p:cNvPr id="4" name="Text Placeholder 3">
            <a:extLst>
              <a:ext uri="{FF2B5EF4-FFF2-40B4-BE49-F238E27FC236}">
                <a16:creationId xmlns:a16="http://schemas.microsoft.com/office/drawing/2014/main" id="{19ABF0FD-FD19-765E-24F8-FC623478A5E6}"/>
              </a:ext>
            </a:extLst>
          </p:cNvPr>
          <p:cNvSpPr>
            <a:spLocks noGrp="1"/>
          </p:cNvSpPr>
          <p:nvPr>
            <p:ph type="body" sz="quarter" idx="12"/>
          </p:nvPr>
        </p:nvSpPr>
        <p:spPr>
          <a:xfrm>
            <a:off x="6064843" y="2795598"/>
            <a:ext cx="6736756" cy="5052902"/>
          </a:xfrm>
        </p:spPr>
        <p:txBody>
          <a:bodyPr/>
          <a:lstStyle/>
          <a:p>
            <a:r>
              <a:rPr lang="en-US" dirty="0"/>
              <a:t>Keen Independent Research LLC (Keen Independent) conducted this disparity study to analyze whether there are disparities in the utilization of minority- and woman-owned businesses (MBE/WBEs) in Met Council contracts and subcontracts.</a:t>
            </a:r>
          </a:p>
          <a:p>
            <a:r>
              <a:rPr lang="en-US" dirty="0"/>
              <a:t>The Council participated in this joint disparity study with 15 other public entities in Minnesota</a:t>
            </a:r>
          </a:p>
          <a:p>
            <a:r>
              <a:rPr lang="en-US" dirty="0"/>
              <a:t>Keen Independent performed the previous joint disparity study led by the Minnesota Department of Administration in 2017 (Met Council was a participant).</a:t>
            </a:r>
          </a:p>
          <a:p>
            <a:r>
              <a:rPr lang="en-US" dirty="0"/>
              <a:t>The 2025 Study also examined small businesses and firms owned by veterans, service-disabled veterans and people with a disability</a:t>
            </a:r>
          </a:p>
          <a:p>
            <a:r>
              <a:rPr lang="en-US" dirty="0"/>
              <a:t>The study was launched in early 2024 and completed mid 2025</a:t>
            </a:r>
          </a:p>
        </p:txBody>
      </p:sp>
    </p:spTree>
    <p:extLst>
      <p:ext uri="{BB962C8B-B14F-4D97-AF65-F5344CB8AC3E}">
        <p14:creationId xmlns:p14="http://schemas.microsoft.com/office/powerpoint/2010/main" val="2066429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87728-0CB9-0C98-6C9F-8C0D2B494DEF}"/>
              </a:ext>
            </a:extLst>
          </p:cNvPr>
          <p:cNvSpPr>
            <a:spLocks noGrp="1"/>
          </p:cNvSpPr>
          <p:nvPr>
            <p:ph type="title"/>
          </p:nvPr>
        </p:nvSpPr>
        <p:spPr/>
        <p:txBody>
          <a:bodyPr/>
          <a:lstStyle/>
          <a:p>
            <a:r>
              <a:rPr lang="en-US" sz="3600" dirty="0"/>
              <a:t>2). Development and implementation of Metropolitan Council Small Business Program (MSBP)</a:t>
            </a:r>
          </a:p>
        </p:txBody>
      </p:sp>
      <p:sp>
        <p:nvSpPr>
          <p:cNvPr id="3" name="Text Placeholder 2">
            <a:extLst>
              <a:ext uri="{FF2B5EF4-FFF2-40B4-BE49-F238E27FC236}">
                <a16:creationId xmlns:a16="http://schemas.microsoft.com/office/drawing/2014/main" id="{519DDA52-0B12-C6E0-EB82-67B1CFF0CADA}"/>
              </a:ext>
            </a:extLst>
          </p:cNvPr>
          <p:cNvSpPr>
            <a:spLocks noGrp="1"/>
          </p:cNvSpPr>
          <p:nvPr>
            <p:ph type="body" sz="quarter" idx="11"/>
          </p:nvPr>
        </p:nvSpPr>
        <p:spPr>
          <a:xfrm>
            <a:off x="6064842" y="1981200"/>
            <a:ext cx="6736757" cy="1143000"/>
          </a:xfrm>
        </p:spPr>
        <p:txBody>
          <a:bodyPr/>
          <a:lstStyle/>
          <a:p>
            <a:r>
              <a:rPr lang="en-US" sz="1800" dirty="0"/>
              <a:t>Develop a small business program similar to Hennepin County’s “Small Construction Roster Program that is based on size of businesses and annual gross receipts.</a:t>
            </a:r>
          </a:p>
        </p:txBody>
      </p:sp>
      <p:sp>
        <p:nvSpPr>
          <p:cNvPr id="4" name="Text Placeholder 3">
            <a:extLst>
              <a:ext uri="{FF2B5EF4-FFF2-40B4-BE49-F238E27FC236}">
                <a16:creationId xmlns:a16="http://schemas.microsoft.com/office/drawing/2014/main" id="{98922CC3-5197-C6AE-24DC-C5E24CE6B863}"/>
              </a:ext>
            </a:extLst>
          </p:cNvPr>
          <p:cNvSpPr>
            <a:spLocks noGrp="1"/>
          </p:cNvSpPr>
          <p:nvPr>
            <p:ph type="body" sz="quarter" idx="12"/>
          </p:nvPr>
        </p:nvSpPr>
        <p:spPr>
          <a:xfrm>
            <a:off x="6172200" y="3567012"/>
            <a:ext cx="6736756" cy="4281488"/>
          </a:xfrm>
        </p:spPr>
        <p:txBody>
          <a:bodyPr/>
          <a:lstStyle/>
          <a:p>
            <a:pPr marL="342900" marR="0" lvl="0" indent="-342900">
              <a:buFont typeface="+mj-lt"/>
              <a:buAutoNum type="arabicPeriod"/>
            </a:pPr>
            <a:r>
              <a:rPr lang="en-US" sz="2000" dirty="0">
                <a:effectLst/>
                <a:latin typeface="Arial" panose="020B0604020202020204" pitchFamily="34" charset="0"/>
                <a:ea typeface="Times New Roman" panose="02020603050405020304" pitchFamily="18" charset="0"/>
              </a:rPr>
              <a:t>Emerging Small Businesses ------ 3 years annual gross receipts of $4 million and under.</a:t>
            </a:r>
            <a:endParaRPr lang="en-US" sz="2000" dirty="0">
              <a:effectLst/>
              <a:latin typeface="Calibri" panose="020F0502020204030204" pitchFamily="34" charset="0"/>
              <a:ea typeface="Calibri" panose="020F0502020204030204" pitchFamily="34" charset="0"/>
            </a:endParaRPr>
          </a:p>
          <a:p>
            <a:pPr marL="342900" marR="0" lvl="0" indent="-342900">
              <a:buFont typeface="+mj-lt"/>
              <a:buAutoNum type="arabicPeriod"/>
            </a:pPr>
            <a:r>
              <a:rPr lang="en-US" sz="2000" dirty="0">
                <a:effectLst/>
                <a:latin typeface="Arial" panose="020B0604020202020204" pitchFamily="34" charset="0"/>
                <a:ea typeface="Times New Roman" panose="02020603050405020304" pitchFamily="18" charset="0"/>
              </a:rPr>
              <a:t>Small Business Enterprise ------- 3 years annual gross receipts above $4 million but under $9.5 millions</a:t>
            </a:r>
            <a:endParaRPr lang="en-US" sz="2000" dirty="0">
              <a:effectLst/>
              <a:latin typeface="Calibri" panose="020F0502020204030204" pitchFamily="34" charset="0"/>
              <a:ea typeface="Calibri" panose="020F0502020204030204" pitchFamily="34" charset="0"/>
            </a:endParaRPr>
          </a:p>
          <a:p>
            <a:pPr marL="342900" marR="0" lvl="0" indent="-342900">
              <a:buFont typeface="+mj-lt"/>
              <a:buAutoNum type="arabicPeriod"/>
            </a:pPr>
            <a:r>
              <a:rPr lang="en-US" sz="2000" dirty="0">
                <a:effectLst/>
                <a:latin typeface="Arial" panose="020B0604020202020204" pitchFamily="34" charset="0"/>
                <a:ea typeface="Times New Roman" panose="02020603050405020304" pitchFamily="18" charset="0"/>
              </a:rPr>
              <a:t>Targeted Small Businesses ------- 3 years annual receipts above %9.5 million and under $ 12 millions</a:t>
            </a:r>
            <a:endParaRPr lang="en-US" sz="2000" dirty="0">
              <a:effectLst/>
              <a:latin typeface="Calibri" panose="020F0502020204030204" pitchFamily="34" charset="0"/>
              <a:ea typeface="Calibri" panose="020F0502020204030204" pitchFamily="34" charset="0"/>
            </a:endParaRPr>
          </a:p>
          <a:p>
            <a:r>
              <a:rPr lang="en-US" sz="1600" dirty="0"/>
              <a:t>This would also include support the decision to move to a new certification portal and DBE System Directory (B2G Now). MnDOT has secured funding to cover all costs for </a:t>
            </a:r>
            <a:r>
              <a:rPr lang="en-US" sz="1600" dirty="0" err="1"/>
              <a:t>MnUCP</a:t>
            </a:r>
            <a:r>
              <a:rPr lang="en-US" sz="1600" dirty="0"/>
              <a:t> members for the 1st year. We would include in this request to shift our current MCUB Directory to B2G Now as well. This shift would support external contractor efforts with included functionality to search for firms based on size determinations.. This would also save the Council money and additional resources needed for certification and program administration.</a:t>
            </a:r>
          </a:p>
        </p:txBody>
      </p:sp>
    </p:spTree>
    <p:extLst>
      <p:ext uri="{BB962C8B-B14F-4D97-AF65-F5344CB8AC3E}">
        <p14:creationId xmlns:p14="http://schemas.microsoft.com/office/powerpoint/2010/main" val="1981039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1736D-3E97-AF25-AC4E-562864633DF1}"/>
              </a:ext>
            </a:extLst>
          </p:cNvPr>
          <p:cNvSpPr>
            <a:spLocks noGrp="1"/>
          </p:cNvSpPr>
          <p:nvPr>
            <p:ph type="title"/>
          </p:nvPr>
        </p:nvSpPr>
        <p:spPr>
          <a:xfrm>
            <a:off x="977432" y="152400"/>
            <a:ext cx="11824167" cy="1457425"/>
          </a:xfrm>
        </p:spPr>
        <p:txBody>
          <a:bodyPr/>
          <a:lstStyle/>
          <a:p>
            <a:r>
              <a:rPr lang="en-US" sz="3200" dirty="0"/>
              <a:t>4). Dedicated funding for continued administration of the Council’s Supportive Services program for Certified Small Business</a:t>
            </a:r>
          </a:p>
        </p:txBody>
      </p:sp>
      <p:sp>
        <p:nvSpPr>
          <p:cNvPr id="3" name="Text Placeholder 2">
            <a:extLst>
              <a:ext uri="{FF2B5EF4-FFF2-40B4-BE49-F238E27FC236}">
                <a16:creationId xmlns:a16="http://schemas.microsoft.com/office/drawing/2014/main" id="{866CCF18-9A47-E581-2C80-BC985FE1EDC6}"/>
              </a:ext>
            </a:extLst>
          </p:cNvPr>
          <p:cNvSpPr>
            <a:spLocks noGrp="1"/>
          </p:cNvSpPr>
          <p:nvPr>
            <p:ph type="body" sz="quarter" idx="11"/>
          </p:nvPr>
        </p:nvSpPr>
        <p:spPr>
          <a:xfrm>
            <a:off x="6064842" y="1905000"/>
            <a:ext cx="6736757" cy="990600"/>
          </a:xfrm>
        </p:spPr>
        <p:txBody>
          <a:bodyPr/>
          <a:lstStyle/>
          <a:p>
            <a:r>
              <a:rPr lang="en-US" sz="2200" dirty="0"/>
              <a:t>Hennepin County has been operating the Elevate Hennepin program</a:t>
            </a:r>
          </a:p>
        </p:txBody>
      </p:sp>
      <p:sp>
        <p:nvSpPr>
          <p:cNvPr id="4" name="Text Placeholder 3">
            <a:extLst>
              <a:ext uri="{FF2B5EF4-FFF2-40B4-BE49-F238E27FC236}">
                <a16:creationId xmlns:a16="http://schemas.microsoft.com/office/drawing/2014/main" id="{8BA0BD4F-6EBF-6D3E-EC92-2CC69E9ABBC1}"/>
              </a:ext>
            </a:extLst>
          </p:cNvPr>
          <p:cNvSpPr>
            <a:spLocks noGrp="1"/>
          </p:cNvSpPr>
          <p:nvPr>
            <p:ph type="body" sz="quarter" idx="12"/>
          </p:nvPr>
        </p:nvSpPr>
        <p:spPr>
          <a:xfrm>
            <a:off x="6064843" y="3210851"/>
            <a:ext cx="6736756" cy="4281488"/>
          </a:xfrm>
        </p:spPr>
        <p:txBody>
          <a:bodyPr/>
          <a:lstStyle/>
          <a:p>
            <a:r>
              <a:rPr lang="en-US" dirty="0"/>
              <a:t>Hennepin County has been operating the Elevate Hennepin program. The Council’s program is operating with Thrive Equity funds that will run out soon. These efforts provide technical training, business consultation and connections to resources that assist contractors with navigating the challenges of working with a public agency, and build capacity to compete effectively for opportunities.</a:t>
            </a:r>
          </a:p>
        </p:txBody>
      </p:sp>
    </p:spTree>
    <p:extLst>
      <p:ext uri="{BB962C8B-B14F-4D97-AF65-F5344CB8AC3E}">
        <p14:creationId xmlns:p14="http://schemas.microsoft.com/office/powerpoint/2010/main" val="3168153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E4DF7-1BE0-C72F-0F0A-9CFCA3B61261}"/>
              </a:ext>
            </a:extLst>
          </p:cNvPr>
          <p:cNvSpPr>
            <a:spLocks noGrp="1"/>
          </p:cNvSpPr>
          <p:nvPr>
            <p:ph type="title"/>
          </p:nvPr>
        </p:nvSpPr>
        <p:spPr/>
        <p:txBody>
          <a:bodyPr/>
          <a:lstStyle/>
          <a:p>
            <a:r>
              <a:rPr lang="en-US" sz="3600" dirty="0"/>
              <a:t>5). Strengthen the Council’s Prompt Payment monitoring &amp; Compliance and Change Order Process</a:t>
            </a:r>
          </a:p>
        </p:txBody>
      </p:sp>
      <p:sp>
        <p:nvSpPr>
          <p:cNvPr id="3" name="Text Placeholder 2">
            <a:extLst>
              <a:ext uri="{FF2B5EF4-FFF2-40B4-BE49-F238E27FC236}">
                <a16:creationId xmlns:a16="http://schemas.microsoft.com/office/drawing/2014/main" id="{5A170B05-7EE1-5DAD-7D6B-688DB632AB16}"/>
              </a:ext>
            </a:extLst>
          </p:cNvPr>
          <p:cNvSpPr>
            <a:spLocks noGrp="1"/>
          </p:cNvSpPr>
          <p:nvPr>
            <p:ph type="body" sz="quarter" idx="11"/>
          </p:nvPr>
        </p:nvSpPr>
        <p:spPr>
          <a:xfrm>
            <a:off x="6064842" y="2117444"/>
            <a:ext cx="6736757" cy="1006756"/>
          </a:xfrm>
        </p:spPr>
        <p:txBody>
          <a:bodyPr/>
          <a:lstStyle/>
          <a:p>
            <a:r>
              <a:rPr lang="en-US" sz="1800" dirty="0"/>
              <a:t>Prompt Payment is the number one issue identified by certified small business as a barrier to their successful completion of Council projects.</a:t>
            </a:r>
          </a:p>
        </p:txBody>
      </p:sp>
      <p:sp>
        <p:nvSpPr>
          <p:cNvPr id="4" name="Text Placeholder 3">
            <a:extLst>
              <a:ext uri="{FF2B5EF4-FFF2-40B4-BE49-F238E27FC236}">
                <a16:creationId xmlns:a16="http://schemas.microsoft.com/office/drawing/2014/main" id="{8C54C51A-6AB9-EBBD-551B-6F9E7BDCC0F8}"/>
              </a:ext>
            </a:extLst>
          </p:cNvPr>
          <p:cNvSpPr>
            <a:spLocks noGrp="1"/>
          </p:cNvSpPr>
          <p:nvPr>
            <p:ph type="body" sz="quarter" idx="12"/>
          </p:nvPr>
        </p:nvSpPr>
        <p:spPr>
          <a:xfrm>
            <a:off x="6081110" y="3567012"/>
            <a:ext cx="6736756" cy="4281488"/>
          </a:xfrm>
        </p:spPr>
        <p:txBody>
          <a:bodyPr/>
          <a:lstStyle/>
          <a:p>
            <a:pPr marL="342900" marR="0" lvl="0" indent="-342900">
              <a:buFont typeface="Symbol" panose="05050102010706020507" pitchFamily="18" charset="2"/>
              <a:buChar char=""/>
            </a:pPr>
            <a:r>
              <a:rPr lang="en-US" sz="2000" dirty="0">
                <a:effectLst/>
                <a:latin typeface="Arial" panose="020B0604020202020204" pitchFamily="34" charset="0"/>
                <a:ea typeface="Times New Roman" panose="02020603050405020304" pitchFamily="18" charset="0"/>
              </a:rPr>
              <a:t>Alternative Dispute Resolution language for Contractor-initiated change orders</a:t>
            </a:r>
            <a:endParaRPr lang="en-US" sz="2000" dirty="0">
              <a:effectLst/>
              <a:latin typeface="Calibri" panose="020F0502020204030204" pitchFamily="34" charset="0"/>
              <a:ea typeface="Calibri" panose="020F0502020204030204" pitchFamily="34" charset="0"/>
            </a:endParaRPr>
          </a:p>
          <a:p>
            <a:pPr marL="342900" marR="0" lvl="0" indent="-342900">
              <a:buFont typeface="Symbol" panose="05050102010706020507" pitchFamily="18" charset="2"/>
              <a:buChar char=""/>
            </a:pPr>
            <a:r>
              <a:rPr lang="en-US" sz="2000" dirty="0">
                <a:effectLst/>
                <a:latin typeface="Arial" panose="020B0604020202020204" pitchFamily="34" charset="0"/>
                <a:ea typeface="Times New Roman" panose="02020603050405020304" pitchFamily="18" charset="0"/>
              </a:rPr>
              <a:t>Escalation of non-payment after 30 days</a:t>
            </a:r>
            <a:endParaRPr lang="en-US" sz="2000" dirty="0">
              <a:effectLst/>
              <a:latin typeface="Calibri" panose="020F0502020204030204" pitchFamily="34" charset="0"/>
              <a:ea typeface="Calibri" panose="020F0502020204030204" pitchFamily="34" charset="0"/>
            </a:endParaRPr>
          </a:p>
          <a:p>
            <a:pPr marL="342900" marR="0" lvl="0" indent="-342900">
              <a:buFont typeface="Symbol" panose="05050102010706020507" pitchFamily="18" charset="2"/>
              <a:buChar char=""/>
            </a:pPr>
            <a:r>
              <a:rPr lang="en-US" sz="2000" dirty="0">
                <a:effectLst/>
                <a:latin typeface="Arial" panose="020B0604020202020204" pitchFamily="34" charset="0"/>
                <a:ea typeface="Times New Roman" panose="02020603050405020304" pitchFamily="18" charset="0"/>
              </a:rPr>
              <a:t>Penalties for non-payment in violation of State and/or federal prompt payment requirements</a:t>
            </a:r>
            <a:endParaRPr lang="en-US" sz="2000" dirty="0">
              <a:effectLst/>
              <a:latin typeface="Calibri" panose="020F0502020204030204" pitchFamily="34" charset="0"/>
              <a:ea typeface="Calibri" panose="020F0502020204030204" pitchFamily="34" charset="0"/>
            </a:endParaRPr>
          </a:p>
          <a:p>
            <a:pPr marL="342900" marR="0" lvl="0" indent="-342900">
              <a:buFont typeface="Symbol" panose="05050102010706020507" pitchFamily="18" charset="2"/>
              <a:buChar char=""/>
            </a:pPr>
            <a:r>
              <a:rPr lang="en-US" sz="2000" dirty="0">
                <a:effectLst/>
                <a:latin typeface="Arial" panose="020B0604020202020204" pitchFamily="34" charset="0"/>
                <a:ea typeface="Times New Roman" panose="02020603050405020304" pitchFamily="18" charset="0"/>
              </a:rPr>
              <a:t>Clear and transparent reporting of payments, non-payments and penalties for late/non-payment.</a:t>
            </a:r>
            <a:endParaRPr lang="en-US" sz="2000" dirty="0">
              <a:effectLst/>
              <a:latin typeface="Calibri" panose="020F0502020204030204" pitchFamily="34" charset="0"/>
              <a:ea typeface="Calibri" panose="020F0502020204030204" pitchFamily="34" charset="0"/>
            </a:endParaRPr>
          </a:p>
          <a:p>
            <a:pPr marL="342900" marR="0" lvl="0" indent="-342900">
              <a:buFont typeface="Symbol" panose="05050102010706020507" pitchFamily="18" charset="2"/>
              <a:buChar char=""/>
            </a:pPr>
            <a:r>
              <a:rPr lang="en-US" sz="2000" dirty="0">
                <a:effectLst/>
                <a:latin typeface="Arial" panose="020B0604020202020204" pitchFamily="34" charset="0"/>
                <a:ea typeface="Times New Roman" panose="02020603050405020304" pitchFamily="18" charset="0"/>
              </a:rPr>
              <a:t>Project Bank Account for large capital projects (GLE, BLE)</a:t>
            </a:r>
            <a:endParaRPr lang="en-US" sz="20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260931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5568A-9724-2728-85BE-2D80CC494263}"/>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E7DE7294-2B98-FC1D-8243-0321FD21C6A0}"/>
              </a:ext>
            </a:extLst>
          </p:cNvPr>
          <p:cNvSpPr>
            <a:spLocks noGrp="1"/>
          </p:cNvSpPr>
          <p:nvPr>
            <p:ph type="body" sz="quarter" idx="13"/>
          </p:nvPr>
        </p:nvSpPr>
        <p:spPr/>
        <p:txBody>
          <a:bodyPr/>
          <a:lstStyle/>
          <a:p>
            <a:r>
              <a:rPr lang="en-US" dirty="0"/>
              <a:t>Ashanti Payne</a:t>
            </a:r>
          </a:p>
        </p:txBody>
      </p:sp>
      <p:sp>
        <p:nvSpPr>
          <p:cNvPr id="6" name="Text Placeholder 5">
            <a:extLst>
              <a:ext uri="{FF2B5EF4-FFF2-40B4-BE49-F238E27FC236}">
                <a16:creationId xmlns:a16="http://schemas.microsoft.com/office/drawing/2014/main" id="{2162161A-4A98-E5B8-67D2-DCF1CCCECDE0}"/>
              </a:ext>
            </a:extLst>
          </p:cNvPr>
          <p:cNvSpPr>
            <a:spLocks noGrp="1"/>
          </p:cNvSpPr>
          <p:nvPr>
            <p:ph type="body" sz="quarter" idx="14"/>
          </p:nvPr>
        </p:nvSpPr>
        <p:spPr/>
        <p:txBody>
          <a:bodyPr/>
          <a:lstStyle/>
          <a:p>
            <a:r>
              <a:rPr lang="en-US" dirty="0"/>
              <a:t>Assistant Director, Office of Equity &amp; Equal Opportunity</a:t>
            </a:r>
          </a:p>
          <a:p>
            <a:r>
              <a:rPr lang="en-US" dirty="0">
                <a:hlinkClick r:id="rId2"/>
              </a:rPr>
              <a:t>Ashanti.payne@metc.state.mn.us</a:t>
            </a:r>
            <a:r>
              <a:rPr lang="en-US" dirty="0"/>
              <a:t> </a:t>
            </a:r>
          </a:p>
        </p:txBody>
      </p:sp>
    </p:spTree>
    <p:extLst>
      <p:ext uri="{BB962C8B-B14F-4D97-AF65-F5344CB8AC3E}">
        <p14:creationId xmlns:p14="http://schemas.microsoft.com/office/powerpoint/2010/main" val="2938054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58420-2E70-7D15-CA1F-91ADDCC28EA6}"/>
              </a:ext>
            </a:extLst>
          </p:cNvPr>
          <p:cNvSpPr>
            <a:spLocks noGrp="1"/>
          </p:cNvSpPr>
          <p:nvPr>
            <p:ph type="title"/>
          </p:nvPr>
        </p:nvSpPr>
        <p:spPr/>
        <p:txBody>
          <a:bodyPr/>
          <a:lstStyle/>
          <a:p>
            <a:r>
              <a:rPr lang="en-US" dirty="0"/>
              <a:t>Participating Entities:</a:t>
            </a:r>
          </a:p>
        </p:txBody>
      </p:sp>
      <p:sp>
        <p:nvSpPr>
          <p:cNvPr id="4" name="TextBox 3">
            <a:extLst>
              <a:ext uri="{FF2B5EF4-FFF2-40B4-BE49-F238E27FC236}">
                <a16:creationId xmlns:a16="http://schemas.microsoft.com/office/drawing/2014/main" id="{B6153634-8011-88F1-6E2D-F7C5E02A8FC2}"/>
              </a:ext>
            </a:extLst>
          </p:cNvPr>
          <p:cNvSpPr txBox="1"/>
          <p:nvPr/>
        </p:nvSpPr>
        <p:spPr>
          <a:xfrm>
            <a:off x="2514600" y="2514600"/>
            <a:ext cx="8534400" cy="4524315"/>
          </a:xfrm>
          <a:prstGeom prst="rect">
            <a:avLst/>
          </a:prstGeom>
          <a:noFill/>
        </p:spPr>
        <p:txBody>
          <a:bodyPr wrap="square">
            <a:spAutoFit/>
          </a:bodyPr>
          <a:lstStyle/>
          <a:p>
            <a:pPr marL="342900" indent="-342900">
              <a:buFont typeface="+mj-lt"/>
              <a:buAutoNum type="arabicParenR"/>
            </a:pPr>
            <a:r>
              <a:rPr lang="en-US" dirty="0"/>
              <a:t>City of Bloomington</a:t>
            </a:r>
          </a:p>
          <a:p>
            <a:pPr marL="342900" indent="-342900">
              <a:buFont typeface="+mj-lt"/>
              <a:buAutoNum type="arabicParenR"/>
            </a:pPr>
            <a:r>
              <a:rPr lang="en-US" dirty="0"/>
              <a:t>City of Brooklyn Park</a:t>
            </a:r>
          </a:p>
          <a:p>
            <a:pPr marL="342900" indent="-342900">
              <a:buFont typeface="+mj-lt"/>
              <a:buAutoNum type="arabicParenR"/>
            </a:pPr>
            <a:r>
              <a:rPr lang="en-US" dirty="0"/>
              <a:t>City of Minneapolis</a:t>
            </a:r>
          </a:p>
          <a:p>
            <a:pPr marL="342900" indent="-342900">
              <a:buFont typeface="+mj-lt"/>
              <a:buAutoNum type="arabicParenR"/>
            </a:pPr>
            <a:r>
              <a:rPr lang="en-US" dirty="0"/>
              <a:t>City of Rochester</a:t>
            </a:r>
          </a:p>
          <a:p>
            <a:pPr marL="342900" indent="-342900">
              <a:buFont typeface="+mj-lt"/>
              <a:buAutoNum type="arabicParenR"/>
            </a:pPr>
            <a:r>
              <a:rPr lang="en-US" dirty="0"/>
              <a:t>City of Saint Paul</a:t>
            </a:r>
          </a:p>
          <a:p>
            <a:pPr marL="342900" indent="-342900">
              <a:buFont typeface="+mj-lt"/>
              <a:buAutoNum type="arabicParenR"/>
            </a:pPr>
            <a:r>
              <a:rPr lang="en-US" dirty="0"/>
              <a:t>Hennepin County</a:t>
            </a:r>
          </a:p>
          <a:p>
            <a:pPr marL="342900" indent="-342900">
              <a:buFont typeface="+mj-lt"/>
              <a:buAutoNum type="arabicParenR"/>
            </a:pPr>
            <a:r>
              <a:rPr lang="en-US" dirty="0"/>
              <a:t>Hennepin Healthcare System</a:t>
            </a:r>
          </a:p>
          <a:p>
            <a:pPr marL="342900" indent="-342900">
              <a:buFont typeface="+mj-lt"/>
              <a:buAutoNum type="arabicParenR"/>
            </a:pPr>
            <a:r>
              <a:rPr lang="en-US" dirty="0"/>
              <a:t>Metropolitan Airports Commission</a:t>
            </a:r>
          </a:p>
          <a:p>
            <a:pPr marL="342900" indent="-342900">
              <a:buFont typeface="+mj-lt"/>
              <a:buAutoNum type="arabicParenR"/>
            </a:pPr>
            <a:r>
              <a:rPr lang="en-US" dirty="0"/>
              <a:t>Metropolitan Council</a:t>
            </a:r>
          </a:p>
          <a:p>
            <a:pPr marL="342900" indent="-342900">
              <a:buFont typeface="+mj-lt"/>
              <a:buAutoNum type="arabicParenR"/>
            </a:pPr>
            <a:r>
              <a:rPr lang="en-US" dirty="0"/>
              <a:t>Metropolitan Mosquito Control District</a:t>
            </a:r>
          </a:p>
          <a:p>
            <a:pPr marL="342900" indent="-342900">
              <a:buFont typeface="+mj-lt"/>
              <a:buAutoNum type="arabicParenR"/>
            </a:pPr>
            <a:r>
              <a:rPr lang="en-US" dirty="0"/>
              <a:t>Minnesota Department of Administration</a:t>
            </a:r>
          </a:p>
          <a:p>
            <a:pPr marL="342900" indent="-342900">
              <a:buFont typeface="+mj-lt"/>
              <a:buAutoNum type="arabicParenR"/>
            </a:pPr>
            <a:r>
              <a:rPr lang="en-US" dirty="0"/>
              <a:t>Minnesota Department of Transportation</a:t>
            </a:r>
          </a:p>
          <a:p>
            <a:pPr marL="342900" indent="-342900">
              <a:buFont typeface="+mj-lt"/>
              <a:buAutoNum type="arabicParenR"/>
            </a:pPr>
            <a:r>
              <a:rPr lang="en-US" dirty="0"/>
              <a:t>Minnesota State Colleges and Universities</a:t>
            </a:r>
          </a:p>
          <a:p>
            <a:pPr marL="342900" indent="-342900">
              <a:buFont typeface="+mj-lt"/>
              <a:buAutoNum type="arabicParenR"/>
            </a:pPr>
            <a:r>
              <a:rPr lang="en-US" dirty="0"/>
              <a:t>Ramsey County</a:t>
            </a:r>
          </a:p>
          <a:p>
            <a:pPr marL="342900" indent="-342900">
              <a:buFont typeface="+mj-lt"/>
              <a:buAutoNum type="arabicParenR"/>
            </a:pPr>
            <a:r>
              <a:rPr lang="en-US" dirty="0"/>
              <a:t>Saint Paul Public Schools</a:t>
            </a:r>
          </a:p>
          <a:p>
            <a:pPr marL="342900" indent="-342900">
              <a:buFont typeface="+mj-lt"/>
              <a:buAutoNum type="arabicParenR"/>
            </a:pPr>
            <a:r>
              <a:rPr lang="en-US" dirty="0"/>
              <a:t>University of Minnesota</a:t>
            </a:r>
          </a:p>
        </p:txBody>
      </p:sp>
    </p:spTree>
    <p:extLst>
      <p:ext uri="{BB962C8B-B14F-4D97-AF65-F5344CB8AC3E}">
        <p14:creationId xmlns:p14="http://schemas.microsoft.com/office/powerpoint/2010/main" val="4189366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61F4A-622D-9AC5-0E0C-662434D97851}"/>
              </a:ext>
            </a:extLst>
          </p:cNvPr>
          <p:cNvSpPr>
            <a:spLocks noGrp="1"/>
          </p:cNvSpPr>
          <p:nvPr>
            <p:ph type="title"/>
          </p:nvPr>
        </p:nvSpPr>
        <p:spPr/>
        <p:txBody>
          <a:bodyPr/>
          <a:lstStyle/>
          <a:p>
            <a:r>
              <a:rPr lang="en-US" sz="4200" dirty="0"/>
              <a:t>Metropolitan council Procurements Examined</a:t>
            </a:r>
          </a:p>
        </p:txBody>
      </p:sp>
      <p:sp>
        <p:nvSpPr>
          <p:cNvPr id="3" name="Text Placeholder 2">
            <a:extLst>
              <a:ext uri="{FF2B5EF4-FFF2-40B4-BE49-F238E27FC236}">
                <a16:creationId xmlns:a16="http://schemas.microsoft.com/office/drawing/2014/main" id="{D9F53224-D91B-B629-5B75-F44B9FED4B49}"/>
              </a:ext>
            </a:extLst>
          </p:cNvPr>
          <p:cNvSpPr>
            <a:spLocks noGrp="1"/>
          </p:cNvSpPr>
          <p:nvPr>
            <p:ph type="body" sz="quarter" idx="14"/>
          </p:nvPr>
        </p:nvSpPr>
        <p:spPr>
          <a:xfrm>
            <a:off x="1066800" y="2393994"/>
            <a:ext cx="5478784" cy="732337"/>
          </a:xfrm>
        </p:spPr>
        <p:txBody>
          <a:bodyPr/>
          <a:lstStyle/>
          <a:p>
            <a:r>
              <a:rPr lang="en-US" dirty="0"/>
              <a:t>Geographic Market Area</a:t>
            </a:r>
          </a:p>
        </p:txBody>
      </p:sp>
      <p:pic>
        <p:nvPicPr>
          <p:cNvPr id="7" name="Picture 6">
            <a:extLst>
              <a:ext uri="{FF2B5EF4-FFF2-40B4-BE49-F238E27FC236}">
                <a16:creationId xmlns:a16="http://schemas.microsoft.com/office/drawing/2014/main" id="{28047107-D9EC-F602-3EA0-B2FB4EDB4A99}"/>
              </a:ext>
            </a:extLst>
          </p:cNvPr>
          <p:cNvPicPr>
            <a:picLocks noChangeAspect="1"/>
          </p:cNvPicPr>
          <p:nvPr/>
        </p:nvPicPr>
        <p:blipFill>
          <a:blip r:embed="rId2"/>
          <a:stretch>
            <a:fillRect/>
          </a:stretch>
        </p:blipFill>
        <p:spPr>
          <a:xfrm>
            <a:off x="2046639" y="3164003"/>
            <a:ext cx="3340898" cy="4462659"/>
          </a:xfrm>
          <a:prstGeom prst="rect">
            <a:avLst/>
          </a:prstGeom>
        </p:spPr>
      </p:pic>
      <p:sp>
        <p:nvSpPr>
          <p:cNvPr id="5" name="Text Placeholder 4">
            <a:extLst>
              <a:ext uri="{FF2B5EF4-FFF2-40B4-BE49-F238E27FC236}">
                <a16:creationId xmlns:a16="http://schemas.microsoft.com/office/drawing/2014/main" id="{9B280158-B261-5B83-DD79-DC7D25D3160E}"/>
              </a:ext>
            </a:extLst>
          </p:cNvPr>
          <p:cNvSpPr>
            <a:spLocks noGrp="1"/>
          </p:cNvSpPr>
          <p:nvPr>
            <p:ph type="body" sz="quarter" idx="15"/>
          </p:nvPr>
        </p:nvSpPr>
        <p:spPr>
          <a:xfrm>
            <a:off x="7606348" y="2431666"/>
            <a:ext cx="5478784" cy="732337"/>
          </a:xfrm>
        </p:spPr>
        <p:txBody>
          <a:bodyPr/>
          <a:lstStyle/>
          <a:p>
            <a:r>
              <a:rPr lang="en-US" dirty="0"/>
              <a:t>Dollars of Prime and Subcontracts</a:t>
            </a:r>
          </a:p>
        </p:txBody>
      </p:sp>
      <p:pic>
        <p:nvPicPr>
          <p:cNvPr id="8" name="Picture 7">
            <a:extLst>
              <a:ext uri="{FF2B5EF4-FFF2-40B4-BE49-F238E27FC236}">
                <a16:creationId xmlns:a16="http://schemas.microsoft.com/office/drawing/2014/main" id="{0B8117DC-3A7C-1776-6026-B6805CBB3058}"/>
              </a:ext>
            </a:extLst>
          </p:cNvPr>
          <p:cNvPicPr>
            <a:picLocks noChangeAspect="1"/>
          </p:cNvPicPr>
          <p:nvPr/>
        </p:nvPicPr>
        <p:blipFill>
          <a:blip r:embed="rId3"/>
          <a:stretch>
            <a:fillRect/>
          </a:stretch>
        </p:blipFill>
        <p:spPr>
          <a:xfrm>
            <a:off x="7606348" y="3505200"/>
            <a:ext cx="5647220" cy="2273662"/>
          </a:xfrm>
          <a:prstGeom prst="rect">
            <a:avLst/>
          </a:prstGeom>
        </p:spPr>
      </p:pic>
    </p:spTree>
    <p:extLst>
      <p:ext uri="{BB962C8B-B14F-4D97-AF65-F5344CB8AC3E}">
        <p14:creationId xmlns:p14="http://schemas.microsoft.com/office/powerpoint/2010/main" val="2008251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93AA0-0F33-B83C-639E-FFED15BF48B2}"/>
              </a:ext>
            </a:extLst>
          </p:cNvPr>
          <p:cNvSpPr>
            <a:spLocks noGrp="1"/>
          </p:cNvSpPr>
          <p:nvPr>
            <p:ph type="title"/>
          </p:nvPr>
        </p:nvSpPr>
        <p:spPr/>
        <p:txBody>
          <a:bodyPr/>
          <a:lstStyle/>
          <a:p>
            <a:r>
              <a:rPr lang="en-US" dirty="0"/>
              <a:t>Groups of Business Owners Examined:</a:t>
            </a:r>
          </a:p>
        </p:txBody>
      </p:sp>
      <p:pic>
        <p:nvPicPr>
          <p:cNvPr id="5" name="Content Placeholder 4">
            <a:extLst>
              <a:ext uri="{FF2B5EF4-FFF2-40B4-BE49-F238E27FC236}">
                <a16:creationId xmlns:a16="http://schemas.microsoft.com/office/drawing/2014/main" id="{B7524933-940B-3E1D-A266-75A28F3172EE}"/>
              </a:ext>
            </a:extLst>
          </p:cNvPr>
          <p:cNvPicPr>
            <a:picLocks noGrp="1" noChangeAspect="1"/>
          </p:cNvPicPr>
          <p:nvPr>
            <p:ph sz="quarter" idx="13"/>
          </p:nvPr>
        </p:nvPicPr>
        <p:blipFill>
          <a:blip r:embed="rId2"/>
          <a:stretch>
            <a:fillRect/>
          </a:stretch>
        </p:blipFill>
        <p:spPr>
          <a:xfrm>
            <a:off x="3124200" y="1752600"/>
            <a:ext cx="7315200" cy="6245014"/>
          </a:xfrm>
        </p:spPr>
      </p:pic>
    </p:spTree>
    <p:extLst>
      <p:ext uri="{BB962C8B-B14F-4D97-AF65-F5344CB8AC3E}">
        <p14:creationId xmlns:p14="http://schemas.microsoft.com/office/powerpoint/2010/main" val="1915574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2A267-3709-A791-C1DD-6999870E5BDD}"/>
              </a:ext>
            </a:extLst>
          </p:cNvPr>
          <p:cNvSpPr>
            <a:spLocks noGrp="1"/>
          </p:cNvSpPr>
          <p:nvPr>
            <p:ph type="title"/>
          </p:nvPr>
        </p:nvSpPr>
        <p:spPr/>
        <p:txBody>
          <a:bodyPr/>
          <a:lstStyle/>
          <a:p>
            <a:r>
              <a:rPr lang="en-US" dirty="0"/>
              <a:t>State of Minnesota Disparity Study</a:t>
            </a:r>
          </a:p>
        </p:txBody>
      </p:sp>
      <p:sp>
        <p:nvSpPr>
          <p:cNvPr id="3" name="Text Placeholder 2">
            <a:extLst>
              <a:ext uri="{FF2B5EF4-FFF2-40B4-BE49-F238E27FC236}">
                <a16:creationId xmlns:a16="http://schemas.microsoft.com/office/drawing/2014/main" id="{82C7F724-37CF-38F5-6B38-7ADF8E304D38}"/>
              </a:ext>
            </a:extLst>
          </p:cNvPr>
          <p:cNvSpPr>
            <a:spLocks noGrp="1"/>
          </p:cNvSpPr>
          <p:nvPr>
            <p:ph type="body" sz="quarter" idx="11"/>
          </p:nvPr>
        </p:nvSpPr>
        <p:spPr/>
        <p:txBody>
          <a:bodyPr/>
          <a:lstStyle/>
          <a:p>
            <a:r>
              <a:rPr lang="en-US" dirty="0"/>
              <a:t>Results:</a:t>
            </a:r>
          </a:p>
        </p:txBody>
      </p:sp>
      <p:sp>
        <p:nvSpPr>
          <p:cNvPr id="4" name="Text Placeholder 3">
            <a:extLst>
              <a:ext uri="{FF2B5EF4-FFF2-40B4-BE49-F238E27FC236}">
                <a16:creationId xmlns:a16="http://schemas.microsoft.com/office/drawing/2014/main" id="{5E538E5A-3489-BD3A-9523-48AF73AE4B8D}"/>
              </a:ext>
            </a:extLst>
          </p:cNvPr>
          <p:cNvSpPr>
            <a:spLocks noGrp="1"/>
          </p:cNvSpPr>
          <p:nvPr>
            <p:ph type="body" sz="quarter" idx="12"/>
          </p:nvPr>
        </p:nvSpPr>
        <p:spPr>
          <a:xfrm>
            <a:off x="3725508" y="2790113"/>
            <a:ext cx="9914291" cy="5055764"/>
          </a:xfrm>
        </p:spPr>
        <p:txBody>
          <a:bodyPr/>
          <a:lstStyle/>
          <a:p>
            <a:pPr marL="342900" indent="-342900">
              <a:buFont typeface="Wingdings" panose="05000000000000000000" pitchFamily="2" charset="2"/>
              <a:buChar char="Ø"/>
            </a:pPr>
            <a:r>
              <a:rPr lang="en-US" dirty="0"/>
              <a:t>Met Council’s utilization of minority-owned firms doubled from what was found for July 2011–June 2016 to reach 5.2 percent for July 2016–June 2023</a:t>
            </a:r>
          </a:p>
          <a:p>
            <a:pPr marL="342900" indent="-342900">
              <a:buFont typeface="Wingdings" panose="05000000000000000000" pitchFamily="2" charset="2"/>
              <a:buChar char="Ø"/>
            </a:pPr>
            <a:r>
              <a:rPr lang="en-US" dirty="0"/>
              <a:t>Met Council utilization of WBEs also increased to 3.8 percent of contract dollars for July 2016–June 2023 (</a:t>
            </a:r>
            <a:r>
              <a:rPr lang="en-US" dirty="0">
                <a:solidFill>
                  <a:srgbClr val="FF0000"/>
                </a:solidFill>
              </a:rPr>
              <a:t>substantially below the 8.2 percent availability</a:t>
            </a:r>
            <a:r>
              <a:rPr lang="en-US" dirty="0"/>
              <a:t>)</a:t>
            </a:r>
          </a:p>
          <a:p>
            <a:pPr marL="342900" indent="-342900">
              <a:buFont typeface="Wingdings" panose="05000000000000000000" pitchFamily="2" charset="2"/>
              <a:buChar char="Ø"/>
            </a:pPr>
            <a:r>
              <a:rPr lang="en-US" dirty="0"/>
              <a:t>Met Council’s MCUB Program brought overall MBE utilization (5.2%) to the level that might be expected from the availability analysis</a:t>
            </a:r>
          </a:p>
          <a:p>
            <a:pPr marL="342900" indent="-342900">
              <a:buFont typeface="Wingdings" panose="05000000000000000000" pitchFamily="2" charset="2"/>
              <a:buChar char="Ø"/>
            </a:pPr>
            <a:r>
              <a:rPr lang="en-US" dirty="0"/>
              <a:t>However, the MCUB Program did not eliminate the substantial disparities found in the 2017 Study for Black American-, Hispanic American- and American Indian-owned firms</a:t>
            </a:r>
          </a:p>
          <a:p>
            <a:pPr marL="342900" indent="-342900">
              <a:buFont typeface="Wingdings" panose="05000000000000000000" pitchFamily="2" charset="2"/>
              <a:buChar char="Ø"/>
            </a:pPr>
            <a:r>
              <a:rPr lang="en-US" dirty="0"/>
              <a:t>The new study also found a disparity for South Asian American-owned firms</a:t>
            </a:r>
          </a:p>
          <a:p>
            <a:pPr marL="342900" indent="-342900">
              <a:buFont typeface="Wingdings" panose="05000000000000000000" pitchFamily="2" charset="2"/>
              <a:buChar char="Ø"/>
            </a:pPr>
            <a:r>
              <a:rPr lang="en-US" dirty="0"/>
              <a:t>Combined, MBE/WBE participation was 9.0 percent for Met Council from July 2016 through June 2023, substantially below the 13.4 percent expected from the availability analysis</a:t>
            </a:r>
          </a:p>
        </p:txBody>
      </p:sp>
    </p:spTree>
    <p:extLst>
      <p:ext uri="{BB962C8B-B14F-4D97-AF65-F5344CB8AC3E}">
        <p14:creationId xmlns:p14="http://schemas.microsoft.com/office/powerpoint/2010/main" val="30872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B9814-4647-E74D-F99F-4987CD331A7E}"/>
              </a:ext>
            </a:extLst>
          </p:cNvPr>
          <p:cNvSpPr>
            <a:spLocks noGrp="1"/>
          </p:cNvSpPr>
          <p:nvPr>
            <p:ph type="title"/>
          </p:nvPr>
        </p:nvSpPr>
        <p:spPr/>
        <p:txBody>
          <a:bodyPr/>
          <a:lstStyle/>
          <a:p>
            <a:r>
              <a:rPr lang="en-US" sz="3600" dirty="0"/>
              <a:t>Share of Council Contract Dollars going to MBEs, WBEs and other Firms:</a:t>
            </a:r>
          </a:p>
        </p:txBody>
      </p:sp>
      <p:pic>
        <p:nvPicPr>
          <p:cNvPr id="5" name="Content Placeholder 4">
            <a:extLst>
              <a:ext uri="{FF2B5EF4-FFF2-40B4-BE49-F238E27FC236}">
                <a16:creationId xmlns:a16="http://schemas.microsoft.com/office/drawing/2014/main" id="{B674679C-837F-12C7-CA94-839624D14AC9}"/>
              </a:ext>
            </a:extLst>
          </p:cNvPr>
          <p:cNvPicPr>
            <a:picLocks noGrp="1" noChangeAspect="1"/>
          </p:cNvPicPr>
          <p:nvPr>
            <p:ph sz="quarter" idx="13"/>
          </p:nvPr>
        </p:nvPicPr>
        <p:blipFill>
          <a:blip r:embed="rId2"/>
          <a:stretch>
            <a:fillRect/>
          </a:stretch>
        </p:blipFill>
        <p:spPr>
          <a:xfrm>
            <a:off x="3581400" y="1620394"/>
            <a:ext cx="6248402" cy="6437032"/>
          </a:xfrm>
        </p:spPr>
      </p:pic>
    </p:spTree>
    <p:extLst>
      <p:ext uri="{BB962C8B-B14F-4D97-AF65-F5344CB8AC3E}">
        <p14:creationId xmlns:p14="http://schemas.microsoft.com/office/powerpoint/2010/main" val="2015620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47264-0B0B-E902-15BF-2C3067C3D821}"/>
              </a:ext>
            </a:extLst>
          </p:cNvPr>
          <p:cNvSpPr>
            <a:spLocks noGrp="1"/>
          </p:cNvSpPr>
          <p:nvPr>
            <p:ph type="title"/>
          </p:nvPr>
        </p:nvSpPr>
        <p:spPr/>
        <p:txBody>
          <a:bodyPr/>
          <a:lstStyle/>
          <a:p>
            <a:r>
              <a:rPr lang="en-US" dirty="0"/>
              <a:t>Comparing Results from 2017 Study</a:t>
            </a:r>
          </a:p>
        </p:txBody>
      </p:sp>
      <p:pic>
        <p:nvPicPr>
          <p:cNvPr id="5" name="Content Placeholder 4">
            <a:extLst>
              <a:ext uri="{FF2B5EF4-FFF2-40B4-BE49-F238E27FC236}">
                <a16:creationId xmlns:a16="http://schemas.microsoft.com/office/drawing/2014/main" id="{4F4FF19A-7FBB-4ADC-9916-2F609DF19B6D}"/>
              </a:ext>
            </a:extLst>
          </p:cNvPr>
          <p:cNvPicPr>
            <a:picLocks noGrp="1" noChangeAspect="1"/>
          </p:cNvPicPr>
          <p:nvPr>
            <p:ph sz="quarter" idx="13"/>
          </p:nvPr>
        </p:nvPicPr>
        <p:blipFill>
          <a:blip r:embed="rId2"/>
          <a:stretch>
            <a:fillRect/>
          </a:stretch>
        </p:blipFill>
        <p:spPr>
          <a:xfrm>
            <a:off x="1383176" y="2278229"/>
            <a:ext cx="11020248" cy="5562602"/>
          </a:xfrm>
        </p:spPr>
      </p:pic>
    </p:spTree>
    <p:extLst>
      <p:ext uri="{BB962C8B-B14F-4D97-AF65-F5344CB8AC3E}">
        <p14:creationId xmlns:p14="http://schemas.microsoft.com/office/powerpoint/2010/main" val="1158472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7D6A2-718F-9C74-6706-B6C10A80DC16}"/>
              </a:ext>
            </a:extLst>
          </p:cNvPr>
          <p:cNvSpPr>
            <a:spLocks noGrp="1"/>
          </p:cNvSpPr>
          <p:nvPr>
            <p:ph type="title"/>
          </p:nvPr>
        </p:nvSpPr>
        <p:spPr/>
        <p:txBody>
          <a:bodyPr/>
          <a:lstStyle/>
          <a:p>
            <a:r>
              <a:rPr lang="en-US" sz="4000" dirty="0"/>
              <a:t>Council Contract Dollars going to MBE/WBEs (July 2016–June 2023)</a:t>
            </a:r>
          </a:p>
        </p:txBody>
      </p:sp>
      <p:pic>
        <p:nvPicPr>
          <p:cNvPr id="5" name="Content Placeholder 4">
            <a:extLst>
              <a:ext uri="{FF2B5EF4-FFF2-40B4-BE49-F238E27FC236}">
                <a16:creationId xmlns:a16="http://schemas.microsoft.com/office/drawing/2014/main" id="{E832075C-17E9-F6F8-FE58-4359F554017B}"/>
              </a:ext>
            </a:extLst>
          </p:cNvPr>
          <p:cNvPicPr>
            <a:picLocks noGrp="1" noChangeAspect="1"/>
          </p:cNvPicPr>
          <p:nvPr>
            <p:ph sz="quarter" idx="13"/>
          </p:nvPr>
        </p:nvPicPr>
        <p:blipFill>
          <a:blip r:embed="rId2"/>
          <a:stretch>
            <a:fillRect/>
          </a:stretch>
        </p:blipFill>
        <p:spPr>
          <a:xfrm>
            <a:off x="1787899" y="2133600"/>
            <a:ext cx="10210802" cy="5518966"/>
          </a:xfrm>
        </p:spPr>
      </p:pic>
    </p:spTree>
    <p:extLst>
      <p:ext uri="{BB962C8B-B14F-4D97-AF65-F5344CB8AC3E}">
        <p14:creationId xmlns:p14="http://schemas.microsoft.com/office/powerpoint/2010/main" val="3010081846"/>
      </p:ext>
    </p:extLst>
  </p:cSld>
  <p:clrMapOvr>
    <a:masterClrMapping/>
  </p:clrMapOvr>
</p:sld>
</file>

<file path=ppt/theme/theme1.xml><?xml version="1.0" encoding="utf-8"?>
<a:theme xmlns:a="http://schemas.openxmlformats.org/drawingml/2006/main" name="Title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867B533D-EFF5-8643-8846-73E8B1BDD472}" vid="{76DC44F4-EFAB-4A4E-9313-4CAB70AD54A2}"/>
    </a:ext>
  </a:extLst>
</a:theme>
</file>

<file path=ppt/theme/theme2.xml><?xml version="1.0" encoding="utf-8"?>
<a:theme xmlns:a="http://schemas.openxmlformats.org/drawingml/2006/main" name="Overview and Formatting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867B533D-EFF5-8643-8846-73E8B1BDD472}" vid="{64ADD81A-BCEA-4E49-A5D9-7947138E9659}"/>
    </a:ext>
  </a:extLst>
</a:theme>
</file>

<file path=ppt/theme/theme3.xml><?xml version="1.0" encoding="utf-8"?>
<a:theme xmlns:a="http://schemas.openxmlformats.org/drawingml/2006/main" name="General Content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867B533D-EFF5-8643-8846-73E8B1BDD472}" vid="{0CF40EC9-6538-8249-80B2-10D54199123E}"/>
    </a:ext>
  </a:extLst>
</a:theme>
</file>

<file path=ppt/theme/theme4.xml><?xml version="1.0" encoding="utf-8"?>
<a:theme xmlns:a="http://schemas.openxmlformats.org/drawingml/2006/main" name="CD Content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867B533D-EFF5-8643-8846-73E8B1BDD472}" vid="{A629EAEB-AE67-BA4C-A426-3B9FB542C1C1}"/>
    </a:ext>
  </a:extLst>
</a:theme>
</file>

<file path=ppt/theme/theme5.xml><?xml version="1.0" encoding="utf-8"?>
<a:theme xmlns:a="http://schemas.openxmlformats.org/drawingml/2006/main" name="ES Content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867B533D-EFF5-8643-8846-73E8B1BDD472}" vid="{A95168B7-65E5-3744-A8A2-9270DC5223AE}"/>
    </a:ext>
  </a:extLst>
</a:theme>
</file>

<file path=ppt/theme/theme6.xml><?xml version="1.0" encoding="utf-8"?>
<a:theme xmlns:a="http://schemas.openxmlformats.org/drawingml/2006/main" name="Transportation Content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867B533D-EFF5-8643-8846-73E8B1BDD472}" vid="{FB47D202-B2BE-0F42-A309-1FDED3B6CD65}"/>
    </a:ext>
  </a:extLst>
</a:theme>
</file>

<file path=ppt/theme/theme7.xml><?xml version="1.0" encoding="utf-8"?>
<a:theme xmlns:a="http://schemas.openxmlformats.org/drawingml/2006/main" name="Closing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867B533D-EFF5-8643-8846-73E8B1BDD472}" vid="{8E639B31-D233-2442-9F2C-FFB49A4B699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EBED4953185D4494FB699BC57C8909" ma:contentTypeVersion="9" ma:contentTypeDescription="Create a new document." ma:contentTypeScope="" ma:versionID="c2954326608b84e81984de76cdcbf5b1">
  <xsd:schema xmlns:xsd="http://www.w3.org/2001/XMLSchema" xmlns:xs="http://www.w3.org/2001/XMLSchema" xmlns:p="http://schemas.microsoft.com/office/2006/metadata/properties" xmlns:ns2="962adcfb-85f3-40de-a590-6513ded792f5" xmlns:ns3="153d070c-618c-4659-9950-3ff4cc4c0885" targetNamespace="http://schemas.microsoft.com/office/2006/metadata/properties" ma:root="true" ma:fieldsID="8629571bff8986737f0153ee3c01ed85" ns2:_="" ns3:_="">
    <xsd:import namespace="962adcfb-85f3-40de-a590-6513ded792f5"/>
    <xsd:import namespace="153d070c-618c-4659-9950-3ff4cc4c0885"/>
    <xsd:element name="properties">
      <xsd:complexType>
        <xsd:sequence>
          <xsd:element name="documentManagement">
            <xsd:complexType>
              <xsd:all>
                <xsd:element ref="ns2:MediaServiceMetadata" minOccurs="0"/>
                <xsd:element ref="ns2:MediaServiceFastMetadata" minOccurs="0"/>
                <xsd:element ref="ns2:Owner" minOccurs="0"/>
                <xsd:element ref="ns2:Division" minOccurs="0"/>
                <xsd:element ref="ns2:Department" minOccurs="0"/>
                <xsd:element ref="ns2:Description_x002f_Purpose" minOccurs="0"/>
                <xsd:element ref="ns2:App"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2adcfb-85f3-40de-a590-6513ded792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Owner" ma:index="10" nillable="true" ma:displayName="Owner" ma:list="UserInfo" ma:SharePointGroup="0" ma:internalName="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vision" ma:index="11" nillable="true" ma:displayName="Division" ma:default="-" ma:format="Dropdown" ma:internalName="Division">
      <xsd:simpleType>
        <xsd:restriction base="dms:Choice">
          <xsd:enumeration value="-"/>
          <xsd:enumeration value="CD"/>
          <xsd:enumeration value="ES"/>
          <xsd:enumeration value="MC"/>
          <xsd:enumeration value="MTS"/>
          <xsd:enumeration value="MT"/>
        </xsd:restriction>
      </xsd:simpleType>
    </xsd:element>
    <xsd:element name="Department" ma:index="12" nillable="true" ma:displayName="Department" ma:internalName="Department">
      <xsd:simpleType>
        <xsd:restriction base="dms:Text">
          <xsd:maxLength value="255"/>
        </xsd:restriction>
      </xsd:simpleType>
    </xsd:element>
    <xsd:element name="Description_x002f_Purpose" ma:index="13" nillable="true" ma:displayName="Description/Purpose" ma:format="Dropdown" ma:internalName="Description_x002f_Purpose">
      <xsd:simpleType>
        <xsd:restriction base="dms:Note">
          <xsd:maxLength value="255"/>
        </xsd:restriction>
      </xsd:simpleType>
    </xsd:element>
    <xsd:element name="App" ma:index="14" nillable="true" ma:displayName="Council Templates" ma:default="Word" ma:description="Report Template" ma:format="Dropdown" ma:internalName="App">
      <xsd:simpleType>
        <xsd:restriction base="dms:Choice">
          <xsd:enumeration value="Word"/>
          <xsd:enumeration value="PowerPoint"/>
          <xsd:enumeration value="Excel"/>
          <xsd:enumeration value="Division"/>
          <xsd:enumeration value="Folder"/>
        </xsd:restriction>
      </xsd:simpleType>
    </xsd:element>
  </xsd:schema>
  <xsd:schema xmlns:xsd="http://www.w3.org/2001/XMLSchema" xmlns:xs="http://www.w3.org/2001/XMLSchema" xmlns:dms="http://schemas.microsoft.com/office/2006/documentManagement/types" xmlns:pc="http://schemas.microsoft.com/office/infopath/2007/PartnerControls" targetNamespace="153d070c-618c-4659-9950-3ff4cc4c088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epartment xmlns="962adcfb-85f3-40de-a590-6513ded792f5">Communications</Department>
    <Division xmlns="962adcfb-85f3-40de-a590-6513ded792f5">MC</Division>
    <Description_x002f_Purpose xmlns="962adcfb-85f3-40de-a590-6513ded792f5">Council Template</Description_x002f_Purpose>
    <App xmlns="962adcfb-85f3-40de-a590-6513ded792f5">PowerPoint</App>
    <Owner xmlns="962adcfb-85f3-40de-a590-6513ded792f5">
      <UserInfo>
        <DisplayName>Jones, Linda</DisplayName>
        <AccountId>15</AccountId>
        <AccountType/>
      </UserInfo>
    </Owner>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D44013-ED26-4988-9465-FDA9AA5A79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2adcfb-85f3-40de-a590-6513ded792f5"/>
    <ds:schemaRef ds:uri="153d070c-618c-4659-9950-3ff4cc4c08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F27420-DB8C-4D1F-8477-6BCC02699D2A}">
  <ds:schemaRefs>
    <ds:schemaRef ds:uri="http://purl.org/dc/dcmitype/"/>
    <ds:schemaRef ds:uri="http://schemas.microsoft.com/office/2006/documentManagement/types"/>
    <ds:schemaRef ds:uri="8e55e918-e8de-4528-a6ef-314052a61119"/>
    <ds:schemaRef ds:uri="http://purl.org/dc/elements/1.1/"/>
    <ds:schemaRef ds:uri="http://schemas.microsoft.com/office/2006/metadata/properties"/>
    <ds:schemaRef ds:uri="http://schemas.openxmlformats.org/package/2006/metadata/core-properties"/>
    <ds:schemaRef ds:uri="http://purl.org/dc/terms/"/>
    <ds:schemaRef ds:uri="2ce331a5-c774-4e17-9fd8-005c63b67953"/>
    <ds:schemaRef ds:uri="http://schemas.microsoft.com/office/infopath/2007/PartnerControls"/>
    <ds:schemaRef ds:uri="http://www.w3.org/XML/1998/namespace"/>
    <ds:schemaRef ds:uri="962adcfb-85f3-40de-a590-6513ded792f5"/>
  </ds:schemaRefs>
</ds:datastoreItem>
</file>

<file path=customXml/itemProps3.xml><?xml version="1.0" encoding="utf-8"?>
<ds:datastoreItem xmlns:ds="http://schemas.openxmlformats.org/officeDocument/2006/customXml" ds:itemID="{F49F78A1-EDCC-4057-B901-BCD81154CC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Met Council Template 2022</Template>
  <TotalTime>129</TotalTime>
  <Words>975</Words>
  <Application>Microsoft Office PowerPoint</Application>
  <PresentationFormat>Custom</PresentationFormat>
  <Paragraphs>79</Paragraphs>
  <Slides>23</Slides>
  <Notes>0</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23</vt:i4>
      </vt:variant>
    </vt:vector>
  </HeadingPairs>
  <TitlesOfParts>
    <vt:vector size="34" baseType="lpstr">
      <vt:lpstr>Arial</vt:lpstr>
      <vt:lpstr>Calibri</vt:lpstr>
      <vt:lpstr>Symbol</vt:lpstr>
      <vt:lpstr>Wingdings</vt:lpstr>
      <vt:lpstr>Title Slides</vt:lpstr>
      <vt:lpstr>Overview and Formatting Slides</vt:lpstr>
      <vt:lpstr>General Content Slides</vt:lpstr>
      <vt:lpstr>CD Content Slides</vt:lpstr>
      <vt:lpstr>ES Content Slides</vt:lpstr>
      <vt:lpstr>Transportation Content Slides</vt:lpstr>
      <vt:lpstr>Closing Slides</vt:lpstr>
      <vt:lpstr>Minnesota Disparity Study Results</vt:lpstr>
      <vt:lpstr>State of Minnesota Disparity Study</vt:lpstr>
      <vt:lpstr>Participating Entities:</vt:lpstr>
      <vt:lpstr>Metropolitan council Procurements Examined</vt:lpstr>
      <vt:lpstr>Groups of Business Owners Examined:</vt:lpstr>
      <vt:lpstr>State of Minnesota Disparity Study</vt:lpstr>
      <vt:lpstr>Share of Council Contract Dollars going to MBEs, WBEs and other Firms:</vt:lpstr>
      <vt:lpstr>Comparing Results from 2017 Study</vt:lpstr>
      <vt:lpstr>Council Contract Dollars going to MBE/WBEs (July 2016–June 2023)</vt:lpstr>
      <vt:lpstr>Disparity Analysis By Group:</vt:lpstr>
      <vt:lpstr>Disparity Analysis By Industry (Construction):</vt:lpstr>
      <vt:lpstr>Disparity Analysis By Industry (Construction/Prime contracts):</vt:lpstr>
      <vt:lpstr>Disparity Analysis By Industry (Construction/Subcontracts):</vt:lpstr>
      <vt:lpstr>Disparity Analysis By Industry (Professional Services):</vt:lpstr>
      <vt:lpstr>Disparity Analysis By Industry (Goods):</vt:lpstr>
      <vt:lpstr>Disparity Analysis By Industry (Other Services):</vt:lpstr>
      <vt:lpstr>Utilization and Disparity Results for All Participating Entities:</vt:lpstr>
      <vt:lpstr>Small Business Program</vt:lpstr>
      <vt:lpstr>1). Approval &amp; Implementation of “Small Business Spend Plan Policy”</vt:lpstr>
      <vt:lpstr>2). Development and implementation of Metropolitan Council Small Business Program (MSBP)</vt:lpstr>
      <vt:lpstr>4). Dedicated funding for continued administration of the Council’s Supportive Services program for Certified Small Business</vt:lpstr>
      <vt:lpstr>5). Strengthen the Council’s Prompt Payment monitoring &amp; Compliance and Change Order Process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Terri Dresen</dc:creator>
  <cp:lastModifiedBy>Payne, Ashanti</cp:lastModifiedBy>
  <cp:revision>2</cp:revision>
  <dcterms:created xsi:type="dcterms:W3CDTF">2022-12-15T16:25:28Z</dcterms:created>
  <dcterms:modified xsi:type="dcterms:W3CDTF">2025-09-15T14:31:46Z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0x010100CDEBED4953185D4494FB699BC57C8909</vt:lpwstr>
  </property>
  <property fmtid="{D5CDD505-2E9C-101B-9397-08002B2CF9AE}" pid="3" name="MediaServiceImageTags">
    <vt:lpwstr/>
  </property>
</Properties>
</file>