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83" r:id="rId4"/>
    <p:sldMasterId id="2147484156" r:id="rId5"/>
    <p:sldMasterId id="2147484164" r:id="rId6"/>
    <p:sldMasterId id="2147483916" r:id="rId7"/>
    <p:sldMasterId id="2147484122" r:id="rId8"/>
    <p:sldMasterId id="2147484077" r:id="rId9"/>
    <p:sldMasterId id="2147484106" r:id="rId10"/>
    <p:sldMasterId id="2147484193" r:id="rId11"/>
    <p:sldMasterId id="2147484213" r:id="rId12"/>
  </p:sldMasterIdLst>
  <p:notesMasterIdLst>
    <p:notesMasterId r:id="rId32"/>
  </p:notesMasterIdLst>
  <p:handoutMasterIdLst>
    <p:handoutMasterId r:id="rId33"/>
  </p:handoutMasterIdLst>
  <p:sldIdLst>
    <p:sldId id="258" r:id="rId13"/>
    <p:sldId id="277" r:id="rId14"/>
    <p:sldId id="990" r:id="rId15"/>
    <p:sldId id="985" r:id="rId16"/>
    <p:sldId id="992" r:id="rId17"/>
    <p:sldId id="1001" r:id="rId18"/>
    <p:sldId id="1003" r:id="rId19"/>
    <p:sldId id="997" r:id="rId20"/>
    <p:sldId id="947" r:id="rId21"/>
    <p:sldId id="995" r:id="rId22"/>
    <p:sldId id="1004" r:id="rId23"/>
    <p:sldId id="1005" r:id="rId24"/>
    <p:sldId id="1006" r:id="rId25"/>
    <p:sldId id="898" r:id="rId26"/>
    <p:sldId id="988" r:id="rId27"/>
    <p:sldId id="991" r:id="rId28"/>
    <p:sldId id="996" r:id="rId29"/>
    <p:sldId id="980" r:id="rId30"/>
    <p:sldId id="263" r:id="rId31"/>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EC4B1B-1E6F-D0F2-51EF-136DB7E7B07F}" name="Barajas, Lisa" initials="LB" userId="S::Lisa.Barajas@metc.state.mn.us::b4bd8f2d-80df-4804-a5a3-88b19cf6b27c" providerId="AD"/>
  <p188:author id="{2F266143-641F-5342-9799-35C81EB17A24}" name="Kostrzewski, Jennifer" initials="KJ" userId="S::Jennifer.Kostrzewski@metc.state.mn.us::e1c23efc-a01d-4280-89d3-691b30601a3f" providerId="AD"/>
  <p188:author id="{F7DFEB59-C78B-90A6-C389-2407430298BD}" name="Ross, Lanya" initials="RL" userId="S::lanya.ross@metc.state.mn.us::6d88de64-27d5-4cf3-af1e-d33e56865e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AC7"/>
    <a:srgbClr val="78A22F"/>
    <a:srgbClr val="005DAA"/>
    <a:srgbClr val="EE3124"/>
    <a:srgbClr val="DF00FF"/>
    <a:srgbClr val="B5D5F0"/>
    <a:srgbClr val="ED1B2E"/>
    <a:srgbClr val="9DD4DE"/>
    <a:srgbClr val="E7F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046C84-5830-42C1-8D48-FFFE328B1471}" v="553" dt="2024-05-16T15:34:42.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88132" autoAdjust="0"/>
  </p:normalViewPr>
  <p:slideViewPr>
    <p:cSldViewPr snapToGrid="0">
      <p:cViewPr varScale="1">
        <p:scale>
          <a:sx n="50" d="100"/>
          <a:sy n="50" d="100"/>
        </p:scale>
        <p:origin x="533" y="29"/>
      </p:cViewPr>
      <p:guideLst>
        <p:guide orient="horz" pos="2592"/>
        <p:guide pos="4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83665-3647-4038-9864-B2594EEE57F1}"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2658B72-B4D7-421F-91D2-0F76597B1469}">
      <dgm:prSet phldrT="[Text]"/>
      <dgm:spPr/>
      <dgm:t>
        <a:bodyPr/>
        <a:lstStyle/>
        <a:p>
          <a:r>
            <a:rPr lang="en-US" dirty="0"/>
            <a:t>Big picture review</a:t>
          </a:r>
        </a:p>
      </dgm:t>
    </dgm:pt>
    <dgm:pt modelId="{C440C92D-97A0-4B10-B1BA-572EAC87A1A6}" type="parTrans" cxnId="{F95E7BE0-C1C2-45F0-B19F-99C05E06412D}">
      <dgm:prSet/>
      <dgm:spPr/>
      <dgm:t>
        <a:bodyPr/>
        <a:lstStyle/>
        <a:p>
          <a:endParaRPr lang="en-US"/>
        </a:p>
      </dgm:t>
    </dgm:pt>
    <dgm:pt modelId="{724F0018-2B06-4B2D-8D69-B86113E1EDC8}" type="sibTrans" cxnId="{F95E7BE0-C1C2-45F0-B19F-99C05E06412D}">
      <dgm:prSet/>
      <dgm:spPr/>
      <dgm:t>
        <a:bodyPr/>
        <a:lstStyle/>
        <a:p>
          <a:endParaRPr lang="en-US"/>
        </a:p>
      </dgm:t>
    </dgm:pt>
    <dgm:pt modelId="{AE0EEB26-2B34-4E43-ACE2-E022327FBCCE}">
      <dgm:prSet phldrT="[Text]"/>
      <dgm:spPr/>
      <dgm:t>
        <a:bodyPr/>
        <a:lstStyle/>
        <a:p>
          <a:r>
            <a:rPr lang="en-US" dirty="0"/>
            <a:t>Overview and update since last meeting</a:t>
          </a:r>
        </a:p>
      </dgm:t>
    </dgm:pt>
    <dgm:pt modelId="{1D51E984-8579-4F28-8E97-135C14E4C62D}" type="parTrans" cxnId="{7FC052FF-DCFB-4349-8B5C-32114DDBE934}">
      <dgm:prSet/>
      <dgm:spPr/>
      <dgm:t>
        <a:bodyPr/>
        <a:lstStyle/>
        <a:p>
          <a:endParaRPr lang="en-US"/>
        </a:p>
      </dgm:t>
    </dgm:pt>
    <dgm:pt modelId="{7F2380C3-8A74-4870-B3C5-C9F05E446D62}" type="sibTrans" cxnId="{7FC052FF-DCFB-4349-8B5C-32114DDBE934}">
      <dgm:prSet/>
      <dgm:spPr/>
      <dgm:t>
        <a:bodyPr/>
        <a:lstStyle/>
        <a:p>
          <a:endParaRPr lang="en-US"/>
        </a:p>
      </dgm:t>
    </dgm:pt>
    <dgm:pt modelId="{E6E190BC-AC86-4913-B91F-AD3EDAA9642D}">
      <dgm:prSet phldrT="[Text]"/>
      <dgm:spPr/>
      <dgm:t>
        <a:bodyPr/>
        <a:lstStyle/>
        <a:p>
          <a:r>
            <a:rPr lang="en-US" dirty="0"/>
            <a:t>Wrap up including Next Steps for LUAC</a:t>
          </a:r>
        </a:p>
      </dgm:t>
    </dgm:pt>
    <dgm:pt modelId="{2C4AE706-EF74-47E2-BAFF-FAA82A28461C}" type="parTrans" cxnId="{7ADC1B43-7822-4F21-BB3C-48531C91AE04}">
      <dgm:prSet/>
      <dgm:spPr/>
      <dgm:t>
        <a:bodyPr/>
        <a:lstStyle/>
        <a:p>
          <a:endParaRPr lang="en-US"/>
        </a:p>
      </dgm:t>
    </dgm:pt>
    <dgm:pt modelId="{ADA48D5B-84B0-4DDF-AF93-FC7D37BCE0EB}" type="sibTrans" cxnId="{7ADC1B43-7822-4F21-BB3C-48531C91AE04}">
      <dgm:prSet/>
      <dgm:spPr/>
      <dgm:t>
        <a:bodyPr/>
        <a:lstStyle/>
        <a:p>
          <a:endParaRPr lang="en-US"/>
        </a:p>
      </dgm:t>
    </dgm:pt>
    <dgm:pt modelId="{E39EABFB-845F-4DA3-869E-01E769A2EB4E}">
      <dgm:prSet phldrT="[Text]"/>
      <dgm:spPr/>
      <dgm:t>
        <a:bodyPr/>
        <a:lstStyle/>
        <a:p>
          <a:r>
            <a:rPr lang="en-US" dirty="0"/>
            <a:t>Substantive updates</a:t>
          </a:r>
        </a:p>
      </dgm:t>
    </dgm:pt>
    <dgm:pt modelId="{E0A01E84-7A64-4577-A7DA-14EB97266F82}" type="parTrans" cxnId="{F773CAFD-AA56-4A7F-B410-46677FFAEC09}">
      <dgm:prSet/>
      <dgm:spPr/>
      <dgm:t>
        <a:bodyPr/>
        <a:lstStyle/>
        <a:p>
          <a:endParaRPr lang="en-US"/>
        </a:p>
      </dgm:t>
    </dgm:pt>
    <dgm:pt modelId="{97D4593B-90F5-4A12-BE71-105F001FAA5C}" type="sibTrans" cxnId="{F773CAFD-AA56-4A7F-B410-46677FFAEC09}">
      <dgm:prSet/>
      <dgm:spPr/>
      <dgm:t>
        <a:bodyPr/>
        <a:lstStyle/>
        <a:p>
          <a:endParaRPr lang="en-US"/>
        </a:p>
      </dgm:t>
    </dgm:pt>
    <dgm:pt modelId="{F99DDF7D-B3F5-4698-B6E2-FF3D48A52EA1}">
      <dgm:prSet phldrT="[Text]"/>
      <dgm:spPr/>
      <dgm:t>
        <a:bodyPr/>
        <a:lstStyle/>
        <a:p>
          <a:r>
            <a:rPr lang="en-US" dirty="0"/>
            <a:t>Review of changes by objective</a:t>
          </a:r>
        </a:p>
      </dgm:t>
    </dgm:pt>
    <dgm:pt modelId="{968A1400-E7A4-4BAA-BAEC-1CBC817652FC}" type="parTrans" cxnId="{223BA889-11C3-42A1-BCD7-1260E3E094D6}">
      <dgm:prSet/>
      <dgm:spPr/>
      <dgm:t>
        <a:bodyPr/>
        <a:lstStyle/>
        <a:p>
          <a:endParaRPr lang="en-US"/>
        </a:p>
      </dgm:t>
    </dgm:pt>
    <dgm:pt modelId="{BF0E4C5E-B42C-472B-9522-7B3C461AFB2B}" type="sibTrans" cxnId="{223BA889-11C3-42A1-BCD7-1260E3E094D6}">
      <dgm:prSet/>
      <dgm:spPr/>
      <dgm:t>
        <a:bodyPr/>
        <a:lstStyle/>
        <a:p>
          <a:endParaRPr lang="en-US"/>
        </a:p>
      </dgm:t>
    </dgm:pt>
    <dgm:pt modelId="{3FB82554-507F-47CB-9736-0CEC9217DAA3}" type="pres">
      <dgm:prSet presAssocID="{F4D83665-3647-4038-9864-B2594EEE57F1}" presName="linear" presStyleCnt="0">
        <dgm:presLayoutVars>
          <dgm:animLvl val="lvl"/>
          <dgm:resizeHandles val="exact"/>
        </dgm:presLayoutVars>
      </dgm:prSet>
      <dgm:spPr/>
    </dgm:pt>
    <dgm:pt modelId="{E5A7F127-4495-4626-9CD5-43CE7FADE529}" type="pres">
      <dgm:prSet presAssocID="{AE0EEB26-2B34-4E43-ACE2-E022327FBCCE}" presName="parentText" presStyleLbl="node1" presStyleIdx="0" presStyleCnt="5">
        <dgm:presLayoutVars>
          <dgm:chMax val="0"/>
          <dgm:bulletEnabled val="1"/>
        </dgm:presLayoutVars>
      </dgm:prSet>
      <dgm:spPr/>
    </dgm:pt>
    <dgm:pt modelId="{83D70960-09A6-481E-BEC4-67831387775D}" type="pres">
      <dgm:prSet presAssocID="{7F2380C3-8A74-4870-B3C5-C9F05E446D62}" presName="spacer" presStyleCnt="0"/>
      <dgm:spPr/>
    </dgm:pt>
    <dgm:pt modelId="{14710E60-A0D1-4748-8090-1492955C213D}" type="pres">
      <dgm:prSet presAssocID="{82658B72-B4D7-421F-91D2-0F76597B1469}" presName="parentText" presStyleLbl="node1" presStyleIdx="1" presStyleCnt="5">
        <dgm:presLayoutVars>
          <dgm:chMax val="0"/>
          <dgm:bulletEnabled val="1"/>
        </dgm:presLayoutVars>
      </dgm:prSet>
      <dgm:spPr/>
    </dgm:pt>
    <dgm:pt modelId="{3F8C4E31-FEAD-49D7-9BA6-185D368D3EE7}" type="pres">
      <dgm:prSet presAssocID="{724F0018-2B06-4B2D-8D69-B86113E1EDC8}" presName="spacer" presStyleCnt="0"/>
      <dgm:spPr/>
    </dgm:pt>
    <dgm:pt modelId="{3219DEA5-8A91-470B-BC9D-266D148B4ED1}" type="pres">
      <dgm:prSet presAssocID="{E39EABFB-845F-4DA3-869E-01E769A2EB4E}" presName="parentText" presStyleLbl="node1" presStyleIdx="2" presStyleCnt="5">
        <dgm:presLayoutVars>
          <dgm:chMax val="0"/>
          <dgm:bulletEnabled val="1"/>
        </dgm:presLayoutVars>
      </dgm:prSet>
      <dgm:spPr/>
    </dgm:pt>
    <dgm:pt modelId="{6AE19768-A8B4-41B2-805F-3F49382F9478}" type="pres">
      <dgm:prSet presAssocID="{97D4593B-90F5-4A12-BE71-105F001FAA5C}" presName="spacer" presStyleCnt="0"/>
      <dgm:spPr/>
    </dgm:pt>
    <dgm:pt modelId="{91593975-8914-47CE-B1A2-8F50D4C4E1FB}" type="pres">
      <dgm:prSet presAssocID="{F99DDF7D-B3F5-4698-B6E2-FF3D48A52EA1}" presName="parentText" presStyleLbl="node1" presStyleIdx="3" presStyleCnt="5">
        <dgm:presLayoutVars>
          <dgm:chMax val="0"/>
          <dgm:bulletEnabled val="1"/>
        </dgm:presLayoutVars>
      </dgm:prSet>
      <dgm:spPr/>
    </dgm:pt>
    <dgm:pt modelId="{45EEA787-B274-4BC3-8653-C1F75E48F8DC}" type="pres">
      <dgm:prSet presAssocID="{BF0E4C5E-B42C-472B-9522-7B3C461AFB2B}" presName="spacer" presStyleCnt="0"/>
      <dgm:spPr/>
    </dgm:pt>
    <dgm:pt modelId="{F3C5AA1E-7F38-44F1-A2D2-B70043AAF4B5}" type="pres">
      <dgm:prSet presAssocID="{E6E190BC-AC86-4913-B91F-AD3EDAA9642D}" presName="parentText" presStyleLbl="node1" presStyleIdx="4" presStyleCnt="5">
        <dgm:presLayoutVars>
          <dgm:chMax val="0"/>
          <dgm:bulletEnabled val="1"/>
        </dgm:presLayoutVars>
      </dgm:prSet>
      <dgm:spPr/>
    </dgm:pt>
  </dgm:ptLst>
  <dgm:cxnLst>
    <dgm:cxn modelId="{552C5725-9859-4161-BAE0-EAE85D87EE24}" type="presOf" srcId="{F99DDF7D-B3F5-4698-B6E2-FF3D48A52EA1}" destId="{91593975-8914-47CE-B1A2-8F50D4C4E1FB}" srcOrd="0" destOrd="0" presId="urn:microsoft.com/office/officeart/2005/8/layout/vList2"/>
    <dgm:cxn modelId="{7ADC1B43-7822-4F21-BB3C-48531C91AE04}" srcId="{F4D83665-3647-4038-9864-B2594EEE57F1}" destId="{E6E190BC-AC86-4913-B91F-AD3EDAA9642D}" srcOrd="4" destOrd="0" parTransId="{2C4AE706-EF74-47E2-BAFF-FAA82A28461C}" sibTransId="{ADA48D5B-84B0-4DDF-AF93-FC7D37BCE0EB}"/>
    <dgm:cxn modelId="{79F07D68-3BC6-4BD4-9E6B-875970781A72}" type="presOf" srcId="{E39EABFB-845F-4DA3-869E-01E769A2EB4E}" destId="{3219DEA5-8A91-470B-BC9D-266D148B4ED1}" srcOrd="0" destOrd="0" presId="urn:microsoft.com/office/officeart/2005/8/layout/vList2"/>
    <dgm:cxn modelId="{223BA889-11C3-42A1-BCD7-1260E3E094D6}" srcId="{F4D83665-3647-4038-9864-B2594EEE57F1}" destId="{F99DDF7D-B3F5-4698-B6E2-FF3D48A52EA1}" srcOrd="3" destOrd="0" parTransId="{968A1400-E7A4-4BAA-BAEC-1CBC817652FC}" sibTransId="{BF0E4C5E-B42C-472B-9522-7B3C461AFB2B}"/>
    <dgm:cxn modelId="{D6782A8A-46C3-41AF-9083-86C2D2FC4194}" type="presOf" srcId="{E6E190BC-AC86-4913-B91F-AD3EDAA9642D}" destId="{F3C5AA1E-7F38-44F1-A2D2-B70043AAF4B5}" srcOrd="0" destOrd="0" presId="urn:microsoft.com/office/officeart/2005/8/layout/vList2"/>
    <dgm:cxn modelId="{B3422391-E5A2-4721-9CE8-EC69C31DF0E3}" type="presOf" srcId="{F4D83665-3647-4038-9864-B2594EEE57F1}" destId="{3FB82554-507F-47CB-9736-0CEC9217DAA3}" srcOrd="0" destOrd="0" presId="urn:microsoft.com/office/officeart/2005/8/layout/vList2"/>
    <dgm:cxn modelId="{328151B2-82AD-40A1-8F1B-720A64955037}" type="presOf" srcId="{82658B72-B4D7-421F-91D2-0F76597B1469}" destId="{14710E60-A0D1-4748-8090-1492955C213D}" srcOrd="0" destOrd="0" presId="urn:microsoft.com/office/officeart/2005/8/layout/vList2"/>
    <dgm:cxn modelId="{E0A7BDB7-63B9-495C-89C9-02E2E9EB5374}" type="presOf" srcId="{AE0EEB26-2B34-4E43-ACE2-E022327FBCCE}" destId="{E5A7F127-4495-4626-9CD5-43CE7FADE529}" srcOrd="0" destOrd="0" presId="urn:microsoft.com/office/officeart/2005/8/layout/vList2"/>
    <dgm:cxn modelId="{F95E7BE0-C1C2-45F0-B19F-99C05E06412D}" srcId="{F4D83665-3647-4038-9864-B2594EEE57F1}" destId="{82658B72-B4D7-421F-91D2-0F76597B1469}" srcOrd="1" destOrd="0" parTransId="{C440C92D-97A0-4B10-B1BA-572EAC87A1A6}" sibTransId="{724F0018-2B06-4B2D-8D69-B86113E1EDC8}"/>
    <dgm:cxn modelId="{F773CAFD-AA56-4A7F-B410-46677FFAEC09}" srcId="{F4D83665-3647-4038-9864-B2594EEE57F1}" destId="{E39EABFB-845F-4DA3-869E-01E769A2EB4E}" srcOrd="2" destOrd="0" parTransId="{E0A01E84-7A64-4577-A7DA-14EB97266F82}" sibTransId="{97D4593B-90F5-4A12-BE71-105F001FAA5C}"/>
    <dgm:cxn modelId="{7FC052FF-DCFB-4349-8B5C-32114DDBE934}" srcId="{F4D83665-3647-4038-9864-B2594EEE57F1}" destId="{AE0EEB26-2B34-4E43-ACE2-E022327FBCCE}" srcOrd="0" destOrd="0" parTransId="{1D51E984-8579-4F28-8E97-135C14E4C62D}" sibTransId="{7F2380C3-8A74-4870-B3C5-C9F05E446D62}"/>
    <dgm:cxn modelId="{C1F7D2F7-04B6-45DD-8F78-9BB93D830923}" type="presParOf" srcId="{3FB82554-507F-47CB-9736-0CEC9217DAA3}" destId="{E5A7F127-4495-4626-9CD5-43CE7FADE529}" srcOrd="0" destOrd="0" presId="urn:microsoft.com/office/officeart/2005/8/layout/vList2"/>
    <dgm:cxn modelId="{45F7CBB1-E0CC-4105-A5C4-ED300760B138}" type="presParOf" srcId="{3FB82554-507F-47CB-9736-0CEC9217DAA3}" destId="{83D70960-09A6-481E-BEC4-67831387775D}" srcOrd="1" destOrd="0" presId="urn:microsoft.com/office/officeart/2005/8/layout/vList2"/>
    <dgm:cxn modelId="{CDA09642-622A-4626-A436-C8295BA0C612}" type="presParOf" srcId="{3FB82554-507F-47CB-9736-0CEC9217DAA3}" destId="{14710E60-A0D1-4748-8090-1492955C213D}" srcOrd="2" destOrd="0" presId="urn:microsoft.com/office/officeart/2005/8/layout/vList2"/>
    <dgm:cxn modelId="{4DA2F506-70E3-4823-9C16-02312B38CE9A}" type="presParOf" srcId="{3FB82554-507F-47CB-9736-0CEC9217DAA3}" destId="{3F8C4E31-FEAD-49D7-9BA6-185D368D3EE7}" srcOrd="3" destOrd="0" presId="urn:microsoft.com/office/officeart/2005/8/layout/vList2"/>
    <dgm:cxn modelId="{9D6CF92A-FFEC-437F-8642-A9DD188DB8B3}" type="presParOf" srcId="{3FB82554-507F-47CB-9736-0CEC9217DAA3}" destId="{3219DEA5-8A91-470B-BC9D-266D148B4ED1}" srcOrd="4" destOrd="0" presId="urn:microsoft.com/office/officeart/2005/8/layout/vList2"/>
    <dgm:cxn modelId="{C8C4940B-3FBB-4CB2-A14F-603B79ADD8BF}" type="presParOf" srcId="{3FB82554-507F-47CB-9736-0CEC9217DAA3}" destId="{6AE19768-A8B4-41B2-805F-3F49382F9478}" srcOrd="5" destOrd="0" presId="urn:microsoft.com/office/officeart/2005/8/layout/vList2"/>
    <dgm:cxn modelId="{724D1571-D39A-41D0-910C-1659C9D58EF7}" type="presParOf" srcId="{3FB82554-507F-47CB-9736-0CEC9217DAA3}" destId="{91593975-8914-47CE-B1A2-8F50D4C4E1FB}" srcOrd="6" destOrd="0" presId="urn:microsoft.com/office/officeart/2005/8/layout/vList2"/>
    <dgm:cxn modelId="{362C6824-5A70-4CFF-9927-5B9036FC0D02}" type="presParOf" srcId="{3FB82554-507F-47CB-9736-0CEC9217DAA3}" destId="{45EEA787-B274-4BC3-8653-C1F75E48F8DC}" srcOrd="7" destOrd="0" presId="urn:microsoft.com/office/officeart/2005/8/layout/vList2"/>
    <dgm:cxn modelId="{CDB1945D-A466-4416-BA55-35468056B9A0}" type="presParOf" srcId="{3FB82554-507F-47CB-9736-0CEC9217DAA3}" destId="{F3C5AA1E-7F38-44F1-A2D2-B70043AAF4B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6F2582-D768-42C6-9B4B-0A39AC8CA694}" type="doc">
      <dgm:prSet loTypeId="urn:microsoft.com/office/officeart/2017/3/layout/HorizontalPathTimeline" loCatId="process" qsTypeId="urn:microsoft.com/office/officeart/2005/8/quickstyle/simple2" qsCatId="simple" csTypeId="urn:microsoft.com/office/officeart/2005/8/colors/accent2_2" csCatId="accent2" phldr="1"/>
      <dgm:spPr/>
      <dgm:t>
        <a:bodyPr/>
        <a:lstStyle/>
        <a:p>
          <a:endParaRPr lang="en-US"/>
        </a:p>
      </dgm:t>
    </dgm:pt>
    <dgm:pt modelId="{4BD8325E-77A2-4C49-8AC6-9FFE060678B7}">
      <dgm:prSet/>
      <dgm:spPr/>
      <dgm:t>
        <a:bodyPr/>
        <a:lstStyle/>
        <a:p>
          <a:pPr>
            <a:defRPr b="1"/>
          </a:pPr>
          <a:r>
            <a:rPr lang="en-US" dirty="0"/>
            <a:t>18 Apr.</a:t>
          </a:r>
        </a:p>
      </dgm:t>
    </dgm:pt>
    <dgm:pt modelId="{FC9E682E-FC34-4822-B5BC-CC88012AF289}" type="parTrans" cxnId="{CA61C27E-91DF-4F32-A9AD-F68DCDBFE4A8}">
      <dgm:prSet/>
      <dgm:spPr/>
      <dgm:t>
        <a:bodyPr/>
        <a:lstStyle/>
        <a:p>
          <a:endParaRPr lang="en-US"/>
        </a:p>
      </dgm:t>
    </dgm:pt>
    <dgm:pt modelId="{73E82B95-F074-4FA4-ACC6-BC21D6D11C37}" type="sibTrans" cxnId="{CA61C27E-91DF-4F32-A9AD-F68DCDBFE4A8}">
      <dgm:prSet/>
      <dgm:spPr/>
      <dgm:t>
        <a:bodyPr/>
        <a:lstStyle/>
        <a:p>
          <a:endParaRPr lang="en-US"/>
        </a:p>
      </dgm:t>
    </dgm:pt>
    <dgm:pt modelId="{00732B8C-EBE6-442B-8F93-B98F1A7FD633}">
      <dgm:prSet custT="1"/>
      <dgm:spPr>
        <a:solidFill>
          <a:schemeClr val="accent2">
            <a:alpha val="90000"/>
          </a:schemeClr>
        </a:solidFill>
      </dgm:spPr>
      <dgm:t>
        <a:bodyPr/>
        <a:lstStyle/>
        <a:p>
          <a:r>
            <a:rPr lang="en-US" sz="1800" dirty="0"/>
            <a:t>Special Meeting of the Land Use Advisory Committee</a:t>
          </a:r>
        </a:p>
      </dgm:t>
    </dgm:pt>
    <dgm:pt modelId="{807C1DC0-F75F-4D8E-99A9-592E5E673C4B}" type="parTrans" cxnId="{C823C35D-DA56-42CC-B4EA-F580FB029A0B}">
      <dgm:prSet/>
      <dgm:spPr/>
      <dgm:t>
        <a:bodyPr/>
        <a:lstStyle/>
        <a:p>
          <a:endParaRPr lang="en-US"/>
        </a:p>
      </dgm:t>
    </dgm:pt>
    <dgm:pt modelId="{0267F710-1B49-4A5B-920C-16B4E78D8F9F}" type="sibTrans" cxnId="{C823C35D-DA56-42CC-B4EA-F580FB029A0B}">
      <dgm:prSet/>
      <dgm:spPr/>
      <dgm:t>
        <a:bodyPr/>
        <a:lstStyle/>
        <a:p>
          <a:endParaRPr lang="en-US"/>
        </a:p>
      </dgm:t>
    </dgm:pt>
    <dgm:pt modelId="{F8EB07E1-34EF-47D3-B788-E377132A745C}">
      <dgm:prSet/>
      <dgm:spPr/>
      <dgm:t>
        <a:bodyPr/>
        <a:lstStyle/>
        <a:p>
          <a:pPr>
            <a:defRPr b="1"/>
          </a:pPr>
          <a:r>
            <a:rPr lang="en-US"/>
            <a:t>24 Apr.</a:t>
          </a:r>
        </a:p>
      </dgm:t>
    </dgm:pt>
    <dgm:pt modelId="{CF8876D5-D968-4336-AD7B-F3A735910DE3}" type="parTrans" cxnId="{61A02682-646B-4D29-B177-D5CAD499A394}">
      <dgm:prSet/>
      <dgm:spPr/>
      <dgm:t>
        <a:bodyPr/>
        <a:lstStyle/>
        <a:p>
          <a:endParaRPr lang="en-US"/>
        </a:p>
      </dgm:t>
    </dgm:pt>
    <dgm:pt modelId="{D69486FA-8106-4FFF-B298-2EF2EBB8B7B5}" type="sibTrans" cxnId="{61A02682-646B-4D29-B177-D5CAD499A394}">
      <dgm:prSet/>
      <dgm:spPr/>
      <dgm:t>
        <a:bodyPr/>
        <a:lstStyle/>
        <a:p>
          <a:endParaRPr lang="en-US"/>
        </a:p>
      </dgm:t>
    </dgm:pt>
    <dgm:pt modelId="{36877209-DB4E-4A38-A198-7BE7866397A6}">
      <dgm:prSet custT="1"/>
      <dgm:spPr>
        <a:solidFill>
          <a:schemeClr val="accent2">
            <a:alpha val="90000"/>
          </a:schemeClr>
        </a:solidFill>
      </dgm:spPr>
      <dgm:t>
        <a:bodyPr/>
        <a:lstStyle/>
        <a:p>
          <a:r>
            <a:rPr lang="en-US" sz="1800"/>
            <a:t>Regional Land Use Policies Local Government Focus Group Meeting #4</a:t>
          </a:r>
        </a:p>
      </dgm:t>
    </dgm:pt>
    <dgm:pt modelId="{53C36F3D-8E5F-4063-A88F-87D7A54E3F55}" type="parTrans" cxnId="{E6649767-07E2-41F1-B9F7-0949D4885BC3}">
      <dgm:prSet/>
      <dgm:spPr/>
      <dgm:t>
        <a:bodyPr/>
        <a:lstStyle/>
        <a:p>
          <a:endParaRPr lang="en-US"/>
        </a:p>
      </dgm:t>
    </dgm:pt>
    <dgm:pt modelId="{7EABBE1B-D9A7-4710-A57D-DD7D3E7C049D}" type="sibTrans" cxnId="{E6649767-07E2-41F1-B9F7-0949D4885BC3}">
      <dgm:prSet/>
      <dgm:spPr/>
      <dgm:t>
        <a:bodyPr/>
        <a:lstStyle/>
        <a:p>
          <a:endParaRPr lang="en-US"/>
        </a:p>
      </dgm:t>
    </dgm:pt>
    <dgm:pt modelId="{75D3CD43-831C-45C3-ABCF-554C18C1C168}">
      <dgm:prSet/>
      <dgm:spPr/>
      <dgm:t>
        <a:bodyPr/>
        <a:lstStyle/>
        <a:p>
          <a:pPr>
            <a:defRPr b="1"/>
          </a:pPr>
          <a:r>
            <a:rPr lang="en-US"/>
            <a:t>26 Apr.</a:t>
          </a:r>
        </a:p>
      </dgm:t>
    </dgm:pt>
    <dgm:pt modelId="{ED1676D9-133A-4000-893C-DA6EB437958E}" type="parTrans" cxnId="{463FB8BF-4F20-4FD8-8DD8-8749B2E406A2}">
      <dgm:prSet/>
      <dgm:spPr/>
      <dgm:t>
        <a:bodyPr/>
        <a:lstStyle/>
        <a:p>
          <a:endParaRPr lang="en-US"/>
        </a:p>
      </dgm:t>
    </dgm:pt>
    <dgm:pt modelId="{10DF5416-8765-4F8F-82A1-41D18EE6DE57}" type="sibTrans" cxnId="{463FB8BF-4F20-4FD8-8DD8-8749B2E406A2}">
      <dgm:prSet/>
      <dgm:spPr/>
      <dgm:t>
        <a:bodyPr/>
        <a:lstStyle/>
        <a:p>
          <a:endParaRPr lang="en-US"/>
        </a:p>
      </dgm:t>
    </dgm:pt>
    <dgm:pt modelId="{C291C556-8884-4511-9F9B-DA0734876A6B}">
      <dgm:prSet custT="1"/>
      <dgm:spPr>
        <a:solidFill>
          <a:schemeClr val="accent2">
            <a:alpha val="90000"/>
          </a:schemeClr>
        </a:solidFill>
      </dgm:spPr>
      <dgm:t>
        <a:bodyPr/>
        <a:lstStyle/>
        <a:p>
          <a:r>
            <a:rPr lang="en-US" sz="1800"/>
            <a:t>Community Leader Technical Advisory Group Meeting #4</a:t>
          </a:r>
        </a:p>
      </dgm:t>
    </dgm:pt>
    <dgm:pt modelId="{1C66B6D5-F764-4445-A1FE-C86ECAA75D08}" type="parTrans" cxnId="{A67CEBA6-F4A6-475E-A4B8-1DD97CE6BF43}">
      <dgm:prSet/>
      <dgm:spPr/>
      <dgm:t>
        <a:bodyPr/>
        <a:lstStyle/>
        <a:p>
          <a:endParaRPr lang="en-US"/>
        </a:p>
      </dgm:t>
    </dgm:pt>
    <dgm:pt modelId="{74F2A759-0DAE-4A8E-8E5C-0E7BD257FB61}" type="sibTrans" cxnId="{A67CEBA6-F4A6-475E-A4B8-1DD97CE6BF43}">
      <dgm:prSet/>
      <dgm:spPr/>
      <dgm:t>
        <a:bodyPr/>
        <a:lstStyle/>
        <a:p>
          <a:endParaRPr lang="en-US"/>
        </a:p>
      </dgm:t>
    </dgm:pt>
    <dgm:pt modelId="{D1322E2E-8C12-4035-A794-36A74F122702}">
      <dgm:prSet/>
      <dgm:spPr/>
      <dgm:t>
        <a:bodyPr/>
        <a:lstStyle/>
        <a:p>
          <a:pPr>
            <a:defRPr b="1"/>
          </a:pPr>
          <a:r>
            <a:rPr lang="en-US"/>
            <a:t>1 May</a:t>
          </a:r>
        </a:p>
      </dgm:t>
    </dgm:pt>
    <dgm:pt modelId="{EC52E17E-E8D0-4C9E-ADF4-75CE7235F88B}" type="parTrans" cxnId="{25AD3B58-B6C7-48A9-84F7-ABA13238D822}">
      <dgm:prSet/>
      <dgm:spPr/>
      <dgm:t>
        <a:bodyPr/>
        <a:lstStyle/>
        <a:p>
          <a:endParaRPr lang="en-US"/>
        </a:p>
      </dgm:t>
    </dgm:pt>
    <dgm:pt modelId="{954B3F25-08AE-490C-920B-27B87894BE44}" type="sibTrans" cxnId="{25AD3B58-B6C7-48A9-84F7-ABA13238D822}">
      <dgm:prSet/>
      <dgm:spPr/>
      <dgm:t>
        <a:bodyPr/>
        <a:lstStyle/>
        <a:p>
          <a:endParaRPr lang="en-US"/>
        </a:p>
      </dgm:t>
    </dgm:pt>
    <dgm:pt modelId="{F472DBD1-BB09-4CF3-9194-B20962A1BE93}">
      <dgm:prSet custT="1"/>
      <dgm:spPr/>
      <dgm:t>
        <a:bodyPr/>
        <a:lstStyle/>
        <a:p>
          <a:r>
            <a:rPr lang="en-US" sz="1800"/>
            <a:t>RDG Council Member Work Group</a:t>
          </a:r>
        </a:p>
      </dgm:t>
    </dgm:pt>
    <dgm:pt modelId="{6C2A9020-DF22-436A-9668-591410FDEEA9}" type="parTrans" cxnId="{F52D51E4-2975-4C37-B6AF-BF1215B7F33C}">
      <dgm:prSet/>
      <dgm:spPr/>
      <dgm:t>
        <a:bodyPr/>
        <a:lstStyle/>
        <a:p>
          <a:endParaRPr lang="en-US"/>
        </a:p>
      </dgm:t>
    </dgm:pt>
    <dgm:pt modelId="{2C64C697-1448-4EB4-B052-87B0FF39ACA8}" type="sibTrans" cxnId="{F52D51E4-2975-4C37-B6AF-BF1215B7F33C}">
      <dgm:prSet/>
      <dgm:spPr/>
      <dgm:t>
        <a:bodyPr/>
        <a:lstStyle/>
        <a:p>
          <a:endParaRPr lang="en-US"/>
        </a:p>
      </dgm:t>
    </dgm:pt>
    <dgm:pt modelId="{477CB11C-8305-463D-9AD4-90A47DD499C4}">
      <dgm:prSet/>
      <dgm:spPr/>
      <dgm:t>
        <a:bodyPr/>
        <a:lstStyle/>
        <a:p>
          <a:pPr>
            <a:defRPr b="1"/>
          </a:pPr>
          <a:r>
            <a:rPr lang="en-US"/>
            <a:t>8 May</a:t>
          </a:r>
        </a:p>
      </dgm:t>
    </dgm:pt>
    <dgm:pt modelId="{9F9F68DE-3162-4D5A-8D3B-17DAAF425A1A}" type="parTrans" cxnId="{FA89198C-01A6-4495-9BC0-CEBE82A20C53}">
      <dgm:prSet/>
      <dgm:spPr/>
      <dgm:t>
        <a:bodyPr/>
        <a:lstStyle/>
        <a:p>
          <a:endParaRPr lang="en-US"/>
        </a:p>
      </dgm:t>
    </dgm:pt>
    <dgm:pt modelId="{4290AC87-02CF-4772-91ED-CF0BC4E0B059}" type="sibTrans" cxnId="{FA89198C-01A6-4495-9BC0-CEBE82A20C53}">
      <dgm:prSet/>
      <dgm:spPr/>
      <dgm:t>
        <a:bodyPr/>
        <a:lstStyle/>
        <a:p>
          <a:endParaRPr lang="en-US"/>
        </a:p>
      </dgm:t>
    </dgm:pt>
    <dgm:pt modelId="{2D9A4696-4283-45A4-8C29-1569F196A402}">
      <dgm:prSet custT="1"/>
      <dgm:spPr>
        <a:solidFill>
          <a:schemeClr val="accent2">
            <a:alpha val="90000"/>
          </a:schemeClr>
        </a:solidFill>
      </dgm:spPr>
      <dgm:t>
        <a:bodyPr/>
        <a:lstStyle/>
        <a:p>
          <a:r>
            <a:rPr lang="en-US" sz="1800"/>
            <a:t>Regional Land Use Policies Local Government Focus Group Meeting #5</a:t>
          </a:r>
        </a:p>
      </dgm:t>
    </dgm:pt>
    <dgm:pt modelId="{04BE5456-6C92-417C-BE97-2D03F5A1F692}" type="parTrans" cxnId="{CBD9CD54-7883-4538-B9A3-660F09613FB8}">
      <dgm:prSet/>
      <dgm:spPr/>
      <dgm:t>
        <a:bodyPr/>
        <a:lstStyle/>
        <a:p>
          <a:endParaRPr lang="en-US"/>
        </a:p>
      </dgm:t>
    </dgm:pt>
    <dgm:pt modelId="{D6FB96B8-5B1B-4F59-964F-445E20942EEF}" type="sibTrans" cxnId="{CBD9CD54-7883-4538-B9A3-660F09613FB8}">
      <dgm:prSet/>
      <dgm:spPr/>
      <dgm:t>
        <a:bodyPr/>
        <a:lstStyle/>
        <a:p>
          <a:endParaRPr lang="en-US"/>
        </a:p>
      </dgm:t>
    </dgm:pt>
    <dgm:pt modelId="{CE65D165-2D73-4BC5-9940-BEEFD1EA85E7}">
      <dgm:prSet/>
      <dgm:spPr/>
      <dgm:t>
        <a:bodyPr/>
        <a:lstStyle/>
        <a:p>
          <a:pPr>
            <a:defRPr b="1"/>
          </a:pPr>
          <a:r>
            <a:rPr lang="en-US"/>
            <a:t>15 May</a:t>
          </a:r>
        </a:p>
      </dgm:t>
    </dgm:pt>
    <dgm:pt modelId="{8D756152-9FDC-4EC8-9EAC-6861EBF81372}" type="parTrans" cxnId="{4D451A9F-B17C-4D06-A398-3816C49E7CE4}">
      <dgm:prSet/>
      <dgm:spPr/>
      <dgm:t>
        <a:bodyPr/>
        <a:lstStyle/>
        <a:p>
          <a:endParaRPr lang="en-US"/>
        </a:p>
      </dgm:t>
    </dgm:pt>
    <dgm:pt modelId="{A26E8AC7-208D-40F4-B4DE-4F523847DAA1}" type="sibTrans" cxnId="{4D451A9F-B17C-4D06-A398-3816C49E7CE4}">
      <dgm:prSet/>
      <dgm:spPr/>
      <dgm:t>
        <a:bodyPr/>
        <a:lstStyle/>
        <a:p>
          <a:endParaRPr lang="en-US"/>
        </a:p>
      </dgm:t>
    </dgm:pt>
    <dgm:pt modelId="{607AA04A-09CA-4083-A0C5-4BB4F6D4F3A7}">
      <dgm:prSet custT="1"/>
      <dgm:spPr/>
      <dgm:t>
        <a:bodyPr/>
        <a:lstStyle/>
        <a:p>
          <a:r>
            <a:rPr lang="en-US" sz="1800"/>
            <a:t>RDG Council Member Work Group</a:t>
          </a:r>
        </a:p>
      </dgm:t>
    </dgm:pt>
    <dgm:pt modelId="{F77EA8DC-838A-43EA-9F0F-E759F60C60D5}" type="parTrans" cxnId="{050D4BA1-C95D-4F8F-A235-729D7F0BFF5E}">
      <dgm:prSet/>
      <dgm:spPr/>
      <dgm:t>
        <a:bodyPr/>
        <a:lstStyle/>
        <a:p>
          <a:endParaRPr lang="en-US"/>
        </a:p>
      </dgm:t>
    </dgm:pt>
    <dgm:pt modelId="{F28A4005-DA98-4EB9-8E00-2DEF02AD5762}" type="sibTrans" cxnId="{050D4BA1-C95D-4F8F-A235-729D7F0BFF5E}">
      <dgm:prSet/>
      <dgm:spPr/>
      <dgm:t>
        <a:bodyPr/>
        <a:lstStyle/>
        <a:p>
          <a:endParaRPr lang="en-US"/>
        </a:p>
      </dgm:t>
    </dgm:pt>
    <dgm:pt modelId="{EB525DF8-CF51-45A1-85A9-594B9201CACB}">
      <dgm:prSet/>
      <dgm:spPr/>
      <dgm:t>
        <a:bodyPr/>
        <a:lstStyle/>
        <a:p>
          <a:pPr>
            <a:defRPr b="1"/>
          </a:pPr>
          <a:r>
            <a:rPr lang="en-US"/>
            <a:t>15 May</a:t>
          </a:r>
        </a:p>
      </dgm:t>
    </dgm:pt>
    <dgm:pt modelId="{8EE7DDE2-3553-4A43-A1F2-25853B3A853D}" type="parTrans" cxnId="{072A673D-CFA1-45F0-B623-6A135D4937A3}">
      <dgm:prSet/>
      <dgm:spPr/>
      <dgm:t>
        <a:bodyPr/>
        <a:lstStyle/>
        <a:p>
          <a:endParaRPr lang="en-US"/>
        </a:p>
      </dgm:t>
    </dgm:pt>
    <dgm:pt modelId="{38DCA843-EF88-4FFD-BF24-665CEA4E21B5}" type="sibTrans" cxnId="{072A673D-CFA1-45F0-B623-6A135D4937A3}">
      <dgm:prSet/>
      <dgm:spPr/>
      <dgm:t>
        <a:bodyPr/>
        <a:lstStyle/>
        <a:p>
          <a:endParaRPr lang="en-US"/>
        </a:p>
      </dgm:t>
    </dgm:pt>
    <dgm:pt modelId="{58DDD25C-C83C-4103-99E0-FA7D6D89E833}">
      <dgm:prSet custT="1"/>
      <dgm:spPr/>
      <dgm:t>
        <a:bodyPr/>
        <a:lstStyle/>
        <a:p>
          <a:r>
            <a:rPr lang="en-US" sz="1800"/>
            <a:t>Committee of the Whole</a:t>
          </a:r>
        </a:p>
      </dgm:t>
    </dgm:pt>
    <dgm:pt modelId="{8C3710DB-4EF5-4DCB-B4E1-F1B2B1494338}" type="parTrans" cxnId="{916655E8-23F7-401F-91D7-3946C2598A45}">
      <dgm:prSet/>
      <dgm:spPr/>
      <dgm:t>
        <a:bodyPr/>
        <a:lstStyle/>
        <a:p>
          <a:endParaRPr lang="en-US"/>
        </a:p>
      </dgm:t>
    </dgm:pt>
    <dgm:pt modelId="{C8727F61-30E5-4B5E-BCFB-34E321696634}" type="sibTrans" cxnId="{916655E8-23F7-401F-91D7-3946C2598A45}">
      <dgm:prSet/>
      <dgm:spPr/>
      <dgm:t>
        <a:bodyPr/>
        <a:lstStyle/>
        <a:p>
          <a:endParaRPr lang="en-US"/>
        </a:p>
      </dgm:t>
    </dgm:pt>
    <dgm:pt modelId="{B5286CC7-1BD3-49B7-B915-0751FB87ED79}">
      <dgm:prSet/>
      <dgm:spPr/>
      <dgm:t>
        <a:bodyPr/>
        <a:lstStyle/>
        <a:p>
          <a:pPr>
            <a:defRPr b="1"/>
          </a:pPr>
          <a:r>
            <a:rPr lang="en-US"/>
            <a:t>16 May</a:t>
          </a:r>
        </a:p>
      </dgm:t>
    </dgm:pt>
    <dgm:pt modelId="{EC72CA6E-0756-4052-AB8A-B85259AA6668}" type="parTrans" cxnId="{C6D767BB-22A0-426A-A1FC-02FC86B02BF5}">
      <dgm:prSet/>
      <dgm:spPr/>
      <dgm:t>
        <a:bodyPr/>
        <a:lstStyle/>
        <a:p>
          <a:endParaRPr lang="en-US"/>
        </a:p>
      </dgm:t>
    </dgm:pt>
    <dgm:pt modelId="{0C5F4F6E-9F24-4986-9C24-43781302A476}" type="sibTrans" cxnId="{C6D767BB-22A0-426A-A1FC-02FC86B02BF5}">
      <dgm:prSet/>
      <dgm:spPr/>
      <dgm:t>
        <a:bodyPr/>
        <a:lstStyle/>
        <a:p>
          <a:endParaRPr lang="en-US"/>
        </a:p>
      </dgm:t>
    </dgm:pt>
    <dgm:pt modelId="{EA724974-D678-4BD0-94B2-8CAD9E2BB5F4}">
      <dgm:prSet custT="1"/>
      <dgm:spPr>
        <a:solidFill>
          <a:schemeClr val="accent2">
            <a:alpha val="90000"/>
          </a:schemeClr>
        </a:solidFill>
      </dgm:spPr>
      <dgm:t>
        <a:bodyPr/>
        <a:lstStyle/>
        <a:p>
          <a:r>
            <a:rPr lang="en-US" sz="1800"/>
            <a:t>Land Use Advisory Committee</a:t>
          </a:r>
        </a:p>
      </dgm:t>
    </dgm:pt>
    <dgm:pt modelId="{60AAA9D4-B46D-4672-92FD-6D1A7F0D1E50}" type="parTrans" cxnId="{1D6EBA4C-A4BD-46A3-A74A-EFDEE08DE2D4}">
      <dgm:prSet/>
      <dgm:spPr/>
      <dgm:t>
        <a:bodyPr/>
        <a:lstStyle/>
        <a:p>
          <a:endParaRPr lang="en-US"/>
        </a:p>
      </dgm:t>
    </dgm:pt>
    <dgm:pt modelId="{1B7BEF75-5C8C-4085-95D5-251ADDF14C34}" type="sibTrans" cxnId="{1D6EBA4C-A4BD-46A3-A74A-EFDEE08DE2D4}">
      <dgm:prSet/>
      <dgm:spPr/>
      <dgm:t>
        <a:bodyPr/>
        <a:lstStyle/>
        <a:p>
          <a:endParaRPr lang="en-US"/>
        </a:p>
      </dgm:t>
    </dgm:pt>
    <dgm:pt modelId="{A5BD2B1E-1492-4116-8324-4BA0A553F70C}">
      <dgm:prSet/>
      <dgm:spPr/>
      <dgm:t>
        <a:bodyPr/>
        <a:lstStyle/>
        <a:p>
          <a:pPr>
            <a:defRPr b="1"/>
          </a:pPr>
          <a:r>
            <a:rPr lang="en-US"/>
            <a:t>20 May</a:t>
          </a:r>
        </a:p>
      </dgm:t>
    </dgm:pt>
    <dgm:pt modelId="{CDF26C63-5AC2-448A-93EC-C36C81025054}" type="parTrans" cxnId="{5494AAB6-7E2E-434B-A008-B49F35828E86}">
      <dgm:prSet/>
      <dgm:spPr/>
      <dgm:t>
        <a:bodyPr/>
        <a:lstStyle/>
        <a:p>
          <a:endParaRPr lang="en-US"/>
        </a:p>
      </dgm:t>
    </dgm:pt>
    <dgm:pt modelId="{3964DC7C-C547-4B58-B398-D9BA935DF69F}" type="sibTrans" cxnId="{5494AAB6-7E2E-434B-A008-B49F35828E86}">
      <dgm:prSet/>
      <dgm:spPr/>
      <dgm:t>
        <a:bodyPr/>
        <a:lstStyle/>
        <a:p>
          <a:endParaRPr lang="en-US"/>
        </a:p>
      </dgm:t>
    </dgm:pt>
    <dgm:pt modelId="{0E57CF64-8B16-4857-936B-2F8CC00B3BFF}">
      <dgm:prSet custT="1"/>
      <dgm:spPr/>
      <dgm:t>
        <a:bodyPr/>
        <a:lstStyle/>
        <a:p>
          <a:r>
            <a:rPr lang="en-US" sz="1800"/>
            <a:t>Community Development Committee</a:t>
          </a:r>
        </a:p>
      </dgm:t>
    </dgm:pt>
    <dgm:pt modelId="{82EDD66D-B0CD-4944-92D3-D1DC18250509}" type="parTrans" cxnId="{2B6D9679-8483-41CE-88CA-C6BCD69DAA48}">
      <dgm:prSet/>
      <dgm:spPr/>
      <dgm:t>
        <a:bodyPr/>
        <a:lstStyle/>
        <a:p>
          <a:endParaRPr lang="en-US"/>
        </a:p>
      </dgm:t>
    </dgm:pt>
    <dgm:pt modelId="{27887C5B-9C08-446F-8C2B-FB40348E731F}" type="sibTrans" cxnId="{2B6D9679-8483-41CE-88CA-C6BCD69DAA48}">
      <dgm:prSet/>
      <dgm:spPr/>
      <dgm:t>
        <a:bodyPr/>
        <a:lstStyle/>
        <a:p>
          <a:endParaRPr lang="en-US"/>
        </a:p>
      </dgm:t>
    </dgm:pt>
    <dgm:pt modelId="{A9AF998D-8730-479B-A7FF-7A6D4539F06F}">
      <dgm:prSet/>
      <dgm:spPr/>
      <dgm:t>
        <a:bodyPr/>
        <a:lstStyle/>
        <a:p>
          <a:pPr>
            <a:defRPr b="1"/>
          </a:pPr>
          <a:r>
            <a:rPr lang="en-US" dirty="0"/>
            <a:t>17 Apr.</a:t>
          </a:r>
        </a:p>
      </dgm:t>
    </dgm:pt>
    <dgm:pt modelId="{2EEE9532-DD74-4758-AC79-1A53B9FCD219}" type="sibTrans" cxnId="{F2B698FF-1D92-45B4-9EC1-3F676B8974A0}">
      <dgm:prSet/>
      <dgm:spPr/>
      <dgm:t>
        <a:bodyPr/>
        <a:lstStyle/>
        <a:p>
          <a:endParaRPr lang="en-US"/>
        </a:p>
      </dgm:t>
    </dgm:pt>
    <dgm:pt modelId="{449A9A21-0154-45A7-84FF-77EE70AAED3C}" type="parTrans" cxnId="{F2B698FF-1D92-45B4-9EC1-3F676B8974A0}">
      <dgm:prSet/>
      <dgm:spPr/>
      <dgm:t>
        <a:bodyPr/>
        <a:lstStyle/>
        <a:p>
          <a:endParaRPr lang="en-US"/>
        </a:p>
      </dgm:t>
    </dgm:pt>
    <dgm:pt modelId="{1A437C26-B366-4B28-8FB2-F8DF6EDB348C}">
      <dgm:prSet custT="1"/>
      <dgm:spPr/>
      <dgm:t>
        <a:bodyPr/>
        <a:lstStyle/>
        <a:p>
          <a:r>
            <a:rPr lang="en-US" sz="1800" dirty="0"/>
            <a:t>Committee of the Whole</a:t>
          </a:r>
        </a:p>
      </dgm:t>
    </dgm:pt>
    <dgm:pt modelId="{3634D4D9-7C65-44FD-A4C4-AC068A58EF2E}" type="sibTrans" cxnId="{651BB442-B98A-43FD-8384-0E2083C27358}">
      <dgm:prSet/>
      <dgm:spPr/>
      <dgm:t>
        <a:bodyPr/>
        <a:lstStyle/>
        <a:p>
          <a:endParaRPr lang="en-US"/>
        </a:p>
      </dgm:t>
    </dgm:pt>
    <dgm:pt modelId="{1BB16DE7-551F-4ACD-86C7-B2460DC458D4}" type="parTrans" cxnId="{651BB442-B98A-43FD-8384-0E2083C27358}">
      <dgm:prSet/>
      <dgm:spPr/>
      <dgm:t>
        <a:bodyPr/>
        <a:lstStyle/>
        <a:p>
          <a:endParaRPr lang="en-US"/>
        </a:p>
      </dgm:t>
    </dgm:pt>
    <dgm:pt modelId="{1BAA1DD5-AC30-4EB6-8537-3838C867F4CA}" type="pres">
      <dgm:prSet presAssocID="{216F2582-D768-42C6-9B4B-0A39AC8CA694}" presName="root" presStyleCnt="0">
        <dgm:presLayoutVars>
          <dgm:chMax/>
          <dgm:chPref/>
          <dgm:animLvl val="lvl"/>
        </dgm:presLayoutVars>
      </dgm:prSet>
      <dgm:spPr/>
    </dgm:pt>
    <dgm:pt modelId="{CF0603AA-C083-452D-A51C-0917409B1850}" type="pres">
      <dgm:prSet presAssocID="{216F2582-D768-42C6-9B4B-0A39AC8CA694}" presName="divider" presStyleLbl="node1" presStyleIdx="0" presStyleCnt="1"/>
      <dgm:spPr/>
    </dgm:pt>
    <dgm:pt modelId="{830E1833-1CDA-4350-9EAF-8AB8C71F5F00}" type="pres">
      <dgm:prSet presAssocID="{216F2582-D768-42C6-9B4B-0A39AC8CA694}" presName="nodes" presStyleCnt="0">
        <dgm:presLayoutVars>
          <dgm:chMax/>
          <dgm:chPref/>
          <dgm:animLvl val="lvl"/>
        </dgm:presLayoutVars>
      </dgm:prSet>
      <dgm:spPr/>
    </dgm:pt>
    <dgm:pt modelId="{9A7D9C6E-6813-4627-993C-2A0126A008AD}" type="pres">
      <dgm:prSet presAssocID="{A9AF998D-8730-479B-A7FF-7A6D4539F06F}" presName="composite" presStyleCnt="0"/>
      <dgm:spPr/>
    </dgm:pt>
    <dgm:pt modelId="{24585DBB-8814-4A1B-A920-D302DB55454D}" type="pres">
      <dgm:prSet presAssocID="{A9AF998D-8730-479B-A7FF-7A6D4539F06F}" presName="L1TextContainer" presStyleLbl="revTx" presStyleIdx="0" presStyleCnt="10">
        <dgm:presLayoutVars>
          <dgm:chMax val="1"/>
          <dgm:chPref val="1"/>
          <dgm:bulletEnabled val="1"/>
        </dgm:presLayoutVars>
      </dgm:prSet>
      <dgm:spPr/>
    </dgm:pt>
    <dgm:pt modelId="{CE0976CD-3A7E-4C5C-8683-4BAB995A19C4}" type="pres">
      <dgm:prSet presAssocID="{A9AF998D-8730-479B-A7FF-7A6D4539F06F}" presName="L2TextContainerWrapper" presStyleCnt="0">
        <dgm:presLayoutVars>
          <dgm:chMax val="0"/>
          <dgm:chPref val="0"/>
          <dgm:bulletEnabled val="1"/>
        </dgm:presLayoutVars>
      </dgm:prSet>
      <dgm:spPr/>
    </dgm:pt>
    <dgm:pt modelId="{20EA5421-9385-4BE8-BA43-DED18FF7913F}" type="pres">
      <dgm:prSet presAssocID="{A9AF998D-8730-479B-A7FF-7A6D4539F06F}" presName="L2TextContainer" presStyleLbl="bgAccFollowNode1" presStyleIdx="0" presStyleCnt="10"/>
      <dgm:spPr/>
    </dgm:pt>
    <dgm:pt modelId="{F512BAB2-1757-4511-9800-F3CE8926D293}" type="pres">
      <dgm:prSet presAssocID="{A9AF998D-8730-479B-A7FF-7A6D4539F06F}" presName="FlexibleEmptyPlaceHolder" presStyleCnt="0"/>
      <dgm:spPr/>
    </dgm:pt>
    <dgm:pt modelId="{11646B02-4A40-47B0-9017-65E7743E646B}" type="pres">
      <dgm:prSet presAssocID="{A9AF998D-8730-479B-A7FF-7A6D4539F06F}" presName="ConnectLine" presStyleLbl="alignNode1" presStyleIdx="0"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0E217CE-33E5-4952-9782-DC118581A489}" type="pres">
      <dgm:prSet presAssocID="{A9AF998D-8730-479B-A7FF-7A6D4539F06F}"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F8F2CB76-82CB-40C5-8720-BD5139BBD660}" type="pres">
      <dgm:prSet presAssocID="{A9AF998D-8730-479B-A7FF-7A6D4539F06F}" presName="EmptyPlaceHolder" presStyleCnt="0"/>
      <dgm:spPr/>
    </dgm:pt>
    <dgm:pt modelId="{E6F4F8AE-8406-41DB-BF07-2A665B8BC827}" type="pres">
      <dgm:prSet presAssocID="{2EEE9532-DD74-4758-AC79-1A53B9FCD219}" presName="spaceBetweenRectangles" presStyleCnt="0"/>
      <dgm:spPr/>
    </dgm:pt>
    <dgm:pt modelId="{0764BBBE-D8B2-4400-87B0-788A4C99DE95}" type="pres">
      <dgm:prSet presAssocID="{4BD8325E-77A2-4C49-8AC6-9FFE060678B7}" presName="composite" presStyleCnt="0"/>
      <dgm:spPr/>
    </dgm:pt>
    <dgm:pt modelId="{6D752E50-9EEB-40CB-A9D6-BE6A2F46C5F4}" type="pres">
      <dgm:prSet presAssocID="{4BD8325E-77A2-4C49-8AC6-9FFE060678B7}" presName="L1TextContainer" presStyleLbl="revTx" presStyleIdx="1" presStyleCnt="10">
        <dgm:presLayoutVars>
          <dgm:chMax val="1"/>
          <dgm:chPref val="1"/>
          <dgm:bulletEnabled val="1"/>
        </dgm:presLayoutVars>
      </dgm:prSet>
      <dgm:spPr/>
    </dgm:pt>
    <dgm:pt modelId="{E25A452B-6127-4ACF-B472-C9A9E47A2881}" type="pres">
      <dgm:prSet presAssocID="{4BD8325E-77A2-4C49-8AC6-9FFE060678B7}" presName="L2TextContainerWrapper" presStyleCnt="0">
        <dgm:presLayoutVars>
          <dgm:chMax val="0"/>
          <dgm:chPref val="0"/>
          <dgm:bulletEnabled val="1"/>
        </dgm:presLayoutVars>
      </dgm:prSet>
      <dgm:spPr/>
    </dgm:pt>
    <dgm:pt modelId="{3AB55AF7-67CB-47DE-8EA3-0A3FBA6C60A6}" type="pres">
      <dgm:prSet presAssocID="{4BD8325E-77A2-4C49-8AC6-9FFE060678B7}" presName="L2TextContainer" presStyleLbl="bgAccFollowNode1" presStyleIdx="1" presStyleCnt="10"/>
      <dgm:spPr/>
    </dgm:pt>
    <dgm:pt modelId="{ACCD6B22-CAF6-40BD-9878-9C332E4E5052}" type="pres">
      <dgm:prSet presAssocID="{4BD8325E-77A2-4C49-8AC6-9FFE060678B7}" presName="FlexibleEmptyPlaceHolder" presStyleCnt="0"/>
      <dgm:spPr/>
    </dgm:pt>
    <dgm:pt modelId="{CABB934E-A244-4EE3-B099-95A05DF85F25}" type="pres">
      <dgm:prSet presAssocID="{4BD8325E-77A2-4C49-8AC6-9FFE060678B7}" presName="ConnectLine" presStyleLbl="alignNode1" presStyleIdx="1"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A8B1B3D5-DA5C-43BF-BD73-A7981B3DA66C}" type="pres">
      <dgm:prSet presAssocID="{4BD8325E-77A2-4C49-8AC6-9FFE060678B7}" presName="ConnectorPoint"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3C68492A-2BF5-43B4-B57E-FEE659CE3667}" type="pres">
      <dgm:prSet presAssocID="{4BD8325E-77A2-4C49-8AC6-9FFE060678B7}" presName="EmptyPlaceHolder" presStyleCnt="0"/>
      <dgm:spPr/>
    </dgm:pt>
    <dgm:pt modelId="{514B15F8-1767-4095-A549-FA1D0F840AB8}" type="pres">
      <dgm:prSet presAssocID="{73E82B95-F074-4FA4-ACC6-BC21D6D11C37}" presName="spaceBetweenRectangles" presStyleCnt="0"/>
      <dgm:spPr/>
    </dgm:pt>
    <dgm:pt modelId="{511E562A-472B-4DF5-957C-0A6CC0CDBC3A}" type="pres">
      <dgm:prSet presAssocID="{F8EB07E1-34EF-47D3-B788-E377132A745C}" presName="composite" presStyleCnt="0"/>
      <dgm:spPr/>
    </dgm:pt>
    <dgm:pt modelId="{3428D96F-F675-4271-A3B9-C64CF401794D}" type="pres">
      <dgm:prSet presAssocID="{F8EB07E1-34EF-47D3-B788-E377132A745C}" presName="L1TextContainer" presStyleLbl="revTx" presStyleIdx="2" presStyleCnt="10">
        <dgm:presLayoutVars>
          <dgm:chMax val="1"/>
          <dgm:chPref val="1"/>
          <dgm:bulletEnabled val="1"/>
        </dgm:presLayoutVars>
      </dgm:prSet>
      <dgm:spPr/>
    </dgm:pt>
    <dgm:pt modelId="{FE7BFEC6-EC12-458B-A225-F919E55C570D}" type="pres">
      <dgm:prSet presAssocID="{F8EB07E1-34EF-47D3-B788-E377132A745C}" presName="L2TextContainerWrapper" presStyleCnt="0">
        <dgm:presLayoutVars>
          <dgm:chMax val="0"/>
          <dgm:chPref val="0"/>
          <dgm:bulletEnabled val="1"/>
        </dgm:presLayoutVars>
      </dgm:prSet>
      <dgm:spPr/>
    </dgm:pt>
    <dgm:pt modelId="{59CB751C-ED81-438C-BFD7-903C76E7719B}" type="pres">
      <dgm:prSet presAssocID="{F8EB07E1-34EF-47D3-B788-E377132A745C}" presName="L2TextContainer" presStyleLbl="bgAccFollowNode1" presStyleIdx="2" presStyleCnt="10"/>
      <dgm:spPr/>
    </dgm:pt>
    <dgm:pt modelId="{7C2D0D5E-C7A7-4F1F-A511-D1F049A1C5DB}" type="pres">
      <dgm:prSet presAssocID="{F8EB07E1-34EF-47D3-B788-E377132A745C}" presName="FlexibleEmptyPlaceHolder" presStyleCnt="0"/>
      <dgm:spPr/>
    </dgm:pt>
    <dgm:pt modelId="{E488CC00-CEF8-47C4-A99A-EB82F4CCE89B}" type="pres">
      <dgm:prSet presAssocID="{F8EB07E1-34EF-47D3-B788-E377132A745C}" presName="ConnectLine" presStyleLbl="alignNode1" presStyleIdx="2"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3C58015A-ABAB-4D64-9092-090F5FE1C2EC}" type="pres">
      <dgm:prSet presAssocID="{F8EB07E1-34EF-47D3-B788-E377132A745C}" presName="ConnectorPoint"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2FCA6586-0DD3-4827-BE32-AF5087740B19}" type="pres">
      <dgm:prSet presAssocID="{F8EB07E1-34EF-47D3-B788-E377132A745C}" presName="EmptyPlaceHolder" presStyleCnt="0"/>
      <dgm:spPr/>
    </dgm:pt>
    <dgm:pt modelId="{8CDA688E-057C-46C7-A427-AEFC872473C9}" type="pres">
      <dgm:prSet presAssocID="{D69486FA-8106-4FFF-B298-2EF2EBB8B7B5}" presName="spaceBetweenRectangles" presStyleCnt="0"/>
      <dgm:spPr/>
    </dgm:pt>
    <dgm:pt modelId="{EF18BBF7-0080-4208-9A16-2D749229CF4C}" type="pres">
      <dgm:prSet presAssocID="{75D3CD43-831C-45C3-ABCF-554C18C1C168}" presName="composite" presStyleCnt="0"/>
      <dgm:spPr/>
    </dgm:pt>
    <dgm:pt modelId="{9E8AD61C-E2CE-40D9-847E-B5DACE711BFC}" type="pres">
      <dgm:prSet presAssocID="{75D3CD43-831C-45C3-ABCF-554C18C1C168}" presName="L1TextContainer" presStyleLbl="revTx" presStyleIdx="3" presStyleCnt="10">
        <dgm:presLayoutVars>
          <dgm:chMax val="1"/>
          <dgm:chPref val="1"/>
          <dgm:bulletEnabled val="1"/>
        </dgm:presLayoutVars>
      </dgm:prSet>
      <dgm:spPr/>
    </dgm:pt>
    <dgm:pt modelId="{A00D2D80-FAEA-4ECE-B9F6-CF1CFF3CE221}" type="pres">
      <dgm:prSet presAssocID="{75D3CD43-831C-45C3-ABCF-554C18C1C168}" presName="L2TextContainerWrapper" presStyleCnt="0">
        <dgm:presLayoutVars>
          <dgm:chMax val="0"/>
          <dgm:chPref val="0"/>
          <dgm:bulletEnabled val="1"/>
        </dgm:presLayoutVars>
      </dgm:prSet>
      <dgm:spPr/>
    </dgm:pt>
    <dgm:pt modelId="{A1294615-FA45-44C6-89D3-480414498433}" type="pres">
      <dgm:prSet presAssocID="{75D3CD43-831C-45C3-ABCF-554C18C1C168}" presName="L2TextContainer" presStyleLbl="bgAccFollowNode1" presStyleIdx="3" presStyleCnt="10"/>
      <dgm:spPr/>
    </dgm:pt>
    <dgm:pt modelId="{C8544164-3461-4688-90B5-B8648F379CEC}" type="pres">
      <dgm:prSet presAssocID="{75D3CD43-831C-45C3-ABCF-554C18C1C168}" presName="FlexibleEmptyPlaceHolder" presStyleCnt="0"/>
      <dgm:spPr/>
    </dgm:pt>
    <dgm:pt modelId="{C2C341FA-C33B-4FF2-A251-F17CA3956AFD}" type="pres">
      <dgm:prSet presAssocID="{75D3CD43-831C-45C3-ABCF-554C18C1C168}" presName="ConnectLine" presStyleLbl="alignNode1" presStyleIdx="3"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7C719548-E92E-404A-A7DA-99C0D5987F67}" type="pres">
      <dgm:prSet presAssocID="{75D3CD43-831C-45C3-ABCF-554C18C1C168}" presName="ConnectorPoint"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46B266F1-33DD-48DA-95EC-CCD8730C6DE5}" type="pres">
      <dgm:prSet presAssocID="{75D3CD43-831C-45C3-ABCF-554C18C1C168}" presName="EmptyPlaceHolder" presStyleCnt="0"/>
      <dgm:spPr/>
    </dgm:pt>
    <dgm:pt modelId="{50EF411D-AD67-4462-BDF9-5AE4475F9B37}" type="pres">
      <dgm:prSet presAssocID="{10DF5416-8765-4F8F-82A1-41D18EE6DE57}" presName="spaceBetweenRectangles" presStyleCnt="0"/>
      <dgm:spPr/>
    </dgm:pt>
    <dgm:pt modelId="{52986744-6F28-4E49-B523-7401D83C518F}" type="pres">
      <dgm:prSet presAssocID="{D1322E2E-8C12-4035-A794-36A74F122702}" presName="composite" presStyleCnt="0"/>
      <dgm:spPr/>
    </dgm:pt>
    <dgm:pt modelId="{D4352588-D41D-4D1A-8FEC-0ED213B3E07F}" type="pres">
      <dgm:prSet presAssocID="{D1322E2E-8C12-4035-A794-36A74F122702}" presName="L1TextContainer" presStyleLbl="revTx" presStyleIdx="4" presStyleCnt="10">
        <dgm:presLayoutVars>
          <dgm:chMax val="1"/>
          <dgm:chPref val="1"/>
          <dgm:bulletEnabled val="1"/>
        </dgm:presLayoutVars>
      </dgm:prSet>
      <dgm:spPr/>
    </dgm:pt>
    <dgm:pt modelId="{4AE556D5-2030-41C4-8DCA-C578B1FD3B4A}" type="pres">
      <dgm:prSet presAssocID="{D1322E2E-8C12-4035-A794-36A74F122702}" presName="L2TextContainerWrapper" presStyleCnt="0">
        <dgm:presLayoutVars>
          <dgm:chMax val="0"/>
          <dgm:chPref val="0"/>
          <dgm:bulletEnabled val="1"/>
        </dgm:presLayoutVars>
      </dgm:prSet>
      <dgm:spPr/>
    </dgm:pt>
    <dgm:pt modelId="{C36A9683-5941-48E3-9A73-E27B10282385}" type="pres">
      <dgm:prSet presAssocID="{D1322E2E-8C12-4035-A794-36A74F122702}" presName="L2TextContainer" presStyleLbl="bgAccFollowNode1" presStyleIdx="4" presStyleCnt="10"/>
      <dgm:spPr/>
    </dgm:pt>
    <dgm:pt modelId="{29E21BE7-2D07-49F3-89DC-F322A1B634D8}" type="pres">
      <dgm:prSet presAssocID="{D1322E2E-8C12-4035-A794-36A74F122702}" presName="FlexibleEmptyPlaceHolder" presStyleCnt="0"/>
      <dgm:spPr/>
    </dgm:pt>
    <dgm:pt modelId="{405D20BB-273F-466D-A589-56213A9E58A9}" type="pres">
      <dgm:prSet presAssocID="{D1322E2E-8C12-4035-A794-36A74F122702}" presName="ConnectLine" presStyleLbl="alignNode1" presStyleIdx="4"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8D72D6D-8028-418D-9956-1BB3EB5795C3}" type="pres">
      <dgm:prSet presAssocID="{D1322E2E-8C12-4035-A794-36A74F122702}" presName="ConnectorPoint"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7552EC67-5475-4655-AFC4-6AD87BA34402}" type="pres">
      <dgm:prSet presAssocID="{D1322E2E-8C12-4035-A794-36A74F122702}" presName="EmptyPlaceHolder" presStyleCnt="0"/>
      <dgm:spPr/>
    </dgm:pt>
    <dgm:pt modelId="{ED39157B-3DF4-4476-8CD5-0726B221C85F}" type="pres">
      <dgm:prSet presAssocID="{954B3F25-08AE-490C-920B-27B87894BE44}" presName="spaceBetweenRectangles" presStyleCnt="0"/>
      <dgm:spPr/>
    </dgm:pt>
    <dgm:pt modelId="{973B9F9A-31BE-4A5C-B7F3-EFAA6E006381}" type="pres">
      <dgm:prSet presAssocID="{477CB11C-8305-463D-9AD4-90A47DD499C4}" presName="composite" presStyleCnt="0"/>
      <dgm:spPr/>
    </dgm:pt>
    <dgm:pt modelId="{4C778BFE-5028-4F58-AF97-035FCABA6970}" type="pres">
      <dgm:prSet presAssocID="{477CB11C-8305-463D-9AD4-90A47DD499C4}" presName="L1TextContainer" presStyleLbl="revTx" presStyleIdx="5" presStyleCnt="10">
        <dgm:presLayoutVars>
          <dgm:chMax val="1"/>
          <dgm:chPref val="1"/>
          <dgm:bulletEnabled val="1"/>
        </dgm:presLayoutVars>
      </dgm:prSet>
      <dgm:spPr/>
    </dgm:pt>
    <dgm:pt modelId="{43DD69C2-C176-4686-A084-BAC6A66286EC}" type="pres">
      <dgm:prSet presAssocID="{477CB11C-8305-463D-9AD4-90A47DD499C4}" presName="L2TextContainerWrapper" presStyleCnt="0">
        <dgm:presLayoutVars>
          <dgm:chMax val="0"/>
          <dgm:chPref val="0"/>
          <dgm:bulletEnabled val="1"/>
        </dgm:presLayoutVars>
      </dgm:prSet>
      <dgm:spPr/>
    </dgm:pt>
    <dgm:pt modelId="{09F781AB-AB38-45CE-9957-C6AE385BA6AA}" type="pres">
      <dgm:prSet presAssocID="{477CB11C-8305-463D-9AD4-90A47DD499C4}" presName="L2TextContainer" presStyleLbl="bgAccFollowNode1" presStyleIdx="5" presStyleCnt="10"/>
      <dgm:spPr/>
    </dgm:pt>
    <dgm:pt modelId="{27F621E3-8BD8-471C-9707-1B76AC2C6883}" type="pres">
      <dgm:prSet presAssocID="{477CB11C-8305-463D-9AD4-90A47DD499C4}" presName="FlexibleEmptyPlaceHolder" presStyleCnt="0"/>
      <dgm:spPr/>
    </dgm:pt>
    <dgm:pt modelId="{85C4B7D2-FCCB-477A-881E-0DFC236FACD9}" type="pres">
      <dgm:prSet presAssocID="{477CB11C-8305-463D-9AD4-90A47DD499C4}" presName="ConnectLine" presStyleLbl="alignNode1" presStyleIdx="5"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8ED746C8-FD8D-4445-8DDC-44BCA81E27C7}" type="pres">
      <dgm:prSet presAssocID="{477CB11C-8305-463D-9AD4-90A47DD499C4}" presName="ConnectorPoint"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A2F4406B-534C-4952-9E11-D83941F66364}" type="pres">
      <dgm:prSet presAssocID="{477CB11C-8305-463D-9AD4-90A47DD499C4}" presName="EmptyPlaceHolder" presStyleCnt="0"/>
      <dgm:spPr/>
    </dgm:pt>
    <dgm:pt modelId="{D4A7C3A7-D549-4388-9A6C-BF8FB7BFC0E6}" type="pres">
      <dgm:prSet presAssocID="{4290AC87-02CF-4772-91ED-CF0BC4E0B059}" presName="spaceBetweenRectangles" presStyleCnt="0"/>
      <dgm:spPr/>
    </dgm:pt>
    <dgm:pt modelId="{FF8511D3-B5AC-4039-BC80-2B3F7A96D8E0}" type="pres">
      <dgm:prSet presAssocID="{CE65D165-2D73-4BC5-9940-BEEFD1EA85E7}" presName="composite" presStyleCnt="0"/>
      <dgm:spPr/>
    </dgm:pt>
    <dgm:pt modelId="{3B45D7A9-899E-4241-9223-FE18FDCBA6B9}" type="pres">
      <dgm:prSet presAssocID="{CE65D165-2D73-4BC5-9940-BEEFD1EA85E7}" presName="L1TextContainer" presStyleLbl="revTx" presStyleIdx="6" presStyleCnt="10">
        <dgm:presLayoutVars>
          <dgm:chMax val="1"/>
          <dgm:chPref val="1"/>
          <dgm:bulletEnabled val="1"/>
        </dgm:presLayoutVars>
      </dgm:prSet>
      <dgm:spPr/>
    </dgm:pt>
    <dgm:pt modelId="{D8C4AEE3-2728-4F0A-99FD-A6EE5300EE9F}" type="pres">
      <dgm:prSet presAssocID="{CE65D165-2D73-4BC5-9940-BEEFD1EA85E7}" presName="L2TextContainerWrapper" presStyleCnt="0">
        <dgm:presLayoutVars>
          <dgm:chMax val="0"/>
          <dgm:chPref val="0"/>
          <dgm:bulletEnabled val="1"/>
        </dgm:presLayoutVars>
      </dgm:prSet>
      <dgm:spPr/>
    </dgm:pt>
    <dgm:pt modelId="{3E938169-07CB-456C-8B79-D42989B8DCA0}" type="pres">
      <dgm:prSet presAssocID="{CE65D165-2D73-4BC5-9940-BEEFD1EA85E7}" presName="L2TextContainer" presStyleLbl="bgAccFollowNode1" presStyleIdx="6" presStyleCnt="10"/>
      <dgm:spPr/>
    </dgm:pt>
    <dgm:pt modelId="{AFDE4C0F-3567-47E7-AB3B-41C8E51EDF51}" type="pres">
      <dgm:prSet presAssocID="{CE65D165-2D73-4BC5-9940-BEEFD1EA85E7}" presName="FlexibleEmptyPlaceHolder" presStyleCnt="0"/>
      <dgm:spPr/>
    </dgm:pt>
    <dgm:pt modelId="{3C42EBEC-5F02-4E34-A0DD-0E2B879A8128}" type="pres">
      <dgm:prSet presAssocID="{CE65D165-2D73-4BC5-9940-BEEFD1EA85E7}" presName="ConnectLine" presStyleLbl="alignNode1" presStyleIdx="6"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285544B6-8D68-475D-AAEF-254B16A61B74}" type="pres">
      <dgm:prSet presAssocID="{CE65D165-2D73-4BC5-9940-BEEFD1EA85E7}"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52AD46FE-78B0-4308-AFE1-09049B92FA38}" type="pres">
      <dgm:prSet presAssocID="{CE65D165-2D73-4BC5-9940-BEEFD1EA85E7}" presName="EmptyPlaceHolder" presStyleCnt="0"/>
      <dgm:spPr/>
    </dgm:pt>
    <dgm:pt modelId="{904D7EEA-CCBB-4AF7-9410-2155AEF747C8}" type="pres">
      <dgm:prSet presAssocID="{A26E8AC7-208D-40F4-B4DE-4F523847DAA1}" presName="spaceBetweenRectangles" presStyleCnt="0"/>
      <dgm:spPr/>
    </dgm:pt>
    <dgm:pt modelId="{3B76ACD3-1AD3-4E66-A136-0912C2E3ECB3}" type="pres">
      <dgm:prSet presAssocID="{EB525DF8-CF51-45A1-85A9-594B9201CACB}" presName="composite" presStyleCnt="0"/>
      <dgm:spPr/>
    </dgm:pt>
    <dgm:pt modelId="{70452384-C005-4503-81C0-7DFC07D66C8D}" type="pres">
      <dgm:prSet presAssocID="{EB525DF8-CF51-45A1-85A9-594B9201CACB}" presName="L1TextContainer" presStyleLbl="revTx" presStyleIdx="7" presStyleCnt="10">
        <dgm:presLayoutVars>
          <dgm:chMax val="1"/>
          <dgm:chPref val="1"/>
          <dgm:bulletEnabled val="1"/>
        </dgm:presLayoutVars>
      </dgm:prSet>
      <dgm:spPr/>
    </dgm:pt>
    <dgm:pt modelId="{E44B5309-E89E-4407-9535-B1FCEAE0450B}" type="pres">
      <dgm:prSet presAssocID="{EB525DF8-CF51-45A1-85A9-594B9201CACB}" presName="L2TextContainerWrapper" presStyleCnt="0">
        <dgm:presLayoutVars>
          <dgm:chMax val="0"/>
          <dgm:chPref val="0"/>
          <dgm:bulletEnabled val="1"/>
        </dgm:presLayoutVars>
      </dgm:prSet>
      <dgm:spPr/>
    </dgm:pt>
    <dgm:pt modelId="{FBCFC8F9-7AA9-46C4-9594-CC377F737C53}" type="pres">
      <dgm:prSet presAssocID="{EB525DF8-CF51-45A1-85A9-594B9201CACB}" presName="L2TextContainer" presStyleLbl="bgAccFollowNode1" presStyleIdx="7" presStyleCnt="10"/>
      <dgm:spPr/>
    </dgm:pt>
    <dgm:pt modelId="{C85A90B8-5D06-464E-A437-A443E27CAC43}" type="pres">
      <dgm:prSet presAssocID="{EB525DF8-CF51-45A1-85A9-594B9201CACB}" presName="FlexibleEmptyPlaceHolder" presStyleCnt="0"/>
      <dgm:spPr/>
    </dgm:pt>
    <dgm:pt modelId="{B3614FD4-741A-42F0-B36D-B4982B7CC3BA}" type="pres">
      <dgm:prSet presAssocID="{EB525DF8-CF51-45A1-85A9-594B9201CACB}" presName="ConnectLine" presStyleLbl="alignNode1" presStyleIdx="7"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F01C1544-1F65-42CB-A60A-B2913E06FEEC}" type="pres">
      <dgm:prSet presAssocID="{EB525DF8-CF51-45A1-85A9-594B9201CACB}"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5D04F7B1-EE02-4CBC-ACDA-DFA3CB25538C}" type="pres">
      <dgm:prSet presAssocID="{EB525DF8-CF51-45A1-85A9-594B9201CACB}" presName="EmptyPlaceHolder" presStyleCnt="0"/>
      <dgm:spPr/>
    </dgm:pt>
    <dgm:pt modelId="{8E7AC601-3809-4EC6-B8E9-8766A4D57F54}" type="pres">
      <dgm:prSet presAssocID="{38DCA843-EF88-4FFD-BF24-665CEA4E21B5}" presName="spaceBetweenRectangles" presStyleCnt="0"/>
      <dgm:spPr/>
    </dgm:pt>
    <dgm:pt modelId="{E172DEB8-6F12-4EA3-B5F9-D41F73362F26}" type="pres">
      <dgm:prSet presAssocID="{B5286CC7-1BD3-49B7-B915-0751FB87ED79}" presName="composite" presStyleCnt="0"/>
      <dgm:spPr/>
    </dgm:pt>
    <dgm:pt modelId="{1A6C9102-B241-469F-BF05-651237B03B51}" type="pres">
      <dgm:prSet presAssocID="{B5286CC7-1BD3-49B7-B915-0751FB87ED79}" presName="L1TextContainer" presStyleLbl="revTx" presStyleIdx="8" presStyleCnt="10">
        <dgm:presLayoutVars>
          <dgm:chMax val="1"/>
          <dgm:chPref val="1"/>
          <dgm:bulletEnabled val="1"/>
        </dgm:presLayoutVars>
      </dgm:prSet>
      <dgm:spPr/>
    </dgm:pt>
    <dgm:pt modelId="{C063FE2F-40AF-4E01-9A3D-7550C4A66663}" type="pres">
      <dgm:prSet presAssocID="{B5286CC7-1BD3-49B7-B915-0751FB87ED79}" presName="L2TextContainerWrapper" presStyleCnt="0">
        <dgm:presLayoutVars>
          <dgm:chMax val="0"/>
          <dgm:chPref val="0"/>
          <dgm:bulletEnabled val="1"/>
        </dgm:presLayoutVars>
      </dgm:prSet>
      <dgm:spPr/>
    </dgm:pt>
    <dgm:pt modelId="{952068B7-A9AA-4202-B126-04A70FC78594}" type="pres">
      <dgm:prSet presAssocID="{B5286CC7-1BD3-49B7-B915-0751FB87ED79}" presName="L2TextContainer" presStyleLbl="bgAccFollowNode1" presStyleIdx="8" presStyleCnt="10"/>
      <dgm:spPr/>
    </dgm:pt>
    <dgm:pt modelId="{66229146-0710-4AB9-A81A-C14F1D71AF46}" type="pres">
      <dgm:prSet presAssocID="{B5286CC7-1BD3-49B7-B915-0751FB87ED79}" presName="FlexibleEmptyPlaceHolder" presStyleCnt="0"/>
      <dgm:spPr/>
    </dgm:pt>
    <dgm:pt modelId="{2A0CFE62-BD2B-47D0-A752-D36BE2BB0771}" type="pres">
      <dgm:prSet presAssocID="{B5286CC7-1BD3-49B7-B915-0751FB87ED79}" presName="ConnectLine" presStyleLbl="alignNode1" presStyleIdx="8"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4D3A1C6D-A625-431B-A824-6EA16CDCCAE5}" type="pres">
      <dgm:prSet presAssocID="{B5286CC7-1BD3-49B7-B915-0751FB87ED79}"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069BEE60-E3B2-4A37-BC2B-974A2B9E7769}" type="pres">
      <dgm:prSet presAssocID="{B5286CC7-1BD3-49B7-B915-0751FB87ED79}" presName="EmptyPlaceHolder" presStyleCnt="0"/>
      <dgm:spPr/>
    </dgm:pt>
    <dgm:pt modelId="{BB5DDDF9-7892-404F-8E64-CF964B724C38}" type="pres">
      <dgm:prSet presAssocID="{0C5F4F6E-9F24-4986-9C24-43781302A476}" presName="spaceBetweenRectangles" presStyleCnt="0"/>
      <dgm:spPr/>
    </dgm:pt>
    <dgm:pt modelId="{DCAACF79-805C-4C16-9100-1C91700B4B68}" type="pres">
      <dgm:prSet presAssocID="{A5BD2B1E-1492-4116-8324-4BA0A553F70C}" presName="composite" presStyleCnt="0"/>
      <dgm:spPr/>
    </dgm:pt>
    <dgm:pt modelId="{E697938E-EC0C-4AE0-ADD3-C495925CCE13}" type="pres">
      <dgm:prSet presAssocID="{A5BD2B1E-1492-4116-8324-4BA0A553F70C}" presName="L1TextContainer" presStyleLbl="revTx" presStyleIdx="9" presStyleCnt="10">
        <dgm:presLayoutVars>
          <dgm:chMax val="1"/>
          <dgm:chPref val="1"/>
          <dgm:bulletEnabled val="1"/>
        </dgm:presLayoutVars>
      </dgm:prSet>
      <dgm:spPr/>
    </dgm:pt>
    <dgm:pt modelId="{412A24AF-34EF-47C0-87DE-93D52C1F854C}" type="pres">
      <dgm:prSet presAssocID="{A5BD2B1E-1492-4116-8324-4BA0A553F70C}" presName="L2TextContainerWrapper" presStyleCnt="0">
        <dgm:presLayoutVars>
          <dgm:chMax val="0"/>
          <dgm:chPref val="0"/>
          <dgm:bulletEnabled val="1"/>
        </dgm:presLayoutVars>
      </dgm:prSet>
      <dgm:spPr/>
    </dgm:pt>
    <dgm:pt modelId="{09E6743C-5365-4524-A177-1CD84447A2EA}" type="pres">
      <dgm:prSet presAssocID="{A5BD2B1E-1492-4116-8324-4BA0A553F70C}" presName="L2TextContainer" presStyleLbl="bgAccFollowNode1" presStyleIdx="9" presStyleCnt="10"/>
      <dgm:spPr/>
    </dgm:pt>
    <dgm:pt modelId="{0FFC947D-BF60-48F5-B5E5-365235BA03D0}" type="pres">
      <dgm:prSet presAssocID="{A5BD2B1E-1492-4116-8324-4BA0A553F70C}" presName="FlexibleEmptyPlaceHolder" presStyleCnt="0"/>
      <dgm:spPr/>
    </dgm:pt>
    <dgm:pt modelId="{6E962139-7C8E-4300-8678-CBDAAB4FA7D1}" type="pres">
      <dgm:prSet presAssocID="{A5BD2B1E-1492-4116-8324-4BA0A553F70C}" presName="ConnectLine" presStyleLbl="alignNode1" presStyleIdx="9" presStyleCnt="10"/>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59A3FA52-0B5B-442C-B5B7-68790396CCE5}" type="pres">
      <dgm:prSet presAssocID="{A5BD2B1E-1492-4116-8324-4BA0A553F70C}"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75EE658D-CB54-4C85-9A1C-FA6AB1383B4C}" type="pres">
      <dgm:prSet presAssocID="{A5BD2B1E-1492-4116-8324-4BA0A553F70C}" presName="EmptyPlaceHolder" presStyleCnt="0"/>
      <dgm:spPr/>
    </dgm:pt>
  </dgm:ptLst>
  <dgm:cxnLst>
    <dgm:cxn modelId="{97E91604-8B40-4812-ADC1-8D1E9208632C}" type="presOf" srcId="{1A437C26-B366-4B28-8FB2-F8DF6EDB348C}" destId="{20EA5421-9385-4BE8-BA43-DED18FF7913F}" srcOrd="0" destOrd="0" presId="urn:microsoft.com/office/officeart/2017/3/layout/HorizontalPathTimeline"/>
    <dgm:cxn modelId="{7FC3230C-A9EF-4D53-9EF2-6A48AC3DB44D}" type="presOf" srcId="{B5286CC7-1BD3-49B7-B915-0751FB87ED79}" destId="{1A6C9102-B241-469F-BF05-651237B03B51}" srcOrd="0" destOrd="0" presId="urn:microsoft.com/office/officeart/2017/3/layout/HorizontalPathTimeline"/>
    <dgm:cxn modelId="{0EB50E33-EED7-4369-8617-69B557136685}" type="presOf" srcId="{A9AF998D-8730-479B-A7FF-7A6D4539F06F}" destId="{24585DBB-8814-4A1B-A920-D302DB55454D}" srcOrd="0" destOrd="0" presId="urn:microsoft.com/office/officeart/2017/3/layout/HorizontalPathTimeline"/>
    <dgm:cxn modelId="{13FAFB3B-774B-4CFF-9D31-E5E2611DD61B}" type="presOf" srcId="{F8EB07E1-34EF-47D3-B788-E377132A745C}" destId="{3428D96F-F675-4271-A3B9-C64CF401794D}" srcOrd="0" destOrd="0" presId="urn:microsoft.com/office/officeart/2017/3/layout/HorizontalPathTimeline"/>
    <dgm:cxn modelId="{072A673D-CFA1-45F0-B623-6A135D4937A3}" srcId="{216F2582-D768-42C6-9B4B-0A39AC8CA694}" destId="{EB525DF8-CF51-45A1-85A9-594B9201CACB}" srcOrd="7" destOrd="0" parTransId="{8EE7DDE2-3553-4A43-A1F2-25853B3A853D}" sibTransId="{38DCA843-EF88-4FFD-BF24-665CEA4E21B5}"/>
    <dgm:cxn modelId="{C823C35D-DA56-42CC-B4EA-F580FB029A0B}" srcId="{4BD8325E-77A2-4C49-8AC6-9FFE060678B7}" destId="{00732B8C-EBE6-442B-8F93-B98F1A7FD633}" srcOrd="0" destOrd="0" parTransId="{807C1DC0-F75F-4D8E-99A9-592E5E673C4B}" sibTransId="{0267F710-1B49-4A5B-920C-16B4E78D8F9F}"/>
    <dgm:cxn modelId="{651BB442-B98A-43FD-8384-0E2083C27358}" srcId="{A9AF998D-8730-479B-A7FF-7A6D4539F06F}" destId="{1A437C26-B366-4B28-8FB2-F8DF6EDB348C}" srcOrd="0" destOrd="0" parTransId="{1BB16DE7-551F-4ACD-86C7-B2460DC458D4}" sibTransId="{3634D4D9-7C65-44FD-A4C4-AC068A58EF2E}"/>
    <dgm:cxn modelId="{8A27C364-085C-430C-B808-042639DC8E4C}" type="presOf" srcId="{477CB11C-8305-463D-9AD4-90A47DD499C4}" destId="{4C778BFE-5028-4F58-AF97-035FCABA6970}" srcOrd="0" destOrd="0" presId="urn:microsoft.com/office/officeart/2017/3/layout/HorizontalPathTimeline"/>
    <dgm:cxn modelId="{715F2E46-EE76-4949-AE44-18F74C1F2C99}" type="presOf" srcId="{216F2582-D768-42C6-9B4B-0A39AC8CA694}" destId="{1BAA1DD5-AC30-4EB6-8537-3838C867F4CA}" srcOrd="0" destOrd="0" presId="urn:microsoft.com/office/officeart/2017/3/layout/HorizontalPathTimeline"/>
    <dgm:cxn modelId="{E6649767-07E2-41F1-B9F7-0949D4885BC3}" srcId="{F8EB07E1-34EF-47D3-B788-E377132A745C}" destId="{36877209-DB4E-4A38-A198-7BE7866397A6}" srcOrd="0" destOrd="0" parTransId="{53C36F3D-8E5F-4063-A88F-87D7A54E3F55}" sibTransId="{7EABBE1B-D9A7-4710-A57D-DD7D3E7C049D}"/>
    <dgm:cxn modelId="{62A05148-656B-4F9E-8B12-75C51B0F267A}" type="presOf" srcId="{CE65D165-2D73-4BC5-9940-BEEFD1EA85E7}" destId="{3B45D7A9-899E-4241-9223-FE18FDCBA6B9}" srcOrd="0" destOrd="0" presId="urn:microsoft.com/office/officeart/2017/3/layout/HorizontalPathTimeline"/>
    <dgm:cxn modelId="{70D53549-2CAE-4023-882B-45FA1F4A91DE}" type="presOf" srcId="{4BD8325E-77A2-4C49-8AC6-9FFE060678B7}" destId="{6D752E50-9EEB-40CB-A9D6-BE6A2F46C5F4}" srcOrd="0" destOrd="0" presId="urn:microsoft.com/office/officeart/2017/3/layout/HorizontalPathTimeline"/>
    <dgm:cxn modelId="{1D6EBA4C-A4BD-46A3-A74A-EFDEE08DE2D4}" srcId="{B5286CC7-1BD3-49B7-B915-0751FB87ED79}" destId="{EA724974-D678-4BD0-94B2-8CAD9E2BB5F4}" srcOrd="0" destOrd="0" parTransId="{60AAA9D4-B46D-4672-92FD-6D1A7F0D1E50}" sibTransId="{1B7BEF75-5C8C-4085-95D5-251ADDF14C34}"/>
    <dgm:cxn modelId="{7675336F-7015-4494-BB75-D15B1CAF775E}" type="presOf" srcId="{00732B8C-EBE6-442B-8F93-B98F1A7FD633}" destId="{3AB55AF7-67CB-47DE-8EA3-0A3FBA6C60A6}" srcOrd="0" destOrd="0" presId="urn:microsoft.com/office/officeart/2017/3/layout/HorizontalPathTimeline"/>
    <dgm:cxn modelId="{37F6A470-8DAB-48F2-B4D0-72076B3FAA88}" type="presOf" srcId="{D1322E2E-8C12-4035-A794-36A74F122702}" destId="{D4352588-D41D-4D1A-8FEC-0ED213B3E07F}" srcOrd="0" destOrd="0" presId="urn:microsoft.com/office/officeart/2017/3/layout/HorizontalPathTimeline"/>
    <dgm:cxn modelId="{CBD9CD54-7883-4538-B9A3-660F09613FB8}" srcId="{477CB11C-8305-463D-9AD4-90A47DD499C4}" destId="{2D9A4696-4283-45A4-8C29-1569F196A402}" srcOrd="0" destOrd="0" parTransId="{04BE5456-6C92-417C-BE97-2D03F5A1F692}" sibTransId="{D6FB96B8-5B1B-4F59-964F-445E20942EEF}"/>
    <dgm:cxn modelId="{25AD3B58-B6C7-48A9-84F7-ABA13238D822}" srcId="{216F2582-D768-42C6-9B4B-0A39AC8CA694}" destId="{D1322E2E-8C12-4035-A794-36A74F122702}" srcOrd="4" destOrd="0" parTransId="{EC52E17E-E8D0-4C9E-ADF4-75CE7235F88B}" sibTransId="{954B3F25-08AE-490C-920B-27B87894BE44}"/>
    <dgm:cxn modelId="{2B6D9679-8483-41CE-88CA-C6BCD69DAA48}" srcId="{A5BD2B1E-1492-4116-8324-4BA0A553F70C}" destId="{0E57CF64-8B16-4857-936B-2F8CC00B3BFF}" srcOrd="0" destOrd="0" parTransId="{82EDD66D-B0CD-4944-92D3-D1DC18250509}" sibTransId="{27887C5B-9C08-446F-8C2B-FB40348E731F}"/>
    <dgm:cxn modelId="{B4FBAE5A-D94C-4A8A-A819-78ABB82D2659}" type="presOf" srcId="{36877209-DB4E-4A38-A198-7BE7866397A6}" destId="{59CB751C-ED81-438C-BFD7-903C76E7719B}" srcOrd="0" destOrd="0" presId="urn:microsoft.com/office/officeart/2017/3/layout/HorizontalPathTimeline"/>
    <dgm:cxn modelId="{CA61C27E-91DF-4F32-A9AD-F68DCDBFE4A8}" srcId="{216F2582-D768-42C6-9B4B-0A39AC8CA694}" destId="{4BD8325E-77A2-4C49-8AC6-9FFE060678B7}" srcOrd="1" destOrd="0" parTransId="{FC9E682E-FC34-4822-B5BC-CC88012AF289}" sibTransId="{73E82B95-F074-4FA4-ACC6-BC21D6D11C37}"/>
    <dgm:cxn modelId="{61A02682-646B-4D29-B177-D5CAD499A394}" srcId="{216F2582-D768-42C6-9B4B-0A39AC8CA694}" destId="{F8EB07E1-34EF-47D3-B788-E377132A745C}" srcOrd="2" destOrd="0" parTransId="{CF8876D5-D968-4336-AD7B-F3A735910DE3}" sibTransId="{D69486FA-8106-4FFF-B298-2EF2EBB8B7B5}"/>
    <dgm:cxn modelId="{07568587-032E-49DA-A522-852F94B966FC}" type="presOf" srcId="{F472DBD1-BB09-4CF3-9194-B20962A1BE93}" destId="{C36A9683-5941-48E3-9A73-E27B10282385}" srcOrd="0" destOrd="0" presId="urn:microsoft.com/office/officeart/2017/3/layout/HorizontalPathTimeline"/>
    <dgm:cxn modelId="{F8EA8488-5694-4E76-98FC-B89FEBFA83D5}" type="presOf" srcId="{75D3CD43-831C-45C3-ABCF-554C18C1C168}" destId="{9E8AD61C-E2CE-40D9-847E-B5DACE711BFC}" srcOrd="0" destOrd="0" presId="urn:microsoft.com/office/officeart/2017/3/layout/HorizontalPathTimeline"/>
    <dgm:cxn modelId="{FA89198C-01A6-4495-9BC0-CEBE82A20C53}" srcId="{216F2582-D768-42C6-9B4B-0A39AC8CA694}" destId="{477CB11C-8305-463D-9AD4-90A47DD499C4}" srcOrd="5" destOrd="0" parTransId="{9F9F68DE-3162-4D5A-8D3B-17DAAF425A1A}" sibTransId="{4290AC87-02CF-4772-91ED-CF0BC4E0B059}"/>
    <dgm:cxn modelId="{3BEC308E-5BEB-4F65-AFD5-A1655A99C28F}" type="presOf" srcId="{C291C556-8884-4511-9F9B-DA0734876A6B}" destId="{A1294615-FA45-44C6-89D3-480414498433}" srcOrd="0" destOrd="0" presId="urn:microsoft.com/office/officeart/2017/3/layout/HorizontalPathTimeline"/>
    <dgm:cxn modelId="{CFEB6594-B49A-4A4E-91A7-587DCE6743C0}" type="presOf" srcId="{2D9A4696-4283-45A4-8C29-1569F196A402}" destId="{09F781AB-AB38-45CE-9957-C6AE385BA6AA}" srcOrd="0" destOrd="0" presId="urn:microsoft.com/office/officeart/2017/3/layout/HorizontalPathTimeline"/>
    <dgm:cxn modelId="{4D451A9F-B17C-4D06-A398-3816C49E7CE4}" srcId="{216F2582-D768-42C6-9B4B-0A39AC8CA694}" destId="{CE65D165-2D73-4BC5-9940-BEEFD1EA85E7}" srcOrd="6" destOrd="0" parTransId="{8D756152-9FDC-4EC8-9EAC-6861EBF81372}" sibTransId="{A26E8AC7-208D-40F4-B4DE-4F523847DAA1}"/>
    <dgm:cxn modelId="{050D4BA1-C95D-4F8F-A235-729D7F0BFF5E}" srcId="{CE65D165-2D73-4BC5-9940-BEEFD1EA85E7}" destId="{607AA04A-09CA-4083-A0C5-4BB4F6D4F3A7}" srcOrd="0" destOrd="0" parTransId="{F77EA8DC-838A-43EA-9F0F-E759F60C60D5}" sibTransId="{F28A4005-DA98-4EB9-8E00-2DEF02AD5762}"/>
    <dgm:cxn modelId="{D8A938A2-47A3-45E1-8652-BB82D0E3BF3E}" type="presOf" srcId="{EB525DF8-CF51-45A1-85A9-594B9201CACB}" destId="{70452384-C005-4503-81C0-7DFC07D66C8D}" srcOrd="0" destOrd="0" presId="urn:microsoft.com/office/officeart/2017/3/layout/HorizontalPathTimeline"/>
    <dgm:cxn modelId="{A67CEBA6-F4A6-475E-A4B8-1DD97CE6BF43}" srcId="{75D3CD43-831C-45C3-ABCF-554C18C1C168}" destId="{C291C556-8884-4511-9F9B-DA0734876A6B}" srcOrd="0" destOrd="0" parTransId="{1C66B6D5-F764-4445-A1FE-C86ECAA75D08}" sibTransId="{74F2A759-0DAE-4A8E-8E5C-0E7BD257FB61}"/>
    <dgm:cxn modelId="{5494AAB6-7E2E-434B-A008-B49F35828E86}" srcId="{216F2582-D768-42C6-9B4B-0A39AC8CA694}" destId="{A5BD2B1E-1492-4116-8324-4BA0A553F70C}" srcOrd="9" destOrd="0" parTransId="{CDF26C63-5AC2-448A-93EC-C36C81025054}" sibTransId="{3964DC7C-C547-4B58-B398-D9BA935DF69F}"/>
    <dgm:cxn modelId="{C6D767BB-22A0-426A-A1FC-02FC86B02BF5}" srcId="{216F2582-D768-42C6-9B4B-0A39AC8CA694}" destId="{B5286CC7-1BD3-49B7-B915-0751FB87ED79}" srcOrd="8" destOrd="0" parTransId="{EC72CA6E-0756-4052-AB8A-B85259AA6668}" sibTransId="{0C5F4F6E-9F24-4986-9C24-43781302A476}"/>
    <dgm:cxn modelId="{6EFA67BC-B271-448B-BF8B-26D3582F6669}" type="presOf" srcId="{A5BD2B1E-1492-4116-8324-4BA0A553F70C}" destId="{E697938E-EC0C-4AE0-ADD3-C495925CCE13}" srcOrd="0" destOrd="0" presId="urn:microsoft.com/office/officeart/2017/3/layout/HorizontalPathTimeline"/>
    <dgm:cxn modelId="{463FB8BF-4F20-4FD8-8DD8-8749B2E406A2}" srcId="{216F2582-D768-42C6-9B4B-0A39AC8CA694}" destId="{75D3CD43-831C-45C3-ABCF-554C18C1C168}" srcOrd="3" destOrd="0" parTransId="{ED1676D9-133A-4000-893C-DA6EB437958E}" sibTransId="{10DF5416-8765-4F8F-82A1-41D18EE6DE57}"/>
    <dgm:cxn modelId="{BD4BF7C2-66DE-4991-B424-F60D03D3018C}" type="presOf" srcId="{58DDD25C-C83C-4103-99E0-FA7D6D89E833}" destId="{FBCFC8F9-7AA9-46C4-9594-CC377F737C53}" srcOrd="0" destOrd="0" presId="urn:microsoft.com/office/officeart/2017/3/layout/HorizontalPathTimeline"/>
    <dgm:cxn modelId="{130280D0-EB78-4DCE-8395-B91F4185DFEF}" type="presOf" srcId="{EA724974-D678-4BD0-94B2-8CAD9E2BB5F4}" destId="{952068B7-A9AA-4202-B126-04A70FC78594}" srcOrd="0" destOrd="0" presId="urn:microsoft.com/office/officeart/2017/3/layout/HorizontalPathTimeline"/>
    <dgm:cxn modelId="{9F8632E0-32F8-451A-8AE8-3EC5D22A9512}" type="presOf" srcId="{607AA04A-09CA-4083-A0C5-4BB4F6D4F3A7}" destId="{3E938169-07CB-456C-8B79-D42989B8DCA0}" srcOrd="0" destOrd="0" presId="urn:microsoft.com/office/officeart/2017/3/layout/HorizontalPathTimeline"/>
    <dgm:cxn modelId="{F52D51E4-2975-4C37-B6AF-BF1215B7F33C}" srcId="{D1322E2E-8C12-4035-A794-36A74F122702}" destId="{F472DBD1-BB09-4CF3-9194-B20962A1BE93}" srcOrd="0" destOrd="0" parTransId="{6C2A9020-DF22-436A-9668-591410FDEEA9}" sibTransId="{2C64C697-1448-4EB4-B052-87B0FF39ACA8}"/>
    <dgm:cxn modelId="{916655E8-23F7-401F-91D7-3946C2598A45}" srcId="{EB525DF8-CF51-45A1-85A9-594B9201CACB}" destId="{58DDD25C-C83C-4103-99E0-FA7D6D89E833}" srcOrd="0" destOrd="0" parTransId="{8C3710DB-4EF5-4DCB-B4E1-F1B2B1494338}" sibTransId="{C8727F61-30E5-4B5E-BCFB-34E321696634}"/>
    <dgm:cxn modelId="{48B02EF1-6F9A-4DA1-8ACB-35438724BEB2}" type="presOf" srcId="{0E57CF64-8B16-4857-936B-2F8CC00B3BFF}" destId="{09E6743C-5365-4524-A177-1CD84447A2EA}" srcOrd="0" destOrd="0" presId="urn:microsoft.com/office/officeart/2017/3/layout/HorizontalPathTimeline"/>
    <dgm:cxn modelId="{F2B698FF-1D92-45B4-9EC1-3F676B8974A0}" srcId="{216F2582-D768-42C6-9B4B-0A39AC8CA694}" destId="{A9AF998D-8730-479B-A7FF-7A6D4539F06F}" srcOrd="0" destOrd="0" parTransId="{449A9A21-0154-45A7-84FF-77EE70AAED3C}" sibTransId="{2EEE9532-DD74-4758-AC79-1A53B9FCD219}"/>
    <dgm:cxn modelId="{4B6BEC16-0A17-4C5A-9010-7489BDFC15B0}" type="presParOf" srcId="{1BAA1DD5-AC30-4EB6-8537-3838C867F4CA}" destId="{CF0603AA-C083-452D-A51C-0917409B1850}" srcOrd="0" destOrd="0" presId="urn:microsoft.com/office/officeart/2017/3/layout/HorizontalPathTimeline"/>
    <dgm:cxn modelId="{F5ED4DCA-9506-444E-BFBA-441E623E2CF4}" type="presParOf" srcId="{1BAA1DD5-AC30-4EB6-8537-3838C867F4CA}" destId="{830E1833-1CDA-4350-9EAF-8AB8C71F5F00}" srcOrd="1" destOrd="0" presId="urn:microsoft.com/office/officeart/2017/3/layout/HorizontalPathTimeline"/>
    <dgm:cxn modelId="{1E0C1553-8A9F-4351-B2C6-B8118A3932FE}" type="presParOf" srcId="{830E1833-1CDA-4350-9EAF-8AB8C71F5F00}" destId="{9A7D9C6E-6813-4627-993C-2A0126A008AD}" srcOrd="0" destOrd="0" presId="urn:microsoft.com/office/officeart/2017/3/layout/HorizontalPathTimeline"/>
    <dgm:cxn modelId="{397321AE-4107-4A64-A10F-596BE324C2FB}" type="presParOf" srcId="{9A7D9C6E-6813-4627-993C-2A0126A008AD}" destId="{24585DBB-8814-4A1B-A920-D302DB55454D}" srcOrd="0" destOrd="0" presId="urn:microsoft.com/office/officeart/2017/3/layout/HorizontalPathTimeline"/>
    <dgm:cxn modelId="{817B3AE9-0AC9-45CA-A2FE-E25D135E2C1C}" type="presParOf" srcId="{9A7D9C6E-6813-4627-993C-2A0126A008AD}" destId="{CE0976CD-3A7E-4C5C-8683-4BAB995A19C4}" srcOrd="1" destOrd="0" presId="urn:microsoft.com/office/officeart/2017/3/layout/HorizontalPathTimeline"/>
    <dgm:cxn modelId="{00F26357-36F3-4EAC-8B60-38C46AC0ED88}" type="presParOf" srcId="{CE0976CD-3A7E-4C5C-8683-4BAB995A19C4}" destId="{20EA5421-9385-4BE8-BA43-DED18FF7913F}" srcOrd="0" destOrd="0" presId="urn:microsoft.com/office/officeart/2017/3/layout/HorizontalPathTimeline"/>
    <dgm:cxn modelId="{4F27BF23-248B-4BFB-B51C-6BC7BBCDAE55}" type="presParOf" srcId="{CE0976CD-3A7E-4C5C-8683-4BAB995A19C4}" destId="{F512BAB2-1757-4511-9800-F3CE8926D293}" srcOrd="1" destOrd="0" presId="urn:microsoft.com/office/officeart/2017/3/layout/HorizontalPathTimeline"/>
    <dgm:cxn modelId="{BBB54C14-F8DE-498F-ADB4-B72092083F90}" type="presParOf" srcId="{9A7D9C6E-6813-4627-993C-2A0126A008AD}" destId="{11646B02-4A40-47B0-9017-65E7743E646B}" srcOrd="2" destOrd="0" presId="urn:microsoft.com/office/officeart/2017/3/layout/HorizontalPathTimeline"/>
    <dgm:cxn modelId="{18580A5F-1E7D-4EBD-A3CE-0C0A0F90B2E2}" type="presParOf" srcId="{9A7D9C6E-6813-4627-993C-2A0126A008AD}" destId="{E0E217CE-33E5-4952-9782-DC118581A489}" srcOrd="3" destOrd="0" presId="urn:microsoft.com/office/officeart/2017/3/layout/HorizontalPathTimeline"/>
    <dgm:cxn modelId="{6BA1B376-6BFF-447C-A226-0B6C4D887D66}" type="presParOf" srcId="{9A7D9C6E-6813-4627-993C-2A0126A008AD}" destId="{F8F2CB76-82CB-40C5-8720-BD5139BBD660}" srcOrd="4" destOrd="0" presId="urn:microsoft.com/office/officeart/2017/3/layout/HorizontalPathTimeline"/>
    <dgm:cxn modelId="{DE207E7E-27CC-4B06-9DA5-D77D8E592C49}" type="presParOf" srcId="{830E1833-1CDA-4350-9EAF-8AB8C71F5F00}" destId="{E6F4F8AE-8406-41DB-BF07-2A665B8BC827}" srcOrd="1" destOrd="0" presId="urn:microsoft.com/office/officeart/2017/3/layout/HorizontalPathTimeline"/>
    <dgm:cxn modelId="{5AD45004-7388-4C53-BD4D-9D5514183D26}" type="presParOf" srcId="{830E1833-1CDA-4350-9EAF-8AB8C71F5F00}" destId="{0764BBBE-D8B2-4400-87B0-788A4C99DE95}" srcOrd="2" destOrd="0" presId="urn:microsoft.com/office/officeart/2017/3/layout/HorizontalPathTimeline"/>
    <dgm:cxn modelId="{19431F23-E445-4BC5-8B5C-4E7E9DE044AE}" type="presParOf" srcId="{0764BBBE-D8B2-4400-87B0-788A4C99DE95}" destId="{6D752E50-9EEB-40CB-A9D6-BE6A2F46C5F4}" srcOrd="0" destOrd="0" presId="urn:microsoft.com/office/officeart/2017/3/layout/HorizontalPathTimeline"/>
    <dgm:cxn modelId="{1A6DB70F-64D6-44CC-92D7-1B682167B4B4}" type="presParOf" srcId="{0764BBBE-D8B2-4400-87B0-788A4C99DE95}" destId="{E25A452B-6127-4ACF-B472-C9A9E47A2881}" srcOrd="1" destOrd="0" presId="urn:microsoft.com/office/officeart/2017/3/layout/HorizontalPathTimeline"/>
    <dgm:cxn modelId="{A490BE65-94F4-47D4-8FED-A87676FD0E5B}" type="presParOf" srcId="{E25A452B-6127-4ACF-B472-C9A9E47A2881}" destId="{3AB55AF7-67CB-47DE-8EA3-0A3FBA6C60A6}" srcOrd="0" destOrd="0" presId="urn:microsoft.com/office/officeart/2017/3/layout/HorizontalPathTimeline"/>
    <dgm:cxn modelId="{A505723B-763A-47FD-B429-D62B083DCF6E}" type="presParOf" srcId="{E25A452B-6127-4ACF-B472-C9A9E47A2881}" destId="{ACCD6B22-CAF6-40BD-9878-9C332E4E5052}" srcOrd="1" destOrd="0" presId="urn:microsoft.com/office/officeart/2017/3/layout/HorizontalPathTimeline"/>
    <dgm:cxn modelId="{F3F63CA3-EE09-436A-B695-0DD1A1D40D42}" type="presParOf" srcId="{0764BBBE-D8B2-4400-87B0-788A4C99DE95}" destId="{CABB934E-A244-4EE3-B099-95A05DF85F25}" srcOrd="2" destOrd="0" presId="urn:microsoft.com/office/officeart/2017/3/layout/HorizontalPathTimeline"/>
    <dgm:cxn modelId="{989387E9-BCD8-46DA-AF13-ADEC8AF00FBF}" type="presParOf" srcId="{0764BBBE-D8B2-4400-87B0-788A4C99DE95}" destId="{A8B1B3D5-DA5C-43BF-BD73-A7981B3DA66C}" srcOrd="3" destOrd="0" presId="urn:microsoft.com/office/officeart/2017/3/layout/HorizontalPathTimeline"/>
    <dgm:cxn modelId="{D558DFCF-0491-4EA6-9B48-8E334897F345}" type="presParOf" srcId="{0764BBBE-D8B2-4400-87B0-788A4C99DE95}" destId="{3C68492A-2BF5-43B4-B57E-FEE659CE3667}" srcOrd="4" destOrd="0" presId="urn:microsoft.com/office/officeart/2017/3/layout/HorizontalPathTimeline"/>
    <dgm:cxn modelId="{B4332E77-1E85-4FD0-84B1-E5D0BC16F558}" type="presParOf" srcId="{830E1833-1CDA-4350-9EAF-8AB8C71F5F00}" destId="{514B15F8-1767-4095-A549-FA1D0F840AB8}" srcOrd="3" destOrd="0" presId="urn:microsoft.com/office/officeart/2017/3/layout/HorizontalPathTimeline"/>
    <dgm:cxn modelId="{8DD4616F-BAA4-44C0-8CCA-75280E967071}" type="presParOf" srcId="{830E1833-1CDA-4350-9EAF-8AB8C71F5F00}" destId="{511E562A-472B-4DF5-957C-0A6CC0CDBC3A}" srcOrd="4" destOrd="0" presId="urn:microsoft.com/office/officeart/2017/3/layout/HorizontalPathTimeline"/>
    <dgm:cxn modelId="{3351F079-1EAE-4649-8C77-6BF810CC509D}" type="presParOf" srcId="{511E562A-472B-4DF5-957C-0A6CC0CDBC3A}" destId="{3428D96F-F675-4271-A3B9-C64CF401794D}" srcOrd="0" destOrd="0" presId="urn:microsoft.com/office/officeart/2017/3/layout/HorizontalPathTimeline"/>
    <dgm:cxn modelId="{365D2AF9-09C0-424A-A612-493E182A4AD9}" type="presParOf" srcId="{511E562A-472B-4DF5-957C-0A6CC0CDBC3A}" destId="{FE7BFEC6-EC12-458B-A225-F919E55C570D}" srcOrd="1" destOrd="0" presId="urn:microsoft.com/office/officeart/2017/3/layout/HorizontalPathTimeline"/>
    <dgm:cxn modelId="{D239EA79-F5A9-49FD-A325-7D5E66710C7E}" type="presParOf" srcId="{FE7BFEC6-EC12-458B-A225-F919E55C570D}" destId="{59CB751C-ED81-438C-BFD7-903C76E7719B}" srcOrd="0" destOrd="0" presId="urn:microsoft.com/office/officeart/2017/3/layout/HorizontalPathTimeline"/>
    <dgm:cxn modelId="{0DE06E5E-8AE5-4523-A3A2-D38C36090BC6}" type="presParOf" srcId="{FE7BFEC6-EC12-458B-A225-F919E55C570D}" destId="{7C2D0D5E-C7A7-4F1F-A511-D1F049A1C5DB}" srcOrd="1" destOrd="0" presId="urn:microsoft.com/office/officeart/2017/3/layout/HorizontalPathTimeline"/>
    <dgm:cxn modelId="{A7597942-C21A-4B0E-8F53-D9975E847B80}" type="presParOf" srcId="{511E562A-472B-4DF5-957C-0A6CC0CDBC3A}" destId="{E488CC00-CEF8-47C4-A99A-EB82F4CCE89B}" srcOrd="2" destOrd="0" presId="urn:microsoft.com/office/officeart/2017/3/layout/HorizontalPathTimeline"/>
    <dgm:cxn modelId="{7A807927-05B2-47EB-AF57-492FA1F061F5}" type="presParOf" srcId="{511E562A-472B-4DF5-957C-0A6CC0CDBC3A}" destId="{3C58015A-ABAB-4D64-9092-090F5FE1C2EC}" srcOrd="3" destOrd="0" presId="urn:microsoft.com/office/officeart/2017/3/layout/HorizontalPathTimeline"/>
    <dgm:cxn modelId="{E5FB002E-FD6B-4AD5-9761-DF0A2FAD845C}" type="presParOf" srcId="{511E562A-472B-4DF5-957C-0A6CC0CDBC3A}" destId="{2FCA6586-0DD3-4827-BE32-AF5087740B19}" srcOrd="4" destOrd="0" presId="urn:microsoft.com/office/officeart/2017/3/layout/HorizontalPathTimeline"/>
    <dgm:cxn modelId="{61C91E21-C062-4716-83F5-677916C1ACDF}" type="presParOf" srcId="{830E1833-1CDA-4350-9EAF-8AB8C71F5F00}" destId="{8CDA688E-057C-46C7-A427-AEFC872473C9}" srcOrd="5" destOrd="0" presId="urn:microsoft.com/office/officeart/2017/3/layout/HorizontalPathTimeline"/>
    <dgm:cxn modelId="{1AB5F14A-EA19-4F4D-A051-34EEC7F4CF39}" type="presParOf" srcId="{830E1833-1CDA-4350-9EAF-8AB8C71F5F00}" destId="{EF18BBF7-0080-4208-9A16-2D749229CF4C}" srcOrd="6" destOrd="0" presId="urn:microsoft.com/office/officeart/2017/3/layout/HorizontalPathTimeline"/>
    <dgm:cxn modelId="{80E096E7-4EE8-4A2C-84ED-4B93A7FD8E93}" type="presParOf" srcId="{EF18BBF7-0080-4208-9A16-2D749229CF4C}" destId="{9E8AD61C-E2CE-40D9-847E-B5DACE711BFC}" srcOrd="0" destOrd="0" presId="urn:microsoft.com/office/officeart/2017/3/layout/HorizontalPathTimeline"/>
    <dgm:cxn modelId="{03145F2F-F6F7-4022-BD4C-620E9BFD21B6}" type="presParOf" srcId="{EF18BBF7-0080-4208-9A16-2D749229CF4C}" destId="{A00D2D80-FAEA-4ECE-B9F6-CF1CFF3CE221}" srcOrd="1" destOrd="0" presId="urn:microsoft.com/office/officeart/2017/3/layout/HorizontalPathTimeline"/>
    <dgm:cxn modelId="{7EAAD8D8-5E0E-4A75-9A1F-9A08FEDDA292}" type="presParOf" srcId="{A00D2D80-FAEA-4ECE-B9F6-CF1CFF3CE221}" destId="{A1294615-FA45-44C6-89D3-480414498433}" srcOrd="0" destOrd="0" presId="urn:microsoft.com/office/officeart/2017/3/layout/HorizontalPathTimeline"/>
    <dgm:cxn modelId="{980FA4F8-16A3-4D85-A575-0A9B4C1574DF}" type="presParOf" srcId="{A00D2D80-FAEA-4ECE-B9F6-CF1CFF3CE221}" destId="{C8544164-3461-4688-90B5-B8648F379CEC}" srcOrd="1" destOrd="0" presId="urn:microsoft.com/office/officeart/2017/3/layout/HorizontalPathTimeline"/>
    <dgm:cxn modelId="{644F0306-6A76-4615-A8FC-71F2FCF766D6}" type="presParOf" srcId="{EF18BBF7-0080-4208-9A16-2D749229CF4C}" destId="{C2C341FA-C33B-4FF2-A251-F17CA3956AFD}" srcOrd="2" destOrd="0" presId="urn:microsoft.com/office/officeart/2017/3/layout/HorizontalPathTimeline"/>
    <dgm:cxn modelId="{A121A27E-2191-4197-91AB-0625B174FEE1}" type="presParOf" srcId="{EF18BBF7-0080-4208-9A16-2D749229CF4C}" destId="{7C719548-E92E-404A-A7DA-99C0D5987F67}" srcOrd="3" destOrd="0" presId="urn:microsoft.com/office/officeart/2017/3/layout/HorizontalPathTimeline"/>
    <dgm:cxn modelId="{04EC12D9-5E2A-4A18-AF50-24EB8B380BB7}" type="presParOf" srcId="{EF18BBF7-0080-4208-9A16-2D749229CF4C}" destId="{46B266F1-33DD-48DA-95EC-CCD8730C6DE5}" srcOrd="4" destOrd="0" presId="urn:microsoft.com/office/officeart/2017/3/layout/HorizontalPathTimeline"/>
    <dgm:cxn modelId="{2812B8B0-5319-4426-A10A-897E9072747D}" type="presParOf" srcId="{830E1833-1CDA-4350-9EAF-8AB8C71F5F00}" destId="{50EF411D-AD67-4462-BDF9-5AE4475F9B37}" srcOrd="7" destOrd="0" presId="urn:microsoft.com/office/officeart/2017/3/layout/HorizontalPathTimeline"/>
    <dgm:cxn modelId="{E5D0EC2B-332D-497C-A222-95157022CF1B}" type="presParOf" srcId="{830E1833-1CDA-4350-9EAF-8AB8C71F5F00}" destId="{52986744-6F28-4E49-B523-7401D83C518F}" srcOrd="8" destOrd="0" presId="urn:microsoft.com/office/officeart/2017/3/layout/HorizontalPathTimeline"/>
    <dgm:cxn modelId="{DAA878E9-D8DC-4808-9D63-62353D631E95}" type="presParOf" srcId="{52986744-6F28-4E49-B523-7401D83C518F}" destId="{D4352588-D41D-4D1A-8FEC-0ED213B3E07F}" srcOrd="0" destOrd="0" presId="urn:microsoft.com/office/officeart/2017/3/layout/HorizontalPathTimeline"/>
    <dgm:cxn modelId="{0FB89DB4-E9B9-4C54-BF8D-59C5A5F7DB44}" type="presParOf" srcId="{52986744-6F28-4E49-B523-7401D83C518F}" destId="{4AE556D5-2030-41C4-8DCA-C578B1FD3B4A}" srcOrd="1" destOrd="0" presId="urn:microsoft.com/office/officeart/2017/3/layout/HorizontalPathTimeline"/>
    <dgm:cxn modelId="{01C7C278-909B-402C-A31B-4CBD40373419}" type="presParOf" srcId="{4AE556D5-2030-41C4-8DCA-C578B1FD3B4A}" destId="{C36A9683-5941-48E3-9A73-E27B10282385}" srcOrd="0" destOrd="0" presId="urn:microsoft.com/office/officeart/2017/3/layout/HorizontalPathTimeline"/>
    <dgm:cxn modelId="{9C19DEDB-49F8-4E9B-88FC-E3E21569933B}" type="presParOf" srcId="{4AE556D5-2030-41C4-8DCA-C578B1FD3B4A}" destId="{29E21BE7-2D07-49F3-89DC-F322A1B634D8}" srcOrd="1" destOrd="0" presId="urn:microsoft.com/office/officeart/2017/3/layout/HorizontalPathTimeline"/>
    <dgm:cxn modelId="{A2FFEBC9-D25E-4369-9E6E-22B61F9B8B6E}" type="presParOf" srcId="{52986744-6F28-4E49-B523-7401D83C518F}" destId="{405D20BB-273F-466D-A589-56213A9E58A9}" srcOrd="2" destOrd="0" presId="urn:microsoft.com/office/officeart/2017/3/layout/HorizontalPathTimeline"/>
    <dgm:cxn modelId="{841865E5-2F38-4143-97CB-F5CE14B1F80A}" type="presParOf" srcId="{52986744-6F28-4E49-B523-7401D83C518F}" destId="{58D72D6D-8028-418D-9956-1BB3EB5795C3}" srcOrd="3" destOrd="0" presId="urn:microsoft.com/office/officeart/2017/3/layout/HorizontalPathTimeline"/>
    <dgm:cxn modelId="{DF035F09-1E69-43E8-8FA7-BABDDDC2DDE0}" type="presParOf" srcId="{52986744-6F28-4E49-B523-7401D83C518F}" destId="{7552EC67-5475-4655-AFC4-6AD87BA34402}" srcOrd="4" destOrd="0" presId="urn:microsoft.com/office/officeart/2017/3/layout/HorizontalPathTimeline"/>
    <dgm:cxn modelId="{4C84B7AF-D351-4F6F-9C6B-85BA19FD2AE7}" type="presParOf" srcId="{830E1833-1CDA-4350-9EAF-8AB8C71F5F00}" destId="{ED39157B-3DF4-4476-8CD5-0726B221C85F}" srcOrd="9" destOrd="0" presId="urn:microsoft.com/office/officeart/2017/3/layout/HorizontalPathTimeline"/>
    <dgm:cxn modelId="{111B3780-9EA0-47E1-B8D5-D7C8EECA8F31}" type="presParOf" srcId="{830E1833-1CDA-4350-9EAF-8AB8C71F5F00}" destId="{973B9F9A-31BE-4A5C-B7F3-EFAA6E006381}" srcOrd="10" destOrd="0" presId="urn:microsoft.com/office/officeart/2017/3/layout/HorizontalPathTimeline"/>
    <dgm:cxn modelId="{2E8734B8-5562-447F-8804-919312534D24}" type="presParOf" srcId="{973B9F9A-31BE-4A5C-B7F3-EFAA6E006381}" destId="{4C778BFE-5028-4F58-AF97-035FCABA6970}" srcOrd="0" destOrd="0" presId="urn:microsoft.com/office/officeart/2017/3/layout/HorizontalPathTimeline"/>
    <dgm:cxn modelId="{BDE49BD7-DFB5-4C65-BFDD-FEEB9E9B6084}" type="presParOf" srcId="{973B9F9A-31BE-4A5C-B7F3-EFAA6E006381}" destId="{43DD69C2-C176-4686-A084-BAC6A66286EC}" srcOrd="1" destOrd="0" presId="urn:microsoft.com/office/officeart/2017/3/layout/HorizontalPathTimeline"/>
    <dgm:cxn modelId="{D9B86018-AF9E-49B0-960A-42A6DDAD010D}" type="presParOf" srcId="{43DD69C2-C176-4686-A084-BAC6A66286EC}" destId="{09F781AB-AB38-45CE-9957-C6AE385BA6AA}" srcOrd="0" destOrd="0" presId="urn:microsoft.com/office/officeart/2017/3/layout/HorizontalPathTimeline"/>
    <dgm:cxn modelId="{C6352715-0AA0-45B4-9DA5-954236FC11A5}" type="presParOf" srcId="{43DD69C2-C176-4686-A084-BAC6A66286EC}" destId="{27F621E3-8BD8-471C-9707-1B76AC2C6883}" srcOrd="1" destOrd="0" presId="urn:microsoft.com/office/officeart/2017/3/layout/HorizontalPathTimeline"/>
    <dgm:cxn modelId="{20FD158A-3EE0-4C61-9DDE-203B1C316DF7}" type="presParOf" srcId="{973B9F9A-31BE-4A5C-B7F3-EFAA6E006381}" destId="{85C4B7D2-FCCB-477A-881E-0DFC236FACD9}" srcOrd="2" destOrd="0" presId="urn:microsoft.com/office/officeart/2017/3/layout/HorizontalPathTimeline"/>
    <dgm:cxn modelId="{A01CC15E-41DD-4A65-A68E-2E48FA3FDE96}" type="presParOf" srcId="{973B9F9A-31BE-4A5C-B7F3-EFAA6E006381}" destId="{8ED746C8-FD8D-4445-8DDC-44BCA81E27C7}" srcOrd="3" destOrd="0" presId="urn:microsoft.com/office/officeart/2017/3/layout/HorizontalPathTimeline"/>
    <dgm:cxn modelId="{FC13C2AF-921F-408B-B2EC-302998D8CD8D}" type="presParOf" srcId="{973B9F9A-31BE-4A5C-B7F3-EFAA6E006381}" destId="{A2F4406B-534C-4952-9E11-D83941F66364}" srcOrd="4" destOrd="0" presId="urn:microsoft.com/office/officeart/2017/3/layout/HorizontalPathTimeline"/>
    <dgm:cxn modelId="{1C2B5F0F-9645-440E-B6E1-F4E872FBC0D2}" type="presParOf" srcId="{830E1833-1CDA-4350-9EAF-8AB8C71F5F00}" destId="{D4A7C3A7-D549-4388-9A6C-BF8FB7BFC0E6}" srcOrd="11" destOrd="0" presId="urn:microsoft.com/office/officeart/2017/3/layout/HorizontalPathTimeline"/>
    <dgm:cxn modelId="{F3DB48B4-EE0E-4F86-8879-B52A5D872497}" type="presParOf" srcId="{830E1833-1CDA-4350-9EAF-8AB8C71F5F00}" destId="{FF8511D3-B5AC-4039-BC80-2B3F7A96D8E0}" srcOrd="12" destOrd="0" presId="urn:microsoft.com/office/officeart/2017/3/layout/HorizontalPathTimeline"/>
    <dgm:cxn modelId="{A8EF2068-91FA-4708-B4C7-31B4C657642F}" type="presParOf" srcId="{FF8511D3-B5AC-4039-BC80-2B3F7A96D8E0}" destId="{3B45D7A9-899E-4241-9223-FE18FDCBA6B9}" srcOrd="0" destOrd="0" presId="urn:microsoft.com/office/officeart/2017/3/layout/HorizontalPathTimeline"/>
    <dgm:cxn modelId="{86277423-7D19-4C2D-ADA2-22B9F71530C8}" type="presParOf" srcId="{FF8511D3-B5AC-4039-BC80-2B3F7A96D8E0}" destId="{D8C4AEE3-2728-4F0A-99FD-A6EE5300EE9F}" srcOrd="1" destOrd="0" presId="urn:microsoft.com/office/officeart/2017/3/layout/HorizontalPathTimeline"/>
    <dgm:cxn modelId="{259485D9-F22F-4198-979B-B2058820595A}" type="presParOf" srcId="{D8C4AEE3-2728-4F0A-99FD-A6EE5300EE9F}" destId="{3E938169-07CB-456C-8B79-D42989B8DCA0}" srcOrd="0" destOrd="0" presId="urn:microsoft.com/office/officeart/2017/3/layout/HorizontalPathTimeline"/>
    <dgm:cxn modelId="{15B453F2-0B21-4443-A333-414D38BBEA14}" type="presParOf" srcId="{D8C4AEE3-2728-4F0A-99FD-A6EE5300EE9F}" destId="{AFDE4C0F-3567-47E7-AB3B-41C8E51EDF51}" srcOrd="1" destOrd="0" presId="urn:microsoft.com/office/officeart/2017/3/layout/HorizontalPathTimeline"/>
    <dgm:cxn modelId="{79041668-FFA6-44C4-AB2A-DF5F9A376352}" type="presParOf" srcId="{FF8511D3-B5AC-4039-BC80-2B3F7A96D8E0}" destId="{3C42EBEC-5F02-4E34-A0DD-0E2B879A8128}" srcOrd="2" destOrd="0" presId="urn:microsoft.com/office/officeart/2017/3/layout/HorizontalPathTimeline"/>
    <dgm:cxn modelId="{7B962517-92EB-40C8-AC3C-EA88CE846229}" type="presParOf" srcId="{FF8511D3-B5AC-4039-BC80-2B3F7A96D8E0}" destId="{285544B6-8D68-475D-AAEF-254B16A61B74}" srcOrd="3" destOrd="0" presId="urn:microsoft.com/office/officeart/2017/3/layout/HorizontalPathTimeline"/>
    <dgm:cxn modelId="{465E1035-EC85-4A4E-BACD-150A005F10E9}" type="presParOf" srcId="{FF8511D3-B5AC-4039-BC80-2B3F7A96D8E0}" destId="{52AD46FE-78B0-4308-AFE1-09049B92FA38}" srcOrd="4" destOrd="0" presId="urn:microsoft.com/office/officeart/2017/3/layout/HorizontalPathTimeline"/>
    <dgm:cxn modelId="{2FDE21E3-6475-465A-959E-3C70CC658BC5}" type="presParOf" srcId="{830E1833-1CDA-4350-9EAF-8AB8C71F5F00}" destId="{904D7EEA-CCBB-4AF7-9410-2155AEF747C8}" srcOrd="13" destOrd="0" presId="urn:microsoft.com/office/officeart/2017/3/layout/HorizontalPathTimeline"/>
    <dgm:cxn modelId="{8A096355-A1A6-4FA7-B56F-AC950CB176FD}" type="presParOf" srcId="{830E1833-1CDA-4350-9EAF-8AB8C71F5F00}" destId="{3B76ACD3-1AD3-4E66-A136-0912C2E3ECB3}" srcOrd="14" destOrd="0" presId="urn:microsoft.com/office/officeart/2017/3/layout/HorizontalPathTimeline"/>
    <dgm:cxn modelId="{299F9C82-3E3C-4FE5-8249-9F8BE7F7A26C}" type="presParOf" srcId="{3B76ACD3-1AD3-4E66-A136-0912C2E3ECB3}" destId="{70452384-C005-4503-81C0-7DFC07D66C8D}" srcOrd="0" destOrd="0" presId="urn:microsoft.com/office/officeart/2017/3/layout/HorizontalPathTimeline"/>
    <dgm:cxn modelId="{0E0BF295-FDF6-4F96-92CD-4AD41949BF3F}" type="presParOf" srcId="{3B76ACD3-1AD3-4E66-A136-0912C2E3ECB3}" destId="{E44B5309-E89E-4407-9535-B1FCEAE0450B}" srcOrd="1" destOrd="0" presId="urn:microsoft.com/office/officeart/2017/3/layout/HorizontalPathTimeline"/>
    <dgm:cxn modelId="{EC3C4F05-F9F8-4A5D-B14F-DDC5EFEC1C6E}" type="presParOf" srcId="{E44B5309-E89E-4407-9535-B1FCEAE0450B}" destId="{FBCFC8F9-7AA9-46C4-9594-CC377F737C53}" srcOrd="0" destOrd="0" presId="urn:microsoft.com/office/officeart/2017/3/layout/HorizontalPathTimeline"/>
    <dgm:cxn modelId="{649BC3C1-DD72-42D5-9F20-39E123B3CB74}" type="presParOf" srcId="{E44B5309-E89E-4407-9535-B1FCEAE0450B}" destId="{C85A90B8-5D06-464E-A437-A443E27CAC43}" srcOrd="1" destOrd="0" presId="urn:microsoft.com/office/officeart/2017/3/layout/HorizontalPathTimeline"/>
    <dgm:cxn modelId="{15C1F32A-622E-404A-ACB3-3B3B1EF0E4BC}" type="presParOf" srcId="{3B76ACD3-1AD3-4E66-A136-0912C2E3ECB3}" destId="{B3614FD4-741A-42F0-B36D-B4982B7CC3BA}" srcOrd="2" destOrd="0" presId="urn:microsoft.com/office/officeart/2017/3/layout/HorizontalPathTimeline"/>
    <dgm:cxn modelId="{169D805B-38B4-43EE-8D0E-556A1474C97B}" type="presParOf" srcId="{3B76ACD3-1AD3-4E66-A136-0912C2E3ECB3}" destId="{F01C1544-1F65-42CB-A60A-B2913E06FEEC}" srcOrd="3" destOrd="0" presId="urn:microsoft.com/office/officeart/2017/3/layout/HorizontalPathTimeline"/>
    <dgm:cxn modelId="{DB5AC35C-24A2-444E-9A27-7AD8504E6E07}" type="presParOf" srcId="{3B76ACD3-1AD3-4E66-A136-0912C2E3ECB3}" destId="{5D04F7B1-EE02-4CBC-ACDA-DFA3CB25538C}" srcOrd="4" destOrd="0" presId="urn:microsoft.com/office/officeart/2017/3/layout/HorizontalPathTimeline"/>
    <dgm:cxn modelId="{DEF112AD-BC65-4240-B6EE-2218437C79E3}" type="presParOf" srcId="{830E1833-1CDA-4350-9EAF-8AB8C71F5F00}" destId="{8E7AC601-3809-4EC6-B8E9-8766A4D57F54}" srcOrd="15" destOrd="0" presId="urn:microsoft.com/office/officeart/2017/3/layout/HorizontalPathTimeline"/>
    <dgm:cxn modelId="{75DB2596-37E0-40B2-8775-0ECFDD15AF16}" type="presParOf" srcId="{830E1833-1CDA-4350-9EAF-8AB8C71F5F00}" destId="{E172DEB8-6F12-4EA3-B5F9-D41F73362F26}" srcOrd="16" destOrd="0" presId="urn:microsoft.com/office/officeart/2017/3/layout/HorizontalPathTimeline"/>
    <dgm:cxn modelId="{A2AA9940-0FD5-4238-9B4E-FACB533C755A}" type="presParOf" srcId="{E172DEB8-6F12-4EA3-B5F9-D41F73362F26}" destId="{1A6C9102-B241-469F-BF05-651237B03B51}" srcOrd="0" destOrd="0" presId="urn:microsoft.com/office/officeart/2017/3/layout/HorizontalPathTimeline"/>
    <dgm:cxn modelId="{F98D9C7B-6347-4EE0-ACBC-9C7F672F83E8}" type="presParOf" srcId="{E172DEB8-6F12-4EA3-B5F9-D41F73362F26}" destId="{C063FE2F-40AF-4E01-9A3D-7550C4A66663}" srcOrd="1" destOrd="0" presId="urn:microsoft.com/office/officeart/2017/3/layout/HorizontalPathTimeline"/>
    <dgm:cxn modelId="{ACE4F35A-0A63-4F1A-87F7-5D481A1B4F84}" type="presParOf" srcId="{C063FE2F-40AF-4E01-9A3D-7550C4A66663}" destId="{952068B7-A9AA-4202-B126-04A70FC78594}" srcOrd="0" destOrd="0" presId="urn:microsoft.com/office/officeart/2017/3/layout/HorizontalPathTimeline"/>
    <dgm:cxn modelId="{9BDE603A-61E6-4A7F-8B89-93BA5AB37ECD}" type="presParOf" srcId="{C063FE2F-40AF-4E01-9A3D-7550C4A66663}" destId="{66229146-0710-4AB9-A81A-C14F1D71AF46}" srcOrd="1" destOrd="0" presId="urn:microsoft.com/office/officeart/2017/3/layout/HorizontalPathTimeline"/>
    <dgm:cxn modelId="{7D0251A3-8CEE-47C1-A4A0-1FA0FCCB6D03}" type="presParOf" srcId="{E172DEB8-6F12-4EA3-B5F9-D41F73362F26}" destId="{2A0CFE62-BD2B-47D0-A752-D36BE2BB0771}" srcOrd="2" destOrd="0" presId="urn:microsoft.com/office/officeart/2017/3/layout/HorizontalPathTimeline"/>
    <dgm:cxn modelId="{8B3D32CF-3828-480A-8C6E-8A46F83FC979}" type="presParOf" srcId="{E172DEB8-6F12-4EA3-B5F9-D41F73362F26}" destId="{4D3A1C6D-A625-431B-A824-6EA16CDCCAE5}" srcOrd="3" destOrd="0" presId="urn:microsoft.com/office/officeart/2017/3/layout/HorizontalPathTimeline"/>
    <dgm:cxn modelId="{E16A6815-BE16-4DE9-850D-D37CDFDA1377}" type="presParOf" srcId="{E172DEB8-6F12-4EA3-B5F9-D41F73362F26}" destId="{069BEE60-E3B2-4A37-BC2B-974A2B9E7769}" srcOrd="4" destOrd="0" presId="urn:microsoft.com/office/officeart/2017/3/layout/HorizontalPathTimeline"/>
    <dgm:cxn modelId="{F455D9B7-02BF-4154-9F4A-DB6D7AF98A56}" type="presParOf" srcId="{830E1833-1CDA-4350-9EAF-8AB8C71F5F00}" destId="{BB5DDDF9-7892-404F-8E64-CF964B724C38}" srcOrd="17" destOrd="0" presId="urn:microsoft.com/office/officeart/2017/3/layout/HorizontalPathTimeline"/>
    <dgm:cxn modelId="{C0A85BE8-71B6-43A9-88B0-20CB93188D72}" type="presParOf" srcId="{830E1833-1CDA-4350-9EAF-8AB8C71F5F00}" destId="{DCAACF79-805C-4C16-9100-1C91700B4B68}" srcOrd="18" destOrd="0" presId="urn:microsoft.com/office/officeart/2017/3/layout/HorizontalPathTimeline"/>
    <dgm:cxn modelId="{9CD25514-3371-4792-92D2-B85E50096C90}" type="presParOf" srcId="{DCAACF79-805C-4C16-9100-1C91700B4B68}" destId="{E697938E-EC0C-4AE0-ADD3-C495925CCE13}" srcOrd="0" destOrd="0" presId="urn:microsoft.com/office/officeart/2017/3/layout/HorizontalPathTimeline"/>
    <dgm:cxn modelId="{997796F2-47F3-47F5-8583-035632D25580}" type="presParOf" srcId="{DCAACF79-805C-4C16-9100-1C91700B4B68}" destId="{412A24AF-34EF-47C0-87DE-93D52C1F854C}" srcOrd="1" destOrd="0" presId="urn:microsoft.com/office/officeart/2017/3/layout/HorizontalPathTimeline"/>
    <dgm:cxn modelId="{E5811355-41E3-4D57-BAB9-BF863D0AA17A}" type="presParOf" srcId="{412A24AF-34EF-47C0-87DE-93D52C1F854C}" destId="{09E6743C-5365-4524-A177-1CD84447A2EA}" srcOrd="0" destOrd="0" presId="urn:microsoft.com/office/officeart/2017/3/layout/HorizontalPathTimeline"/>
    <dgm:cxn modelId="{41069351-C961-49A2-B9F4-F80CA91B964F}" type="presParOf" srcId="{412A24AF-34EF-47C0-87DE-93D52C1F854C}" destId="{0FFC947D-BF60-48F5-B5E5-365235BA03D0}" srcOrd="1" destOrd="0" presId="urn:microsoft.com/office/officeart/2017/3/layout/HorizontalPathTimeline"/>
    <dgm:cxn modelId="{9B110D71-2DCD-4366-A7F8-6E1EAD9A95C2}" type="presParOf" srcId="{DCAACF79-805C-4C16-9100-1C91700B4B68}" destId="{6E962139-7C8E-4300-8678-CBDAAB4FA7D1}" srcOrd="2" destOrd="0" presId="urn:microsoft.com/office/officeart/2017/3/layout/HorizontalPathTimeline"/>
    <dgm:cxn modelId="{00108B3A-8118-4669-B3E6-D96D39F94740}" type="presParOf" srcId="{DCAACF79-805C-4C16-9100-1C91700B4B68}" destId="{59A3FA52-0B5B-442C-B5B7-68790396CCE5}" srcOrd="3" destOrd="0" presId="urn:microsoft.com/office/officeart/2017/3/layout/HorizontalPathTimeline"/>
    <dgm:cxn modelId="{AE1EABE6-A07B-4F46-B30D-1350ECC8BE6E}" type="presParOf" srcId="{DCAACF79-805C-4C16-9100-1C91700B4B68}" destId="{75EE658D-CB54-4C85-9A1C-FA6AB1383B4C}"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7F127-4495-4626-9CD5-43CE7FADE529}">
      <dsp:nvSpPr>
        <dsp:cNvPr id="0" name=""/>
        <dsp:cNvSpPr/>
      </dsp:nvSpPr>
      <dsp:spPr>
        <a:xfrm>
          <a:off x="0" y="341464"/>
          <a:ext cx="6736756" cy="6552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Overview and update since last meeting</a:t>
          </a:r>
        </a:p>
      </dsp:txBody>
      <dsp:txXfrm>
        <a:off x="31984" y="373448"/>
        <a:ext cx="6672788" cy="591232"/>
      </dsp:txXfrm>
    </dsp:sp>
    <dsp:sp modelId="{14710E60-A0D1-4748-8090-1492955C213D}">
      <dsp:nvSpPr>
        <dsp:cNvPr id="0" name=""/>
        <dsp:cNvSpPr/>
      </dsp:nvSpPr>
      <dsp:spPr>
        <a:xfrm>
          <a:off x="0" y="1077304"/>
          <a:ext cx="6736756" cy="655200"/>
        </a:xfrm>
        <a:prstGeom prst="roundRect">
          <a:avLst/>
        </a:prstGeom>
        <a:solidFill>
          <a:schemeClr val="accent4">
            <a:hueOff val="-3111865"/>
            <a:satOff val="-16573"/>
            <a:lumOff val="-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Big picture review</a:t>
          </a:r>
        </a:p>
      </dsp:txBody>
      <dsp:txXfrm>
        <a:off x="31984" y="1109288"/>
        <a:ext cx="6672788" cy="591232"/>
      </dsp:txXfrm>
    </dsp:sp>
    <dsp:sp modelId="{3219DEA5-8A91-470B-BC9D-266D148B4ED1}">
      <dsp:nvSpPr>
        <dsp:cNvPr id="0" name=""/>
        <dsp:cNvSpPr/>
      </dsp:nvSpPr>
      <dsp:spPr>
        <a:xfrm>
          <a:off x="0" y="1813144"/>
          <a:ext cx="6736756" cy="655200"/>
        </a:xfrm>
        <a:prstGeom prst="roundRect">
          <a:avLst/>
        </a:prstGeom>
        <a:solidFill>
          <a:schemeClr val="accent4">
            <a:hueOff val="-6223730"/>
            <a:satOff val="-33147"/>
            <a:lumOff val="-16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Substantive updates</a:t>
          </a:r>
        </a:p>
      </dsp:txBody>
      <dsp:txXfrm>
        <a:off x="31984" y="1845128"/>
        <a:ext cx="6672788" cy="591232"/>
      </dsp:txXfrm>
    </dsp:sp>
    <dsp:sp modelId="{91593975-8914-47CE-B1A2-8F50D4C4E1FB}">
      <dsp:nvSpPr>
        <dsp:cNvPr id="0" name=""/>
        <dsp:cNvSpPr/>
      </dsp:nvSpPr>
      <dsp:spPr>
        <a:xfrm>
          <a:off x="0" y="2548984"/>
          <a:ext cx="6736756" cy="655200"/>
        </a:xfrm>
        <a:prstGeom prst="roundRect">
          <a:avLst/>
        </a:prstGeom>
        <a:solidFill>
          <a:schemeClr val="accent4">
            <a:hueOff val="-9335596"/>
            <a:satOff val="-49720"/>
            <a:lumOff val="-2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Review of changes by objective</a:t>
          </a:r>
        </a:p>
      </dsp:txBody>
      <dsp:txXfrm>
        <a:off x="31984" y="2580968"/>
        <a:ext cx="6672788" cy="591232"/>
      </dsp:txXfrm>
    </dsp:sp>
    <dsp:sp modelId="{F3C5AA1E-7F38-44F1-A2D2-B70043AAF4B5}">
      <dsp:nvSpPr>
        <dsp:cNvPr id="0" name=""/>
        <dsp:cNvSpPr/>
      </dsp:nvSpPr>
      <dsp:spPr>
        <a:xfrm>
          <a:off x="0" y="3284823"/>
          <a:ext cx="6736756" cy="655200"/>
        </a:xfrm>
        <a:prstGeom prst="roundRect">
          <a:avLst/>
        </a:prstGeom>
        <a:solidFill>
          <a:schemeClr val="accent4">
            <a:hueOff val="-12447460"/>
            <a:satOff val="-66293"/>
            <a:lumOff val="-3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Wrap up including Next Steps for LUAC</a:t>
          </a:r>
        </a:p>
      </dsp:txBody>
      <dsp:txXfrm>
        <a:off x="31984" y="3316807"/>
        <a:ext cx="6672788" cy="591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85DBB-8814-4A1B-A920-D302DB55454D}">
      <dsp:nvSpPr>
        <dsp:cNvPr id="0" name=""/>
        <dsp:cNvSpPr/>
      </dsp:nvSpPr>
      <dsp:spPr>
        <a:xfrm>
          <a:off x="235937" y="3314471"/>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17 Apr.</a:t>
          </a:r>
        </a:p>
      </dsp:txBody>
      <dsp:txXfrm>
        <a:off x="235937" y="3314471"/>
        <a:ext cx="1838086" cy="697458"/>
      </dsp:txXfrm>
    </dsp:sp>
    <dsp:sp modelId="{CF0603AA-C083-452D-A51C-0917409B1850}">
      <dsp:nvSpPr>
        <dsp:cNvPr id="0" name=""/>
        <dsp:cNvSpPr/>
      </dsp:nvSpPr>
      <dsp:spPr>
        <a:xfrm>
          <a:off x="0" y="2962655"/>
          <a:ext cx="12649200" cy="24688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EA5421-9385-4BE8-BA43-DED18FF7913F}">
      <dsp:nvSpPr>
        <dsp:cNvPr id="0" name=""/>
        <dsp:cNvSpPr/>
      </dsp:nvSpPr>
      <dsp:spPr>
        <a:xfrm>
          <a:off x="144032" y="1052360"/>
          <a:ext cx="2021895" cy="86102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Committee of the Whole</a:t>
          </a:r>
        </a:p>
      </dsp:txBody>
      <dsp:txXfrm>
        <a:off x="144032" y="1052360"/>
        <a:ext cx="2021895" cy="861021"/>
      </dsp:txXfrm>
    </dsp:sp>
    <dsp:sp modelId="{11646B02-4A40-47B0-9017-65E7743E646B}">
      <dsp:nvSpPr>
        <dsp:cNvPr id="0" name=""/>
        <dsp:cNvSpPr/>
      </dsp:nvSpPr>
      <dsp:spPr>
        <a:xfrm>
          <a:off x="1154980" y="1913381"/>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6D752E50-9EEB-40CB-A9D6-BE6A2F46C5F4}">
      <dsp:nvSpPr>
        <dsp:cNvPr id="0" name=""/>
        <dsp:cNvSpPr/>
      </dsp:nvSpPr>
      <dsp:spPr>
        <a:xfrm>
          <a:off x="1384741" y="2160269"/>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18 Apr.</a:t>
          </a:r>
        </a:p>
      </dsp:txBody>
      <dsp:txXfrm>
        <a:off x="1384741" y="2160269"/>
        <a:ext cx="1838086" cy="697458"/>
      </dsp:txXfrm>
    </dsp:sp>
    <dsp:sp modelId="{3AB55AF7-67CB-47DE-8EA3-0A3FBA6C60A6}">
      <dsp:nvSpPr>
        <dsp:cNvPr id="0" name=""/>
        <dsp:cNvSpPr/>
      </dsp:nvSpPr>
      <dsp:spPr>
        <a:xfrm>
          <a:off x="1292837" y="4258818"/>
          <a:ext cx="2021895" cy="1291532"/>
        </a:xfrm>
        <a:prstGeom prst="rect">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dirty="0"/>
            <a:t>Special Meeting of the Land Use Advisory Committee</a:t>
          </a:r>
        </a:p>
      </dsp:txBody>
      <dsp:txXfrm>
        <a:off x="1292837" y="4258818"/>
        <a:ext cx="2021895" cy="1291532"/>
      </dsp:txXfrm>
    </dsp:sp>
    <dsp:sp modelId="{CABB934E-A244-4EE3-B099-95A05DF85F25}">
      <dsp:nvSpPr>
        <dsp:cNvPr id="0" name=""/>
        <dsp:cNvSpPr/>
      </dsp:nvSpPr>
      <dsp:spPr>
        <a:xfrm>
          <a:off x="2303784" y="3209543"/>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E0E217CE-33E5-4952-9782-DC118581A489}">
      <dsp:nvSpPr>
        <dsp:cNvPr id="0" name=""/>
        <dsp:cNvSpPr/>
      </dsp:nvSpPr>
      <dsp:spPr>
        <a:xfrm>
          <a:off x="1077828"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B1B3D5-DA5C-43BF-BD73-A7981B3DA66C}">
      <dsp:nvSpPr>
        <dsp:cNvPr id="0" name=""/>
        <dsp:cNvSpPr/>
      </dsp:nvSpPr>
      <dsp:spPr>
        <a:xfrm>
          <a:off x="2226632"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428D96F-F675-4271-A3B9-C64CF401794D}">
      <dsp:nvSpPr>
        <dsp:cNvPr id="0" name=""/>
        <dsp:cNvSpPr/>
      </dsp:nvSpPr>
      <dsp:spPr>
        <a:xfrm>
          <a:off x="2533545" y="3314471"/>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24 Apr.</a:t>
          </a:r>
        </a:p>
      </dsp:txBody>
      <dsp:txXfrm>
        <a:off x="2533545" y="3314471"/>
        <a:ext cx="1838086" cy="697458"/>
      </dsp:txXfrm>
    </dsp:sp>
    <dsp:sp modelId="{59CB751C-ED81-438C-BFD7-903C76E7719B}">
      <dsp:nvSpPr>
        <dsp:cNvPr id="0" name=""/>
        <dsp:cNvSpPr/>
      </dsp:nvSpPr>
      <dsp:spPr>
        <a:xfrm>
          <a:off x="2441641" y="137524"/>
          <a:ext cx="2021895" cy="1775857"/>
        </a:xfrm>
        <a:prstGeom prst="rect">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Regional Land Use Policies Local Government Focus Group Meeting #4</a:t>
          </a:r>
        </a:p>
      </dsp:txBody>
      <dsp:txXfrm>
        <a:off x="2441641" y="137524"/>
        <a:ext cx="2021895" cy="1775857"/>
      </dsp:txXfrm>
    </dsp:sp>
    <dsp:sp modelId="{E488CC00-CEF8-47C4-A99A-EB82F4CCE89B}">
      <dsp:nvSpPr>
        <dsp:cNvPr id="0" name=""/>
        <dsp:cNvSpPr/>
      </dsp:nvSpPr>
      <dsp:spPr>
        <a:xfrm>
          <a:off x="3452589" y="1913381"/>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9E8AD61C-E2CE-40D9-847E-B5DACE711BFC}">
      <dsp:nvSpPr>
        <dsp:cNvPr id="0" name=""/>
        <dsp:cNvSpPr/>
      </dsp:nvSpPr>
      <dsp:spPr>
        <a:xfrm>
          <a:off x="3682350" y="2160269"/>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26 Apr.</a:t>
          </a:r>
        </a:p>
      </dsp:txBody>
      <dsp:txXfrm>
        <a:off x="3682350" y="2160269"/>
        <a:ext cx="1838086" cy="697458"/>
      </dsp:txXfrm>
    </dsp:sp>
    <dsp:sp modelId="{A1294615-FA45-44C6-89D3-480414498433}">
      <dsp:nvSpPr>
        <dsp:cNvPr id="0" name=""/>
        <dsp:cNvSpPr/>
      </dsp:nvSpPr>
      <dsp:spPr>
        <a:xfrm>
          <a:off x="3590445" y="4258818"/>
          <a:ext cx="2021895" cy="1533695"/>
        </a:xfrm>
        <a:prstGeom prst="rect">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Community Leader Technical Advisory Group Meeting #4</a:t>
          </a:r>
        </a:p>
      </dsp:txBody>
      <dsp:txXfrm>
        <a:off x="3590445" y="4258818"/>
        <a:ext cx="2021895" cy="1533695"/>
      </dsp:txXfrm>
    </dsp:sp>
    <dsp:sp modelId="{C2C341FA-C33B-4FF2-A251-F17CA3956AFD}">
      <dsp:nvSpPr>
        <dsp:cNvPr id="0" name=""/>
        <dsp:cNvSpPr/>
      </dsp:nvSpPr>
      <dsp:spPr>
        <a:xfrm>
          <a:off x="4601393" y="3209543"/>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3C58015A-ABAB-4D64-9092-090F5FE1C2EC}">
      <dsp:nvSpPr>
        <dsp:cNvPr id="0" name=""/>
        <dsp:cNvSpPr/>
      </dsp:nvSpPr>
      <dsp:spPr>
        <a:xfrm>
          <a:off x="3375436"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719548-E92E-404A-A7DA-99C0D5987F67}">
      <dsp:nvSpPr>
        <dsp:cNvPr id="0" name=""/>
        <dsp:cNvSpPr/>
      </dsp:nvSpPr>
      <dsp:spPr>
        <a:xfrm>
          <a:off x="4524241"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4352588-D41D-4D1A-8FEC-0ED213B3E07F}">
      <dsp:nvSpPr>
        <dsp:cNvPr id="0" name=""/>
        <dsp:cNvSpPr/>
      </dsp:nvSpPr>
      <dsp:spPr>
        <a:xfrm>
          <a:off x="4831154" y="3314471"/>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 May</a:t>
          </a:r>
        </a:p>
      </dsp:txBody>
      <dsp:txXfrm>
        <a:off x="4831154" y="3314471"/>
        <a:ext cx="1838086" cy="697458"/>
      </dsp:txXfrm>
    </dsp:sp>
    <dsp:sp modelId="{C36A9683-5941-48E3-9A73-E27B10282385}">
      <dsp:nvSpPr>
        <dsp:cNvPr id="0" name=""/>
        <dsp:cNvSpPr/>
      </dsp:nvSpPr>
      <dsp:spPr>
        <a:xfrm>
          <a:off x="4739250" y="837104"/>
          <a:ext cx="2021895" cy="107627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RDG Council Member Work Group</a:t>
          </a:r>
        </a:p>
      </dsp:txBody>
      <dsp:txXfrm>
        <a:off x="4739250" y="837104"/>
        <a:ext cx="2021895" cy="1076277"/>
      </dsp:txXfrm>
    </dsp:sp>
    <dsp:sp modelId="{405D20BB-273F-466D-A589-56213A9E58A9}">
      <dsp:nvSpPr>
        <dsp:cNvPr id="0" name=""/>
        <dsp:cNvSpPr/>
      </dsp:nvSpPr>
      <dsp:spPr>
        <a:xfrm>
          <a:off x="5750197" y="1913381"/>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C778BFE-5028-4F58-AF97-035FCABA6970}">
      <dsp:nvSpPr>
        <dsp:cNvPr id="0" name=""/>
        <dsp:cNvSpPr/>
      </dsp:nvSpPr>
      <dsp:spPr>
        <a:xfrm>
          <a:off x="5979958" y="2160269"/>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8 May</a:t>
          </a:r>
        </a:p>
      </dsp:txBody>
      <dsp:txXfrm>
        <a:off x="5979958" y="2160269"/>
        <a:ext cx="1838086" cy="697458"/>
      </dsp:txXfrm>
    </dsp:sp>
    <dsp:sp modelId="{09F781AB-AB38-45CE-9957-C6AE385BA6AA}">
      <dsp:nvSpPr>
        <dsp:cNvPr id="0" name=""/>
        <dsp:cNvSpPr/>
      </dsp:nvSpPr>
      <dsp:spPr>
        <a:xfrm>
          <a:off x="5888054" y="4258818"/>
          <a:ext cx="2021895" cy="1775857"/>
        </a:xfrm>
        <a:prstGeom prst="rect">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Regional Land Use Policies Local Government Focus Group Meeting #5</a:t>
          </a:r>
        </a:p>
      </dsp:txBody>
      <dsp:txXfrm>
        <a:off x="5888054" y="4258818"/>
        <a:ext cx="2021895" cy="1775857"/>
      </dsp:txXfrm>
    </dsp:sp>
    <dsp:sp modelId="{85C4B7D2-FCCB-477A-881E-0DFC236FACD9}">
      <dsp:nvSpPr>
        <dsp:cNvPr id="0" name=""/>
        <dsp:cNvSpPr/>
      </dsp:nvSpPr>
      <dsp:spPr>
        <a:xfrm>
          <a:off x="6899002" y="3209543"/>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58D72D6D-8028-418D-9956-1BB3EB5795C3}">
      <dsp:nvSpPr>
        <dsp:cNvPr id="0" name=""/>
        <dsp:cNvSpPr/>
      </dsp:nvSpPr>
      <dsp:spPr>
        <a:xfrm>
          <a:off x="5673045"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D746C8-FD8D-4445-8DDC-44BCA81E27C7}">
      <dsp:nvSpPr>
        <dsp:cNvPr id="0" name=""/>
        <dsp:cNvSpPr/>
      </dsp:nvSpPr>
      <dsp:spPr>
        <a:xfrm>
          <a:off x="6821849"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45D7A9-899E-4241-9223-FE18FDCBA6B9}">
      <dsp:nvSpPr>
        <dsp:cNvPr id="0" name=""/>
        <dsp:cNvSpPr/>
      </dsp:nvSpPr>
      <dsp:spPr>
        <a:xfrm>
          <a:off x="7128763" y="3314471"/>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15 May</a:t>
          </a:r>
        </a:p>
      </dsp:txBody>
      <dsp:txXfrm>
        <a:off x="7128763" y="3314471"/>
        <a:ext cx="1838086" cy="697458"/>
      </dsp:txXfrm>
    </dsp:sp>
    <dsp:sp modelId="{3E938169-07CB-456C-8B79-D42989B8DCA0}">
      <dsp:nvSpPr>
        <dsp:cNvPr id="0" name=""/>
        <dsp:cNvSpPr/>
      </dsp:nvSpPr>
      <dsp:spPr>
        <a:xfrm>
          <a:off x="7036858" y="837104"/>
          <a:ext cx="2021895" cy="107627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RDG Council Member Work Group</a:t>
          </a:r>
        </a:p>
      </dsp:txBody>
      <dsp:txXfrm>
        <a:off x="7036858" y="837104"/>
        <a:ext cx="2021895" cy="1076277"/>
      </dsp:txXfrm>
    </dsp:sp>
    <dsp:sp modelId="{3C42EBEC-5F02-4E34-A0DD-0E2B879A8128}">
      <dsp:nvSpPr>
        <dsp:cNvPr id="0" name=""/>
        <dsp:cNvSpPr/>
      </dsp:nvSpPr>
      <dsp:spPr>
        <a:xfrm>
          <a:off x="8047806" y="1913381"/>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70452384-C005-4503-81C0-7DFC07D66C8D}">
      <dsp:nvSpPr>
        <dsp:cNvPr id="0" name=""/>
        <dsp:cNvSpPr/>
      </dsp:nvSpPr>
      <dsp:spPr>
        <a:xfrm>
          <a:off x="8277567" y="2160269"/>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15 May</a:t>
          </a:r>
        </a:p>
      </dsp:txBody>
      <dsp:txXfrm>
        <a:off x="8277567" y="2160269"/>
        <a:ext cx="1838086" cy="697458"/>
      </dsp:txXfrm>
    </dsp:sp>
    <dsp:sp modelId="{FBCFC8F9-7AA9-46C4-9594-CC377F737C53}">
      <dsp:nvSpPr>
        <dsp:cNvPr id="0" name=""/>
        <dsp:cNvSpPr/>
      </dsp:nvSpPr>
      <dsp:spPr>
        <a:xfrm>
          <a:off x="8185662" y="4258818"/>
          <a:ext cx="2021895" cy="86102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Committee of the Whole</a:t>
          </a:r>
        </a:p>
      </dsp:txBody>
      <dsp:txXfrm>
        <a:off x="8185662" y="4258818"/>
        <a:ext cx="2021895" cy="861021"/>
      </dsp:txXfrm>
    </dsp:sp>
    <dsp:sp modelId="{B3614FD4-741A-42F0-B36D-B4982B7CC3BA}">
      <dsp:nvSpPr>
        <dsp:cNvPr id="0" name=""/>
        <dsp:cNvSpPr/>
      </dsp:nvSpPr>
      <dsp:spPr>
        <a:xfrm>
          <a:off x="9196610" y="3209543"/>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285544B6-8D68-475D-AAEF-254B16A61B74}">
      <dsp:nvSpPr>
        <dsp:cNvPr id="0" name=""/>
        <dsp:cNvSpPr/>
      </dsp:nvSpPr>
      <dsp:spPr>
        <a:xfrm>
          <a:off x="7970653"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1C1544-1F65-42CB-A60A-B2913E06FEEC}">
      <dsp:nvSpPr>
        <dsp:cNvPr id="0" name=""/>
        <dsp:cNvSpPr/>
      </dsp:nvSpPr>
      <dsp:spPr>
        <a:xfrm>
          <a:off x="9119458"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6C9102-B241-469F-BF05-651237B03B51}">
      <dsp:nvSpPr>
        <dsp:cNvPr id="0" name=""/>
        <dsp:cNvSpPr/>
      </dsp:nvSpPr>
      <dsp:spPr>
        <a:xfrm>
          <a:off x="9426371" y="3314471"/>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16 May</a:t>
          </a:r>
        </a:p>
      </dsp:txBody>
      <dsp:txXfrm>
        <a:off x="9426371" y="3314471"/>
        <a:ext cx="1838086" cy="697458"/>
      </dsp:txXfrm>
    </dsp:sp>
    <dsp:sp modelId="{952068B7-A9AA-4202-B126-04A70FC78594}">
      <dsp:nvSpPr>
        <dsp:cNvPr id="0" name=""/>
        <dsp:cNvSpPr/>
      </dsp:nvSpPr>
      <dsp:spPr>
        <a:xfrm>
          <a:off x="9334467" y="837104"/>
          <a:ext cx="2021895" cy="1076277"/>
        </a:xfrm>
        <a:prstGeom prst="rect">
          <a:avLst/>
        </a:prstGeom>
        <a:solidFill>
          <a:schemeClr val="accent2">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Land Use Advisory Committee</a:t>
          </a:r>
        </a:p>
      </dsp:txBody>
      <dsp:txXfrm>
        <a:off x="9334467" y="837104"/>
        <a:ext cx="2021895" cy="1076277"/>
      </dsp:txXfrm>
    </dsp:sp>
    <dsp:sp modelId="{2A0CFE62-BD2B-47D0-A752-D36BE2BB0771}">
      <dsp:nvSpPr>
        <dsp:cNvPr id="0" name=""/>
        <dsp:cNvSpPr/>
      </dsp:nvSpPr>
      <dsp:spPr>
        <a:xfrm>
          <a:off x="10345415" y="1913381"/>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E697938E-EC0C-4AE0-ADD3-C495925CCE13}">
      <dsp:nvSpPr>
        <dsp:cNvPr id="0" name=""/>
        <dsp:cNvSpPr/>
      </dsp:nvSpPr>
      <dsp:spPr>
        <a:xfrm>
          <a:off x="10575175" y="2160269"/>
          <a:ext cx="1838086" cy="697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 May</a:t>
          </a:r>
        </a:p>
      </dsp:txBody>
      <dsp:txXfrm>
        <a:off x="10575175" y="2160269"/>
        <a:ext cx="1838086" cy="697458"/>
      </dsp:txXfrm>
    </dsp:sp>
    <dsp:sp modelId="{09E6743C-5365-4524-A177-1CD84447A2EA}">
      <dsp:nvSpPr>
        <dsp:cNvPr id="0" name=""/>
        <dsp:cNvSpPr/>
      </dsp:nvSpPr>
      <dsp:spPr>
        <a:xfrm>
          <a:off x="10483271" y="4258818"/>
          <a:ext cx="2021895" cy="1076277"/>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t>Community Development Committee</a:t>
          </a:r>
        </a:p>
      </dsp:txBody>
      <dsp:txXfrm>
        <a:off x="10483271" y="4258818"/>
        <a:ext cx="2021895" cy="1076277"/>
      </dsp:txXfrm>
    </dsp:sp>
    <dsp:sp modelId="{6E962139-7C8E-4300-8678-CBDAAB4FA7D1}">
      <dsp:nvSpPr>
        <dsp:cNvPr id="0" name=""/>
        <dsp:cNvSpPr/>
      </dsp:nvSpPr>
      <dsp:spPr>
        <a:xfrm>
          <a:off x="11494219" y="3209543"/>
          <a:ext cx="0" cy="1049274"/>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D3A1C6D-A625-431B-A824-6EA16CDCCAE5}">
      <dsp:nvSpPr>
        <dsp:cNvPr id="0" name=""/>
        <dsp:cNvSpPr/>
      </dsp:nvSpPr>
      <dsp:spPr>
        <a:xfrm>
          <a:off x="10268262"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9A3FA52-0B5B-442C-B5B7-68790396CCE5}">
      <dsp:nvSpPr>
        <dsp:cNvPr id="0" name=""/>
        <dsp:cNvSpPr/>
      </dsp:nvSpPr>
      <dsp:spPr>
        <a:xfrm>
          <a:off x="11417066" y="3008947"/>
          <a:ext cx="154305" cy="15430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36C898-B491-4E41-83A1-3C52A93DC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2CAA23-994F-407B-A1EB-2D2754FC1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9397E-B39C-471C-B172-7B9A7A9F6040}" type="datetimeFigureOut">
              <a:rPr lang="en-US" smtClean="0"/>
              <a:t>5/16/2024</a:t>
            </a:fld>
            <a:endParaRPr lang="en-US"/>
          </a:p>
        </p:txBody>
      </p:sp>
      <p:sp>
        <p:nvSpPr>
          <p:cNvPr id="4" name="Footer Placeholder 3">
            <a:extLst>
              <a:ext uri="{FF2B5EF4-FFF2-40B4-BE49-F238E27FC236}">
                <a16:creationId xmlns:a16="http://schemas.microsoft.com/office/drawing/2014/main" id="{FE1E4610-F9BC-4C38-8C50-CB32FE23C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EEE646-03B4-410E-85EF-63C47F409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DDAE6-2C01-4EBD-8591-80F339E985BA}" type="slidenum">
              <a:rPr lang="en-US" smtClean="0"/>
              <a:t>‹#›</a:t>
            </a:fld>
            <a:endParaRPr lang="en-US"/>
          </a:p>
        </p:txBody>
      </p:sp>
    </p:spTree>
    <p:extLst>
      <p:ext uri="{BB962C8B-B14F-4D97-AF65-F5344CB8AC3E}">
        <p14:creationId xmlns:p14="http://schemas.microsoft.com/office/powerpoint/2010/main" val="134697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CFF4C-0E88-0346-A606-438268844A2C}"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FE459-01DF-564D-B23E-B4AD6129B5C3}" type="slidenum">
              <a:rPr lang="en-US" smtClean="0"/>
              <a:t>‹#›</a:t>
            </a:fld>
            <a:endParaRPr lang="en-US"/>
          </a:p>
        </p:txBody>
      </p:sp>
    </p:spTree>
    <p:extLst>
      <p:ext uri="{BB962C8B-B14F-4D97-AF65-F5344CB8AC3E}">
        <p14:creationId xmlns:p14="http://schemas.microsoft.com/office/powerpoint/2010/main" val="1037392703"/>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0</a:t>
            </a:fld>
            <a:endParaRPr lang="en-US"/>
          </a:p>
        </p:txBody>
      </p:sp>
    </p:spTree>
    <p:extLst>
      <p:ext uri="{BB962C8B-B14F-4D97-AF65-F5344CB8AC3E}">
        <p14:creationId xmlns:p14="http://schemas.microsoft.com/office/powerpoint/2010/main" val="366354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sz="16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Measuring the feasibility of demand and development of land uses within different communities, ensuring that both the intensity (density range) and location of planned developments are practical differentiates between what is merely allowed and what is plausible, providing a realistic framework for land use planning. Communities would be compelled to plan land uses that are realistically marketable within the planning period, focusing on plausibility and long-term viability. This approach encourages realistic planning and helps prevent the overestimation of development outcomes, thereby reducing the risk of underutilized infrastructure, inefficient land management, and implausible planned densities. </a:t>
            </a:r>
            <a:endParaRPr lang="en-US" dirty="0"/>
          </a:p>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12</a:t>
            </a:fld>
            <a:endParaRPr lang="en-US"/>
          </a:p>
        </p:txBody>
      </p:sp>
    </p:spTree>
    <p:extLst>
      <p:ext uri="{BB962C8B-B14F-4D97-AF65-F5344CB8AC3E}">
        <p14:creationId xmlns:p14="http://schemas.microsoft.com/office/powerpoint/2010/main" val="294088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13</a:t>
            </a:fld>
            <a:endParaRPr lang="en-US"/>
          </a:p>
        </p:txBody>
      </p:sp>
    </p:spTree>
    <p:extLst>
      <p:ext uri="{BB962C8B-B14F-4D97-AF65-F5344CB8AC3E}">
        <p14:creationId xmlns:p14="http://schemas.microsoft.com/office/powerpoint/2010/main" val="187987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 working to coordinate with other policy areas, including internal equity and environmental justice teams.</a:t>
            </a:r>
          </a:p>
          <a:p>
            <a:r>
              <a:rPr lang="en-US"/>
              <a:t>We continue to work with our local government partners and community organizations and other stakeholders.</a:t>
            </a:r>
          </a:p>
          <a:p>
            <a:endParaRPr lang="en-US"/>
          </a:p>
          <a:p>
            <a:r>
              <a:rPr lang="en-US"/>
              <a:t>As I have said before, lather, rinse, and repeat. </a:t>
            </a:r>
          </a:p>
        </p:txBody>
      </p:sp>
      <p:sp>
        <p:nvSpPr>
          <p:cNvPr id="4" name="Slide Number Placeholder 3"/>
          <p:cNvSpPr>
            <a:spLocks noGrp="1"/>
          </p:cNvSpPr>
          <p:nvPr>
            <p:ph type="sldNum" sz="quarter" idx="5"/>
          </p:nvPr>
        </p:nvSpPr>
        <p:spPr/>
        <p:txBody>
          <a:bodyPr/>
          <a:lstStyle/>
          <a:p>
            <a:fld id="{DF8FE459-01DF-564D-B23E-B4AD6129B5C3}" type="slidenum">
              <a:rPr lang="en-US" smtClean="0"/>
              <a:t>14</a:t>
            </a:fld>
            <a:endParaRPr lang="en-US"/>
          </a:p>
        </p:txBody>
      </p:sp>
    </p:spTree>
    <p:extLst>
      <p:ext uri="{BB962C8B-B14F-4D97-AF65-F5344CB8AC3E}">
        <p14:creationId xmlns:p14="http://schemas.microsoft.com/office/powerpoint/2010/main" val="4112176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18</a:t>
            </a:fld>
            <a:endParaRPr lang="en-US"/>
          </a:p>
        </p:txBody>
      </p:sp>
    </p:spTree>
    <p:extLst>
      <p:ext uri="{BB962C8B-B14F-4D97-AF65-F5344CB8AC3E}">
        <p14:creationId xmlns:p14="http://schemas.microsoft.com/office/powerpoint/2010/main" val="33405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Darker green includes external stakeholders</a:t>
            </a:r>
          </a:p>
          <a:p>
            <a:r>
              <a:rPr lang="en-US"/>
              <a:t>Lighter green includes Council member engagement</a:t>
            </a:r>
          </a:p>
          <a:p>
            <a:r>
              <a:rPr lang="en-US"/>
              <a:t>This doesn’t include the American Indian Advisory Council , which had two meetings during this time, but didn’t solely focus on land use. </a:t>
            </a:r>
          </a:p>
        </p:txBody>
      </p:sp>
      <p:sp>
        <p:nvSpPr>
          <p:cNvPr id="4" name="Slide Number Placeholder 3"/>
          <p:cNvSpPr>
            <a:spLocks noGrp="1"/>
          </p:cNvSpPr>
          <p:nvPr>
            <p:ph type="sldNum" sz="quarter" idx="5"/>
          </p:nvPr>
        </p:nvSpPr>
        <p:spPr/>
        <p:txBody>
          <a:bodyPr/>
          <a:lstStyle/>
          <a:p>
            <a:fld id="{DF8FE459-01DF-564D-B23E-B4AD6129B5C3}" type="slidenum">
              <a:rPr lang="en-US" smtClean="0"/>
              <a:t>3</a:t>
            </a:fld>
            <a:endParaRPr lang="en-US"/>
          </a:p>
        </p:txBody>
      </p:sp>
    </p:spTree>
    <p:extLst>
      <p:ext uri="{BB962C8B-B14F-4D97-AF65-F5344CB8AC3E}">
        <p14:creationId xmlns:p14="http://schemas.microsoft.com/office/powerpoint/2010/main" val="4145570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sz="16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Measuring the feasibility of demand and development of land uses within different communities, ensuring that both the intensity (density range) and location of planned developments are practical differentiates between what is merely allowed and what is plausible, providing a realistic framework for land use planning. Communities would be compelled to plan land uses that are realistically marketable within the planning period, focusing on plausibility and long-term viability. This approach encourages realistic planning and helps prevent the overestimation of development outcomes, thereby reducing the risk of underutilized infrastructure, inefficient land management, and implausible planned densities. </a:t>
            </a:r>
            <a:endParaRPr lang="en-US" dirty="0"/>
          </a:p>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5</a:t>
            </a:fld>
            <a:endParaRPr lang="en-US"/>
          </a:p>
        </p:txBody>
      </p:sp>
    </p:spTree>
    <p:extLst>
      <p:ext uri="{BB962C8B-B14F-4D97-AF65-F5344CB8AC3E}">
        <p14:creationId xmlns:p14="http://schemas.microsoft.com/office/powerpoint/2010/main" val="116388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36" rtl="0" eaLnBrk="1" fontAlgn="auto" latinLnBrk="0" hangingPunct="1">
              <a:lnSpc>
                <a:spcPct val="100000"/>
              </a:lnSpc>
              <a:spcBef>
                <a:spcPts val="0"/>
              </a:spcBef>
              <a:spcAft>
                <a:spcPts val="0"/>
              </a:spcAft>
              <a:buClrTx/>
              <a:buSzTx/>
              <a:buFontTx/>
              <a:buNone/>
              <a:tabLst/>
              <a:defRPr/>
            </a:pPr>
            <a:r>
              <a:rPr lang="en-US" sz="16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Measuring the feasibility of demand and development of land uses within different communities, ensuring that both the intensity (density range) and location of planned developments are practical differentiates between what is merely allowed and what is plausible, providing a realistic framework for land use planning. Communities would be compelled to plan land uses that are realistically marketable within the planning period, focusing on plausibility and long-term viability. This approach encourages realistic planning and helps prevent the overestimation of development outcomes, thereby reducing the risk of underutilized infrastructure, inefficient land management, and implausible planned densities. </a:t>
            </a:r>
            <a:endParaRPr lang="en-US" dirty="0"/>
          </a:p>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6</a:t>
            </a:fld>
            <a:endParaRPr lang="en-US"/>
          </a:p>
        </p:txBody>
      </p:sp>
    </p:spTree>
    <p:extLst>
      <p:ext uri="{BB962C8B-B14F-4D97-AF65-F5344CB8AC3E}">
        <p14:creationId xmlns:p14="http://schemas.microsoft.com/office/powerpoint/2010/main" val="22803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7</a:t>
            </a:fld>
            <a:endParaRPr lang="en-US"/>
          </a:p>
        </p:txBody>
      </p:sp>
    </p:spTree>
    <p:extLst>
      <p:ext uri="{BB962C8B-B14F-4D97-AF65-F5344CB8AC3E}">
        <p14:creationId xmlns:p14="http://schemas.microsoft.com/office/powerpoint/2010/main" val="708972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land use objectives we were trying to do multiple things. Of course, trying to address key land use issues focusing on managing growth and development in the region. </a:t>
            </a:r>
          </a:p>
          <a:p>
            <a:endParaRPr lang="en-US"/>
          </a:p>
          <a:p>
            <a:r>
              <a:rPr lang="en-US"/>
              <a:t>We did want to make sure that we were being impactful with each objective, so trying to ensure that each objective impacted more than one regional goal; taking the time to ask, “what will it take to achieve those five cross cutting regional goals?”</a:t>
            </a:r>
          </a:p>
          <a:p>
            <a:endParaRPr lang="en-US"/>
          </a:p>
          <a:p>
            <a:r>
              <a:rPr lang="en-US"/>
              <a:t>Objectives are the precursor to policy development so this is the laying the foundation for our next steps. </a:t>
            </a:r>
          </a:p>
          <a:p>
            <a:endParaRPr lang="en-US"/>
          </a:p>
          <a:p>
            <a:r>
              <a:rPr lang="en-US"/>
              <a:t>And we want to ensure that the objectives complements the work of other policy areas; that there is shared, consistent language between policy areas. Each policy area supports and works with one another. </a:t>
            </a:r>
          </a:p>
        </p:txBody>
      </p:sp>
      <p:sp>
        <p:nvSpPr>
          <p:cNvPr id="4" name="Slide Number Placeholder 3"/>
          <p:cNvSpPr>
            <a:spLocks noGrp="1"/>
          </p:cNvSpPr>
          <p:nvPr>
            <p:ph type="sldNum" sz="quarter" idx="5"/>
          </p:nvPr>
        </p:nvSpPr>
        <p:spPr/>
        <p:txBody>
          <a:bodyPr/>
          <a:lstStyle/>
          <a:p>
            <a:fld id="{943DE0D9-F2BD-4B17-A334-C1322F3AF507}" type="slidenum">
              <a:rPr lang="en-US" smtClean="0"/>
              <a:t>8</a:t>
            </a:fld>
            <a:endParaRPr lang="en-US"/>
          </a:p>
        </p:txBody>
      </p:sp>
    </p:spTree>
    <p:extLst>
      <p:ext uri="{BB962C8B-B14F-4D97-AF65-F5344CB8AC3E}">
        <p14:creationId xmlns:p14="http://schemas.microsoft.com/office/powerpoint/2010/main" val="3127243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9</a:t>
            </a:fld>
            <a:endParaRPr lang="en-US"/>
          </a:p>
        </p:txBody>
      </p:sp>
    </p:spTree>
    <p:extLst>
      <p:ext uri="{BB962C8B-B14F-4D97-AF65-F5344CB8AC3E}">
        <p14:creationId xmlns:p14="http://schemas.microsoft.com/office/powerpoint/2010/main" val="172119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10</a:t>
            </a:fld>
            <a:endParaRPr lang="en-US"/>
          </a:p>
        </p:txBody>
      </p:sp>
    </p:spTree>
    <p:extLst>
      <p:ext uri="{BB962C8B-B14F-4D97-AF65-F5344CB8AC3E}">
        <p14:creationId xmlns:p14="http://schemas.microsoft.com/office/powerpoint/2010/main" val="6777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FE459-01DF-564D-B23E-B4AD6129B5C3}" type="slidenum">
              <a:rPr lang="en-US" smtClean="0"/>
              <a:t>11</a:t>
            </a:fld>
            <a:endParaRPr lang="en-US"/>
          </a:p>
        </p:txBody>
      </p:sp>
    </p:spTree>
    <p:extLst>
      <p:ext uri="{BB962C8B-B14F-4D97-AF65-F5344CB8AC3E}">
        <p14:creationId xmlns:p14="http://schemas.microsoft.com/office/powerpoint/2010/main" val="1330852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2.emf"/></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3.jpeg"/><Relationship Id="rId1" Type="http://schemas.openxmlformats.org/officeDocument/2006/relationships/slideMaster" Target="../slideMasters/slideMaster9.xml"/><Relationship Id="rId5" Type="http://schemas.openxmlformats.org/officeDocument/2006/relationships/image" Target="../media/image9.jpeg"/><Relationship Id="rId4" Type="http://schemas.openxmlformats.org/officeDocument/2006/relationships/image" Target="../media/image50.jpe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22.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2.emf"/><Relationship Id="rId4" Type="http://schemas.openxmlformats.org/officeDocument/2006/relationships/image" Target="../media/image2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Master" Target="../slideMasters/slideMaster4.xml"/><Relationship Id="rId6" Type="http://schemas.openxmlformats.org/officeDocument/2006/relationships/image" Target="../media/image30.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3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34.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Master" Target="../slideMasters/slideMaster5.xml"/><Relationship Id="rId6" Type="http://schemas.openxmlformats.org/officeDocument/2006/relationships/image" Target="../media/image34.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34.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Master" Target="../slideMasters/slideMaster5.xml"/><Relationship Id="rId5" Type="http://schemas.openxmlformats.org/officeDocument/2006/relationships/image" Target="../media/image34.emf"/><Relationship Id="rId4" Type="http://schemas.openxmlformats.org/officeDocument/2006/relationships/image" Target="../media/image3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3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39.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image" Target="../media/image39.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39.em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Master" Target="../slideMasters/slideMaster6.xml"/><Relationship Id="rId4" Type="http://schemas.openxmlformats.org/officeDocument/2006/relationships/image" Target="../media/image39.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1.jpeg"/><Relationship Id="rId1" Type="http://schemas.openxmlformats.org/officeDocument/2006/relationships/slideMaster" Target="../slideMasters/slideMaster6.xml"/><Relationship Id="rId4" Type="http://schemas.openxmlformats.org/officeDocument/2006/relationships/image" Target="../media/image39.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jpeg"/><Relationship Id="rId1" Type="http://schemas.openxmlformats.org/officeDocument/2006/relationships/slideMaster" Target="../slideMasters/slideMaster7.xml"/><Relationship Id="rId4" Type="http://schemas.openxmlformats.org/officeDocument/2006/relationships/image" Target="../media/image43.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4.jpeg"/><Relationship Id="rId1" Type="http://schemas.openxmlformats.org/officeDocument/2006/relationships/slideMaster" Target="../slideMasters/slideMaster7.xml"/><Relationship Id="rId4" Type="http://schemas.openxmlformats.org/officeDocument/2006/relationships/image" Target="../media/image4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5.jpeg"/><Relationship Id="rId1" Type="http://schemas.openxmlformats.org/officeDocument/2006/relationships/slideMaster" Target="../slideMasters/slideMaster7.xml"/><Relationship Id="rId4" Type="http://schemas.openxmlformats.org/officeDocument/2006/relationships/image" Target="../media/image43.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0.jpeg"/><Relationship Id="rId1" Type="http://schemas.openxmlformats.org/officeDocument/2006/relationships/slideMaster" Target="../slideMasters/slideMaster8.xml"/><Relationship Id="rId4" Type="http://schemas.openxmlformats.org/officeDocument/2006/relationships/image" Target="../media/image39.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jpeg"/><Relationship Id="rId1" Type="http://schemas.openxmlformats.org/officeDocument/2006/relationships/slideMaster" Target="../slideMasters/slideMaster8.xml"/><Relationship Id="rId6" Type="http://schemas.openxmlformats.org/officeDocument/2006/relationships/image" Target="../media/image39.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jpeg"/><Relationship Id="rId1" Type="http://schemas.openxmlformats.org/officeDocument/2006/relationships/slideMaster" Target="../slideMasters/slideMaster8.xml"/><Relationship Id="rId6" Type="http://schemas.openxmlformats.org/officeDocument/2006/relationships/image" Target="../media/image39.emf"/><Relationship Id="rId5" Type="http://schemas.openxmlformats.org/officeDocument/2006/relationships/image" Target="../media/image9.jpeg"/><Relationship Id="rId4" Type="http://schemas.openxmlformats.org/officeDocument/2006/relationships/image" Target="../media/image8.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39.em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1.jpeg"/><Relationship Id="rId1" Type="http://schemas.openxmlformats.org/officeDocument/2006/relationships/slideMaster" Target="../slideMasters/slideMaster8.xml"/><Relationship Id="rId4" Type="http://schemas.openxmlformats.org/officeDocument/2006/relationships/image" Target="../media/image39.em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CC52A-5D5A-CADA-191E-5940BE272AC2}"/>
              </a:ext>
              <a:ext uri="{C183D7F6-B498-43B3-948B-1728B52AA6E4}">
                <adec:decorative xmlns:adec="http://schemas.microsoft.com/office/drawing/2017/decorative" val="1"/>
              </a:ext>
            </a:extLst>
          </p:cNvPr>
          <p:cNvSpPr/>
          <p:nvPr userDrawn="1"/>
        </p:nvSpPr>
        <p:spPr>
          <a:xfrm>
            <a:off x="0" y="0"/>
            <a:ext cx="9410701"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a:extLst>
              <a:ext uri="{FF2B5EF4-FFF2-40B4-BE49-F238E27FC236}">
                <a16:creationId xmlns:a16="http://schemas.microsoft.com/office/drawing/2014/main" id="{377E88C4-05AD-E94C-1B2F-926E7A01B72E}"/>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9410701" cy="8229600"/>
          </a:xfrm>
          <a:prstGeom prst="rect">
            <a:avLst/>
          </a:prstGeom>
        </p:spPr>
      </p:pic>
      <p:cxnSp>
        <p:nvCxnSpPr>
          <p:cNvPr id="4" name="Straight Connector 3">
            <a:extLst>
              <a:ext uri="{FF2B5EF4-FFF2-40B4-BE49-F238E27FC236}">
                <a16:creationId xmlns:a16="http://schemas.microsoft.com/office/drawing/2014/main" id="{548194BE-7D3C-D7CB-2E47-A68664903D3B}"/>
              </a:ext>
              <a:ext uri="{C183D7F6-B498-43B3-948B-1728B52AA6E4}">
                <adec:decorative xmlns:adec="http://schemas.microsoft.com/office/drawing/2017/decorative" val="1"/>
              </a:ext>
            </a:extLst>
          </p:cNvPr>
          <p:cNvCxnSpPr>
            <a:cxnSpLocks/>
          </p:cNvCxnSpPr>
          <p:nvPr userDrawn="1"/>
        </p:nvCxnSpPr>
        <p:spPr>
          <a:xfrm>
            <a:off x="1036320" y="7132320"/>
            <a:ext cx="72339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EA86C76-95A4-0DD6-9466-19D0AB321484}"/>
              </a:ext>
            </a:extLst>
          </p:cNvPr>
          <p:cNvSpPr>
            <a:spLocks noGrp="1"/>
          </p:cNvSpPr>
          <p:nvPr>
            <p:ph type="title" hasCustomPrompt="1"/>
          </p:nvPr>
        </p:nvSpPr>
        <p:spPr>
          <a:xfrm>
            <a:off x="973088" y="2260824"/>
            <a:ext cx="6702129" cy="1556263"/>
          </a:xfrm>
        </p:spPr>
        <p:txBody>
          <a:bodyPr anchor="b">
            <a:noAutofit/>
          </a:bodyPr>
          <a:lstStyle>
            <a:lvl1pPr>
              <a:defRPr sz="4800" b="1">
                <a:solidFill>
                  <a:schemeClr val="bg1"/>
                </a:solidFill>
              </a:defRPr>
            </a:lvl1pPr>
          </a:lstStyle>
          <a:p>
            <a:pPr lvl="0"/>
            <a:r>
              <a:rPr lang="en-US"/>
              <a:t>Title of presentation goes here </a:t>
            </a:r>
          </a:p>
        </p:txBody>
      </p:sp>
      <p:sp>
        <p:nvSpPr>
          <p:cNvPr id="6" name="Text Placeholder 17">
            <a:extLst>
              <a:ext uri="{FF2B5EF4-FFF2-40B4-BE49-F238E27FC236}">
                <a16:creationId xmlns:a16="http://schemas.microsoft.com/office/drawing/2014/main" id="{A0DA6184-4C32-F1CA-45C9-D93AC03D4CEB}"/>
              </a:ext>
            </a:extLst>
          </p:cNvPr>
          <p:cNvSpPr>
            <a:spLocks noGrp="1"/>
          </p:cNvSpPr>
          <p:nvPr>
            <p:ph type="body" sz="quarter" idx="11" hasCustomPrompt="1"/>
          </p:nvPr>
        </p:nvSpPr>
        <p:spPr>
          <a:xfrm>
            <a:off x="974996" y="4369324"/>
            <a:ext cx="6733608" cy="826512"/>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2" name="Text Placeholder 17">
            <a:extLst>
              <a:ext uri="{FF2B5EF4-FFF2-40B4-BE49-F238E27FC236}">
                <a16:creationId xmlns:a16="http://schemas.microsoft.com/office/drawing/2014/main" id="{A7E1AEE7-FD96-04CD-1260-770E8CC75C67}"/>
              </a:ext>
            </a:extLst>
          </p:cNvPr>
          <p:cNvSpPr>
            <a:spLocks noGrp="1"/>
          </p:cNvSpPr>
          <p:nvPr>
            <p:ph type="body" sz="quarter" idx="12" hasCustomPrompt="1"/>
          </p:nvPr>
        </p:nvSpPr>
        <p:spPr>
          <a:xfrm>
            <a:off x="974996" y="6659720"/>
            <a:ext cx="6818669"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3" name="Text Placeholder 17">
            <a:extLst>
              <a:ext uri="{FF2B5EF4-FFF2-40B4-BE49-F238E27FC236}">
                <a16:creationId xmlns:a16="http://schemas.microsoft.com/office/drawing/2014/main" id="{9D51AA60-C7F4-1B5E-C918-85931329E2FC}"/>
              </a:ext>
            </a:extLst>
          </p:cNvPr>
          <p:cNvSpPr>
            <a:spLocks noGrp="1"/>
          </p:cNvSpPr>
          <p:nvPr>
            <p:ph type="body" sz="quarter" idx="13" hasCustomPrompt="1"/>
          </p:nvPr>
        </p:nvSpPr>
        <p:spPr>
          <a:xfrm>
            <a:off x="974996" y="7299513"/>
            <a:ext cx="6818669" cy="412655"/>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sp>
        <p:nvSpPr>
          <p:cNvPr id="14" name="Picture Placeholder 5">
            <a:extLst>
              <a:ext uri="{FF2B5EF4-FFF2-40B4-BE49-F238E27FC236}">
                <a16:creationId xmlns:a16="http://schemas.microsoft.com/office/drawing/2014/main" id="{5820440E-6BD9-486E-EB88-FCD2CABF78D8}"/>
              </a:ext>
            </a:extLst>
          </p:cNvPr>
          <p:cNvSpPr>
            <a:spLocks noGrp="1"/>
          </p:cNvSpPr>
          <p:nvPr>
            <p:ph type="pic" sz="quarter" idx="15"/>
          </p:nvPr>
        </p:nvSpPr>
        <p:spPr>
          <a:xfrm>
            <a:off x="9410701" y="0"/>
            <a:ext cx="5219699" cy="4957325"/>
          </a:xfrm>
        </p:spPr>
        <p:txBody>
          <a:bodyPr anchor="t"/>
          <a:lstStyle>
            <a:lvl1pPr marL="0" indent="0" algn="ctr">
              <a:lnSpc>
                <a:spcPct val="100000"/>
              </a:lnSpc>
              <a:buNone/>
              <a:defRPr/>
            </a:lvl1pPr>
          </a:lstStyle>
          <a:p>
            <a:r>
              <a:rPr lang="en-US"/>
              <a:t>Click icon to add picture</a:t>
            </a:r>
          </a:p>
        </p:txBody>
      </p:sp>
      <p:pic>
        <p:nvPicPr>
          <p:cNvPr id="16" name="Picture 15" descr="Imagine 2050">
            <a:extLst>
              <a:ext uri="{FF2B5EF4-FFF2-40B4-BE49-F238E27FC236}">
                <a16:creationId xmlns:a16="http://schemas.microsoft.com/office/drawing/2014/main" id="{8439F513-041E-85A9-D65C-ED596CE47A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58400" y="6075499"/>
            <a:ext cx="4017541" cy="965667"/>
          </a:xfrm>
          <a:prstGeom prst="rect">
            <a:avLst/>
          </a:prstGeom>
        </p:spPr>
      </p:pic>
    </p:spTree>
    <p:extLst>
      <p:ext uri="{BB962C8B-B14F-4D97-AF65-F5344CB8AC3E}">
        <p14:creationId xmlns:p14="http://schemas.microsoft.com/office/powerpoint/2010/main" val="413809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8311"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095364"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Downtown Minneapolis Skyline from University of Minnesota campus.">
            <a:extLst>
              <a:ext uri="{FF2B5EF4-FFF2-40B4-BE49-F238E27FC236}">
                <a16:creationId xmlns:a16="http://schemas.microsoft.com/office/drawing/2014/main" id="{6F480E5C-F35B-2D44-B7EA-2412CDE347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19700" y="0"/>
            <a:ext cx="8349344" cy="8229600"/>
          </a:xfrm>
          <a:prstGeom prst="rect">
            <a:avLst/>
          </a:prstGeom>
        </p:spPr>
      </p:pic>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4" name="Picture 3" descr="Imagine 2050">
            <a:extLst>
              <a:ext uri="{FF2B5EF4-FFF2-40B4-BE49-F238E27FC236}">
                <a16:creationId xmlns:a16="http://schemas.microsoft.com/office/drawing/2014/main" id="{308A2BA7-5EE9-0064-1535-9F644469FED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1534553"/>
            <a:ext cx="254000" cy="1803400"/>
          </a:xfrm>
          <a:prstGeom prst="rect">
            <a:avLst/>
          </a:prstGeom>
        </p:spPr>
      </p:pic>
    </p:spTree>
    <p:extLst>
      <p:ext uri="{BB962C8B-B14F-4D97-AF65-F5344CB8AC3E}">
        <p14:creationId xmlns:p14="http://schemas.microsoft.com/office/powerpoint/2010/main" val="1976851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762000" y="-1047752"/>
            <a:ext cx="4410232" cy="1047751"/>
          </a:xfrm>
        </p:spPr>
        <p:txBody>
          <a:bodyPr/>
          <a:lstStyle>
            <a:lvl1pPr>
              <a:defRPr/>
            </a:lvl1pPr>
          </a:lstStyle>
          <a:p>
            <a:r>
              <a:rPr lang="en-US"/>
              <a:t>Edit hidden title</a:t>
            </a:r>
          </a:p>
        </p:txBody>
      </p:sp>
      <p:pic>
        <p:nvPicPr>
          <p:cNvPr id="3" name="Picture 2" descr="Imagine 2050">
            <a:extLst>
              <a:ext uri="{FF2B5EF4-FFF2-40B4-BE49-F238E27FC236}">
                <a16:creationId xmlns:a16="http://schemas.microsoft.com/office/drawing/2014/main" id="{AD83013E-E3A7-2EB0-D4F3-22798E8ACD1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70001" y="609600"/>
            <a:ext cx="254000" cy="1803400"/>
          </a:xfrm>
          <a:prstGeom prst="rect">
            <a:avLst/>
          </a:prstGeom>
        </p:spPr>
      </p:pic>
    </p:spTree>
    <p:extLst>
      <p:ext uri="{BB962C8B-B14F-4D97-AF65-F5344CB8AC3E}">
        <p14:creationId xmlns:p14="http://schemas.microsoft.com/office/powerpoint/2010/main" val="12008036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2ED7BE3C-05C0-C74C-B2CE-16818CF0B1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353300" cy="8229600"/>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22230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70390"/>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393876DD-8E58-4282-9A87-8BFBCF644078}"/>
              </a:ext>
            </a:extLst>
          </p:cNvPr>
          <p:cNvSpPr>
            <a:spLocks noGrp="1"/>
          </p:cNvSpPr>
          <p:nvPr>
            <p:ph type="body" sz="quarter" idx="11" hasCustomPrompt="1"/>
          </p:nvPr>
        </p:nvSpPr>
        <p:spPr>
          <a:xfrm>
            <a:off x="7966074" y="3267182"/>
            <a:ext cx="5597525" cy="1171575"/>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33630457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spTree>
    <p:extLst>
      <p:ext uri="{BB962C8B-B14F-4D97-AF65-F5344CB8AC3E}">
        <p14:creationId xmlns:p14="http://schemas.microsoft.com/office/powerpoint/2010/main" val="3283512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8815649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Tree>
    <p:extLst>
      <p:ext uri="{BB962C8B-B14F-4D97-AF65-F5344CB8AC3E}">
        <p14:creationId xmlns:p14="http://schemas.microsoft.com/office/powerpoint/2010/main" val="26537332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spTree>
    <p:extLst>
      <p:ext uri="{BB962C8B-B14F-4D97-AF65-F5344CB8AC3E}">
        <p14:creationId xmlns:p14="http://schemas.microsoft.com/office/powerpoint/2010/main" val="373619948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17543659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106472339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4820495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spTree>
    <p:extLst>
      <p:ext uri="{BB962C8B-B14F-4D97-AF65-F5344CB8AC3E}">
        <p14:creationId xmlns:p14="http://schemas.microsoft.com/office/powerpoint/2010/main" val="18280637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al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41729C03-F673-2F3B-E0FE-E93173534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1534553"/>
            <a:ext cx="254000" cy="1803400"/>
          </a:xfrm>
          <a:prstGeom prst="rect">
            <a:avLst/>
          </a:prstGeom>
        </p:spPr>
      </p:pic>
    </p:spTree>
    <p:extLst>
      <p:ext uri="{BB962C8B-B14F-4D97-AF65-F5344CB8AC3E}">
        <p14:creationId xmlns:p14="http://schemas.microsoft.com/office/powerpoint/2010/main" val="11860576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00682650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02191"/>
            <a:ext cx="3095625" cy="6524786"/>
          </a:xfrm>
        </p:spPr>
        <p:txBody>
          <a:bodyPr anchor="t"/>
          <a:lstStyle>
            <a:lvl1pPr marL="0" indent="0" algn="ctr">
              <a:lnSpc>
                <a:spcPct val="100000"/>
              </a:lnSpc>
              <a:buNone/>
              <a:defRPr/>
            </a:lvl1pPr>
          </a:lstStyle>
          <a:p>
            <a:r>
              <a:rPr lang="en-US"/>
              <a:t>Insert picture by</a:t>
            </a:r>
          </a:p>
          <a:p>
            <a:r>
              <a:rPr lang="en-US"/>
              <a:t>clicking icon</a:t>
            </a:r>
          </a:p>
        </p:txBody>
      </p:sp>
    </p:spTree>
    <p:extLst>
      <p:ext uri="{BB962C8B-B14F-4D97-AF65-F5344CB8AC3E}">
        <p14:creationId xmlns:p14="http://schemas.microsoft.com/office/powerpoint/2010/main" val="58562522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74493445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13829280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Tree>
    <p:extLst>
      <p:ext uri="{BB962C8B-B14F-4D97-AF65-F5344CB8AC3E}">
        <p14:creationId xmlns:p14="http://schemas.microsoft.com/office/powerpoint/2010/main" val="22633541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spTree>
    <p:extLst>
      <p:ext uri="{BB962C8B-B14F-4D97-AF65-F5344CB8AC3E}">
        <p14:creationId xmlns:p14="http://schemas.microsoft.com/office/powerpoint/2010/main" val="17444549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57116746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a:t>Primary</a:t>
              </a:r>
              <a:br>
                <a:rPr lang="en-US" sz="1000"/>
              </a:br>
              <a:r>
                <a:rPr lang="en-US" sz="100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a:t>2</a:t>
              </a:r>
              <a:r>
                <a:rPr lang="en-US" sz="1000" baseline="30000"/>
                <a:t>nd</a:t>
              </a:r>
              <a:r>
                <a:rPr lang="en-US" sz="1000"/>
                <a:t>/Community</a:t>
              </a:r>
              <a:br>
                <a:rPr lang="en-US" sz="1000"/>
              </a:br>
              <a:r>
                <a:rPr lang="en-US" sz="100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a:t>2</a:t>
              </a:r>
              <a:r>
                <a:rPr lang="en-US" sz="1000" baseline="30000"/>
                <a:t>nd</a:t>
              </a:r>
              <a:r>
                <a:rPr lang="en-US" sz="1000"/>
                <a:t>/Metro Transit</a:t>
              </a:r>
              <a:br>
                <a:rPr lang="en-US" sz="1000"/>
              </a:br>
              <a:r>
                <a:rPr lang="en-US" sz="100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a:t>2</a:t>
              </a:r>
              <a:r>
                <a:rPr lang="en-US" sz="1000" baseline="30000"/>
                <a:t>nd</a:t>
              </a:r>
              <a:r>
                <a:rPr lang="en-US" sz="1000"/>
                <a:t>/Environmental</a:t>
              </a:r>
              <a:br>
                <a:rPr lang="en-US" sz="1000"/>
              </a:br>
              <a:r>
                <a:rPr lang="en-US" sz="100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Tree>
    <p:extLst>
      <p:ext uri="{BB962C8B-B14F-4D97-AF65-F5344CB8AC3E}">
        <p14:creationId xmlns:p14="http://schemas.microsoft.com/office/powerpoint/2010/main" val="2413925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Imagine 2050">
            <a:extLst>
              <a:ext uri="{FF2B5EF4-FFF2-40B4-BE49-F238E27FC236}">
                <a16:creationId xmlns:a16="http://schemas.microsoft.com/office/drawing/2014/main" id="{7BA931B7-26E4-832A-00BB-6D8B72BBAF3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406953930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eal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B6D574E6-3658-463F-B60A-08F7E02A3FAE}"/>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6" name="Picture Placeholder 5">
            <a:extLst>
              <a:ext uri="{FF2B5EF4-FFF2-40B4-BE49-F238E27FC236}">
                <a16:creationId xmlns:a16="http://schemas.microsoft.com/office/drawing/2014/main" id="{0F30F5B4-EEB2-402D-A5E4-239E4A8CA55D}"/>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12" name="Picture Placeholder 11">
            <a:extLst>
              <a:ext uri="{FF2B5EF4-FFF2-40B4-BE49-F238E27FC236}">
                <a16:creationId xmlns:a16="http://schemas.microsoft.com/office/drawing/2014/main" id="{9AB97334-55ED-4CCA-B757-CAB190B69694}"/>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11" name="Picture 10" descr="Imagine 2050">
            <a:extLst>
              <a:ext uri="{FF2B5EF4-FFF2-40B4-BE49-F238E27FC236}">
                <a16:creationId xmlns:a16="http://schemas.microsoft.com/office/drawing/2014/main" id="{E54193CF-E01A-FDDF-7F07-799C37D06B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203932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pic>
        <p:nvPicPr>
          <p:cNvPr id="4" name="Picture 3" descr="Imagine 2050">
            <a:extLst>
              <a:ext uri="{FF2B5EF4-FFF2-40B4-BE49-F238E27FC236}">
                <a16:creationId xmlns:a16="http://schemas.microsoft.com/office/drawing/2014/main" id="{4C6F5BDE-B37D-BFEE-03B3-DBF4819A905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40709429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Content Placeholder 4">
            <a:extLst>
              <a:ext uri="{FF2B5EF4-FFF2-40B4-BE49-F238E27FC236}">
                <a16:creationId xmlns:a16="http://schemas.microsoft.com/office/drawing/2014/main" id="{759EB58C-4D28-75B0-1A02-2A3724F8B770}"/>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CA48EA22-21C6-6672-EE9F-92EA5C9EA2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90506128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702191"/>
            <a:ext cx="5213206"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1C0980-AC99-3C16-025E-1CA6B81511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9008285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90AC8E89-611E-E081-0EA5-F5ACAC7DBF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83171382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A highway with cars on it and a city in the background&#10;&#10;Description automatically generated with low confidence">
            <a:extLst>
              <a:ext uri="{FF2B5EF4-FFF2-40B4-BE49-F238E27FC236}">
                <a16:creationId xmlns:a16="http://schemas.microsoft.com/office/drawing/2014/main" id="{546C2EEE-EBD7-45E5-B0C2-5375989BCCB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313" y="1704813"/>
            <a:ext cx="3122896" cy="6524787"/>
          </a:xfrm>
          <a:prstGeom prst="rect">
            <a:avLst/>
          </a:prstGeom>
        </p:spPr>
      </p:pic>
      <p:pic>
        <p:nvPicPr>
          <p:cNvPr id="3" name="Picture 2" descr="Imagine 2050">
            <a:extLst>
              <a:ext uri="{FF2B5EF4-FFF2-40B4-BE49-F238E27FC236}">
                <a16:creationId xmlns:a16="http://schemas.microsoft.com/office/drawing/2014/main" id="{9C9B7FAB-31C2-A9B7-99EC-7422A28E77F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14484769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a:t>Insert picture by </a:t>
            </a:r>
          </a:p>
          <a:p>
            <a:r>
              <a:rPr lang="en-US"/>
              <a:t>clicking icon</a:t>
            </a:r>
          </a:p>
        </p:txBody>
      </p:sp>
      <p:pic>
        <p:nvPicPr>
          <p:cNvPr id="3" name="Picture 2" descr="Imagine 2050">
            <a:extLst>
              <a:ext uri="{FF2B5EF4-FFF2-40B4-BE49-F238E27FC236}">
                <a16:creationId xmlns:a16="http://schemas.microsoft.com/office/drawing/2014/main" id="{44713AE3-EE4B-736F-6E63-CBE4FC200A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30231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lacehol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8D4F6-B146-3D40-85EE-56D4ACFA9DF3}"/>
              </a:ext>
              <a:ext uri="{C183D7F6-B498-43B3-948B-1728B52AA6E4}">
                <adec:decorative xmlns:adec="http://schemas.microsoft.com/office/drawing/2017/decorative" val="1"/>
              </a:ext>
            </a:extLst>
          </p:cNvPr>
          <p:cNvSpPr/>
          <p:nvPr userDrawn="1"/>
        </p:nvSpPr>
        <p:spPr>
          <a:xfrm>
            <a:off x="0" y="2971800"/>
            <a:ext cx="14630400" cy="52578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352E449A-2805-6144-A078-7816759352FF}"/>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373676" y="2971800"/>
            <a:ext cx="15156476" cy="5791200"/>
          </a:xfrm>
          <a:prstGeom prst="rect">
            <a:avLst/>
          </a:prstGeom>
        </p:spPr>
      </p:pic>
      <p:sp>
        <p:nvSpPr>
          <p:cNvPr id="12" name="Rectangle 11">
            <a:extLst>
              <a:ext uri="{FF2B5EF4-FFF2-40B4-BE49-F238E27FC236}">
                <a16:creationId xmlns:a16="http://schemas.microsoft.com/office/drawing/2014/main" id="{43C1CFF6-28B3-0740-82BC-0970C814D9B6}"/>
              </a:ext>
              <a:ext uri="{C183D7F6-B498-43B3-948B-1728B52AA6E4}">
                <adec:decorative xmlns:adec="http://schemas.microsoft.com/office/drawing/2017/decorative" val="1"/>
              </a:ext>
            </a:extLst>
          </p:cNvPr>
          <p:cNvSpPr/>
          <p:nvPr userDrawn="1"/>
        </p:nvSpPr>
        <p:spPr>
          <a:xfrm>
            <a:off x="729811" y="7394028"/>
            <a:ext cx="4873547" cy="835572"/>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1517782E-3843-4A5C-B1A5-5FB027C9693B}"/>
              </a:ext>
            </a:extLst>
          </p:cNvPr>
          <p:cNvSpPr>
            <a:spLocks noGrp="1"/>
          </p:cNvSpPr>
          <p:nvPr>
            <p:ph type="title" hasCustomPrompt="1"/>
          </p:nvPr>
        </p:nvSpPr>
        <p:spPr>
          <a:xfrm>
            <a:off x="964835" y="3740897"/>
            <a:ext cx="12522565" cy="1590675"/>
          </a:xfrm>
        </p:spPr>
        <p:txBody>
          <a:bodyPr anchor="b">
            <a:noAutofit/>
          </a:bodyPr>
          <a:lstStyle>
            <a:lvl1pPr>
              <a:defRPr sz="4800" b="1">
                <a:solidFill>
                  <a:schemeClr val="bg1"/>
                </a:solidFill>
              </a:defRPr>
            </a:lvl1pPr>
          </a:lstStyle>
          <a:p>
            <a:pPr lvl="0"/>
            <a:r>
              <a:rPr lang="en-US"/>
              <a:t>Title of presentation goes here</a:t>
            </a:r>
          </a:p>
        </p:txBody>
      </p:sp>
      <p:sp>
        <p:nvSpPr>
          <p:cNvPr id="17" name="Text Placeholder 17">
            <a:extLst>
              <a:ext uri="{FF2B5EF4-FFF2-40B4-BE49-F238E27FC236}">
                <a16:creationId xmlns:a16="http://schemas.microsoft.com/office/drawing/2014/main" id="{147C409B-E0F7-0D42-A7F2-609FAD79557D}"/>
              </a:ext>
            </a:extLst>
          </p:cNvPr>
          <p:cNvSpPr>
            <a:spLocks noGrp="1"/>
          </p:cNvSpPr>
          <p:nvPr>
            <p:ph type="body" sz="quarter" idx="11" hasCustomPrompt="1"/>
          </p:nvPr>
        </p:nvSpPr>
        <p:spPr>
          <a:xfrm>
            <a:off x="964836" y="5664797"/>
            <a:ext cx="6733680" cy="391621"/>
          </a:xfrm>
        </p:spPr>
        <p:txBody>
          <a:bodyPr>
            <a:noAutofit/>
          </a:bodyPr>
          <a:lstStyle>
            <a:lvl1pPr marL="0" indent="0">
              <a:buFontTx/>
              <a:buNone/>
              <a:defRPr sz="2400" b="0"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18" name="Text Placeholder 17">
            <a:extLst>
              <a:ext uri="{FF2B5EF4-FFF2-40B4-BE49-F238E27FC236}">
                <a16:creationId xmlns:a16="http://schemas.microsoft.com/office/drawing/2014/main" id="{B1352900-1093-184D-9A55-BC22387CEA10}"/>
              </a:ext>
            </a:extLst>
          </p:cNvPr>
          <p:cNvSpPr>
            <a:spLocks noGrp="1"/>
          </p:cNvSpPr>
          <p:nvPr>
            <p:ph type="body" sz="quarter" idx="12" hasCustomPrompt="1"/>
          </p:nvPr>
        </p:nvSpPr>
        <p:spPr>
          <a:xfrm>
            <a:off x="964837" y="6267791"/>
            <a:ext cx="6733680" cy="381446"/>
          </a:xfrm>
        </p:spPr>
        <p:txBody>
          <a:bodyPr>
            <a:noAutofit/>
          </a:bodyPr>
          <a:lstStyle>
            <a:lvl1pPr marL="0" indent="0">
              <a:buFontTx/>
              <a:buNone/>
              <a:defRPr sz="1800" b="1" i="0">
                <a:solidFill>
                  <a:schemeClr val="bg1"/>
                </a:solidFill>
                <a:latin typeface="Arial" panose="020B0604020202020204" pitchFamily="34" charset="0"/>
                <a:cs typeface="Arial" panose="020B0604020202020204" pitchFamily="34" charset="0"/>
              </a:defRPr>
            </a:lvl1pPr>
          </a:lstStyle>
          <a:p>
            <a:pPr lvl="0"/>
            <a:r>
              <a:rPr lang="en-US"/>
              <a:t>Presenter Name</a:t>
            </a:r>
          </a:p>
        </p:txBody>
      </p:sp>
      <p:sp>
        <p:nvSpPr>
          <p:cNvPr id="19" name="Text Placeholder 17">
            <a:extLst>
              <a:ext uri="{FF2B5EF4-FFF2-40B4-BE49-F238E27FC236}">
                <a16:creationId xmlns:a16="http://schemas.microsoft.com/office/drawing/2014/main" id="{27717D33-EC0C-9449-8B37-0DE39721ADC8}"/>
              </a:ext>
            </a:extLst>
          </p:cNvPr>
          <p:cNvSpPr>
            <a:spLocks noGrp="1"/>
          </p:cNvSpPr>
          <p:nvPr>
            <p:ph type="body" sz="quarter" idx="13" hasCustomPrompt="1"/>
          </p:nvPr>
        </p:nvSpPr>
        <p:spPr>
          <a:xfrm>
            <a:off x="964836" y="7620363"/>
            <a:ext cx="5053192" cy="381446"/>
          </a:xfrm>
        </p:spPr>
        <p:txBody>
          <a:bodyPr>
            <a:no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metrocouncil.org</a:t>
            </a:r>
          </a:p>
        </p:txBody>
      </p:sp>
      <p:pic>
        <p:nvPicPr>
          <p:cNvPr id="10" name="Picture 9" descr="Imagine 2025">
            <a:extLst>
              <a:ext uri="{FF2B5EF4-FFF2-40B4-BE49-F238E27FC236}">
                <a16:creationId xmlns:a16="http://schemas.microsoft.com/office/drawing/2014/main" id="{BD1C3B86-7444-D68F-D6A8-141194FC7EC6}"/>
              </a:ext>
            </a:extLst>
          </p:cNvPr>
          <p:cNvPicPr>
            <a:picLocks noChangeAspect="1"/>
          </p:cNvPicPr>
          <p:nvPr userDrawn="1"/>
        </p:nvPicPr>
        <p:blipFill>
          <a:blip r:embed="rId3"/>
          <a:stretch>
            <a:fillRect/>
          </a:stretch>
        </p:blipFill>
        <p:spPr>
          <a:xfrm>
            <a:off x="3876321" y="750130"/>
            <a:ext cx="6877757" cy="1653157"/>
          </a:xfrm>
          <a:prstGeom prst="rect">
            <a:avLst/>
          </a:prstGeom>
        </p:spPr>
      </p:pic>
      <p:pic>
        <p:nvPicPr>
          <p:cNvPr id="14" name="Picture 13">
            <a:extLst>
              <a:ext uri="{FF2B5EF4-FFF2-40B4-BE49-F238E27FC236}">
                <a16:creationId xmlns:a16="http://schemas.microsoft.com/office/drawing/2014/main" id="{4CB0C35D-BE30-A71B-CA58-98515453B4D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609658" y="6735354"/>
            <a:ext cx="1715942" cy="1260359"/>
          </a:xfrm>
          <a:prstGeom prst="rect">
            <a:avLst/>
          </a:prstGeom>
        </p:spPr>
      </p:pic>
    </p:spTree>
    <p:extLst>
      <p:ext uri="{BB962C8B-B14F-4D97-AF65-F5344CB8AC3E}">
        <p14:creationId xmlns:p14="http://schemas.microsoft.com/office/powerpoint/2010/main" val="2404752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15A2CBD0-205F-62A8-9735-DA61CDCE0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5581983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Imagine 2050">
            <a:extLst>
              <a:ext uri="{FF2B5EF4-FFF2-40B4-BE49-F238E27FC236}">
                <a16:creationId xmlns:a16="http://schemas.microsoft.com/office/drawing/2014/main" id="{B99F22D4-C201-B165-7570-4A4A9B5AFC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635866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9C07D109-A162-F967-E635-B1C3458E7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87686951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F8052880-0BDA-5BCA-71C2-80605DE2B3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5510240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A763C46B-7CF2-8983-3813-20DF3B3B5046}"/>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74FB1CFC-32B3-9036-8FB2-7C321BF9ED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6611381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152400" y="-1219200"/>
            <a:ext cx="4410232" cy="1047751"/>
          </a:xfrm>
        </p:spPr>
        <p:txBody>
          <a:bodyPr/>
          <a:lstStyle>
            <a:lvl1pPr>
              <a:defRPr/>
            </a:lvl1pPr>
          </a:lstStyle>
          <a:p>
            <a:r>
              <a:rPr lang="en-US"/>
              <a:t>Edit hidden title</a:t>
            </a:r>
          </a:p>
        </p:txBody>
      </p:sp>
      <p:pic>
        <p:nvPicPr>
          <p:cNvPr id="3" name="Picture 2" descr="Imagine 2050">
            <a:extLst>
              <a:ext uri="{FF2B5EF4-FFF2-40B4-BE49-F238E27FC236}">
                <a16:creationId xmlns:a16="http://schemas.microsoft.com/office/drawing/2014/main" id="{574E526C-A133-F765-DCB6-84E7CA453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70001" y="609600"/>
            <a:ext cx="254000" cy="1803400"/>
          </a:xfrm>
          <a:prstGeom prst="rect">
            <a:avLst/>
          </a:prstGeom>
        </p:spPr>
      </p:pic>
    </p:spTree>
    <p:extLst>
      <p:ext uri="{BB962C8B-B14F-4D97-AF65-F5344CB8AC3E}">
        <p14:creationId xmlns:p14="http://schemas.microsoft.com/office/powerpoint/2010/main" val="1193718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losing 2">
    <p:spTree>
      <p:nvGrpSpPr>
        <p:cNvPr id="1" name=""/>
        <p:cNvGrpSpPr/>
        <p:nvPr/>
      </p:nvGrpSpPr>
      <p:grpSpPr>
        <a:xfrm>
          <a:off x="0" y="0"/>
          <a:ext cx="0" cy="0"/>
          <a:chOff x="0" y="0"/>
          <a:chExt cx="0" cy="0"/>
        </a:xfrm>
      </p:grpSpPr>
      <p:pic>
        <p:nvPicPr>
          <p:cNvPr id="9" name="Picture 8" descr="A picture containing text, sky, road, outdoor&#10;&#10;Description automatically generated">
            <a:extLst>
              <a:ext uri="{FF2B5EF4-FFF2-40B4-BE49-F238E27FC236}">
                <a16:creationId xmlns:a16="http://schemas.microsoft.com/office/drawing/2014/main" id="{63019A36-B84C-8126-4781-1045F1D13E2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5156" y="0"/>
            <a:ext cx="7360356"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456416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D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6CF9EC29-9C14-482A-8766-5891FF45BCCB}"/>
              </a:ext>
            </a:extLst>
          </p:cNvPr>
          <p:cNvSpPr>
            <a:spLocks noGrp="1"/>
          </p:cNvSpPr>
          <p:nvPr>
            <p:ph type="title" hasCustomPrompt="1"/>
          </p:nvPr>
        </p:nvSpPr>
        <p:spPr>
          <a:xfrm>
            <a:off x="948267" y="3413480"/>
            <a:ext cx="4242858" cy="1529996"/>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0D4CBAB-5817-2244-AE83-B41C6E97AAF9}"/>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People walking on the Sam Morgan Trail along the Mississippi River just upriver from downtown Saint Paul.">
            <a:extLst>
              <a:ext uri="{FF2B5EF4-FFF2-40B4-BE49-F238E27FC236}">
                <a16:creationId xmlns:a16="http://schemas.microsoft.com/office/drawing/2014/main" id="{62F4457C-B2EE-3A4F-B15E-E9DB6D80C1A0}"/>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219700" y="0"/>
            <a:ext cx="8349343" cy="8229600"/>
          </a:xfrm>
          <a:prstGeom prst="rect">
            <a:avLst/>
          </a:prstGeom>
        </p:spPr>
      </p:pic>
      <p:sp>
        <p:nvSpPr>
          <p:cNvPr id="15" name="TextBox 14">
            <a:extLst>
              <a:ext uri="{FF2B5EF4-FFF2-40B4-BE49-F238E27FC236}">
                <a16:creationId xmlns:a16="http://schemas.microsoft.com/office/drawing/2014/main" id="{654650E4-08B9-4C9D-A6DB-E24AC8051A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3" name="Picture 2" descr="Imagine 2050">
            <a:extLst>
              <a:ext uri="{FF2B5EF4-FFF2-40B4-BE49-F238E27FC236}">
                <a16:creationId xmlns:a16="http://schemas.microsoft.com/office/drawing/2014/main" id="{9DA09673-8D35-C149-02B2-8A05F0859BC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64977" y="1534522"/>
            <a:ext cx="254000" cy="1803400"/>
          </a:xfrm>
          <a:prstGeom prst="rect">
            <a:avLst/>
          </a:prstGeom>
        </p:spPr>
      </p:pic>
    </p:spTree>
    <p:extLst>
      <p:ext uri="{BB962C8B-B14F-4D97-AF65-F5344CB8AC3E}">
        <p14:creationId xmlns:p14="http://schemas.microsoft.com/office/powerpoint/2010/main" val="2474559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D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5D8039C3-759E-5EE7-F110-D5A03619E9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64977" y="1534522"/>
            <a:ext cx="254000" cy="1803400"/>
          </a:xfrm>
          <a:prstGeom prst="rect">
            <a:avLst/>
          </a:prstGeom>
        </p:spPr>
      </p:pic>
    </p:spTree>
    <p:extLst>
      <p:ext uri="{BB962C8B-B14F-4D97-AF65-F5344CB8AC3E}">
        <p14:creationId xmlns:p14="http://schemas.microsoft.com/office/powerpoint/2010/main" val="47207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D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5" name="Picture 4" descr="Imagine 2050">
            <a:extLst>
              <a:ext uri="{FF2B5EF4-FFF2-40B4-BE49-F238E27FC236}">
                <a16:creationId xmlns:a16="http://schemas.microsoft.com/office/drawing/2014/main" id="{A9E95C86-B973-4268-E496-4954CC9EA11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36526131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y we ex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4D9934-2CC7-DA4A-A3A9-6866E42C2F71}"/>
              </a:ext>
              <a:ext uri="{C183D7F6-B498-43B3-948B-1728B52AA6E4}">
                <adec:decorative xmlns:adec="http://schemas.microsoft.com/office/drawing/2017/decorative" val="1"/>
              </a:ext>
            </a:extLst>
          </p:cNvPr>
          <p:cNvSpPr/>
          <p:nvPr userDrawn="1"/>
        </p:nvSpPr>
        <p:spPr>
          <a:xfrm>
            <a:off x="0" y="0"/>
            <a:ext cx="13581529"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A8CAA5C3-FB24-DC48-A895-D790ADDB7F28}"/>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2">
            <a:extLst>
              <a:ext uri="{FF2B5EF4-FFF2-40B4-BE49-F238E27FC236}">
                <a16:creationId xmlns:a16="http://schemas.microsoft.com/office/drawing/2014/main" id="{A0608633-2749-E448-BD66-1B86894D6391}"/>
              </a:ext>
            </a:extLst>
          </p:cNvPr>
          <p:cNvSpPr txBox="1">
            <a:spLocks/>
          </p:cNvSpPr>
          <p:nvPr userDrawn="1"/>
        </p:nvSpPr>
        <p:spPr>
          <a:xfrm>
            <a:off x="1066485" y="3118975"/>
            <a:ext cx="7257244" cy="2937979"/>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7 counties </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182 cities and townships</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More than 3 million residents</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Native people from 11 federally recognized Minnesota tribes and many other tribal communities </a:t>
            </a:r>
          </a:p>
          <a:p>
            <a:pPr marL="228600" indent="-228600">
              <a:lnSpc>
                <a:spcPct val="100000"/>
              </a:lnSpc>
              <a:spcBef>
                <a:spcPts val="0"/>
              </a:spcBef>
              <a:spcAft>
                <a:spcPts val="1000"/>
              </a:spcAft>
            </a:pPr>
            <a:r>
              <a:rPr lang="en-US" sz="2000">
                <a:latin typeface="Arial" panose="020B0604020202020204" pitchFamily="34" charset="0"/>
                <a:cs typeface="Arial" panose="020B0604020202020204" pitchFamily="34" charset="0"/>
              </a:rPr>
              <a:t>Growing diversity representing wide-ranging racial and ethnic people, with about 300 languages spoken at home</a:t>
            </a:r>
          </a:p>
          <a:p>
            <a:pPr marL="228600" indent="-228600">
              <a:lnSpc>
                <a:spcPct val="100000"/>
              </a:lnSpc>
              <a:spcBef>
                <a:spcPts val="0"/>
              </a:spcBef>
              <a:spcAft>
                <a:spcPts val="1000"/>
              </a:spcAft>
            </a:pPr>
            <a:endParaRPr lang="en-US" sz="20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E8319F9-4830-904E-91BA-02A56597D47B}"/>
              </a:ext>
            </a:extLst>
          </p:cNvPr>
          <p:cNvSpPr/>
          <p:nvPr userDrawn="1"/>
        </p:nvSpPr>
        <p:spPr>
          <a:xfrm>
            <a:off x="1066800" y="2004187"/>
            <a:ext cx="7969626" cy="830997"/>
          </a:xfrm>
          <a:prstGeom prst="rect">
            <a:avLst/>
          </a:prstGeom>
        </p:spPr>
        <p:txBody>
          <a:bodyPr wrap="square" lIns="0" tIns="0" rIns="0" bIns="91440">
            <a:spAutoFit/>
          </a:bodyPr>
          <a:lstStyle/>
          <a:p>
            <a:r>
              <a:rPr lang="en-US" sz="2400" b="1">
                <a:solidFill>
                  <a:srgbClr val="005DAA"/>
                </a:solidFill>
                <a:latin typeface="Arial" panose="020B0604020202020204" pitchFamily="34" charset="0"/>
                <a:cs typeface="Arial" panose="020B0604020202020204" pitchFamily="34" charset="0"/>
              </a:rPr>
              <a:t>Every single person and community makes up the fabric and essence of this region.</a:t>
            </a:r>
          </a:p>
        </p:txBody>
      </p:sp>
      <p:sp>
        <p:nvSpPr>
          <p:cNvPr id="13" name="TextBox 12">
            <a:extLst>
              <a:ext uri="{FF2B5EF4-FFF2-40B4-BE49-F238E27FC236}">
                <a16:creationId xmlns:a16="http://schemas.microsoft.com/office/drawing/2014/main" id="{E2E4F4AD-40FC-0444-BDCC-39D707480585}"/>
              </a:ext>
            </a:extLst>
          </p:cNvPr>
          <p:cNvSpPr txBox="1"/>
          <p:nvPr userDrawn="1"/>
        </p:nvSpPr>
        <p:spPr>
          <a:xfrm>
            <a:off x="1048871" y="850511"/>
            <a:ext cx="11658599"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No one community can do it alone</a:t>
            </a:r>
          </a:p>
        </p:txBody>
      </p:sp>
      <p:sp>
        <p:nvSpPr>
          <p:cNvPr id="15" name="Rectangle 14">
            <a:extLst>
              <a:ext uri="{FF2B5EF4-FFF2-40B4-BE49-F238E27FC236}">
                <a16:creationId xmlns:a16="http://schemas.microsoft.com/office/drawing/2014/main" id="{8074F6D3-F81B-F441-9C76-442047BE27F1}"/>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364C8E8B-D2AD-A64A-BFC6-B3690C64C477}"/>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72566" y="-1896"/>
            <a:ext cx="1066800" cy="1704814"/>
          </a:xfrm>
          <a:prstGeom prst="rect">
            <a:avLst/>
          </a:prstGeom>
        </p:spPr>
      </p:pic>
      <p:sp>
        <p:nvSpPr>
          <p:cNvPr id="17" name="TextBox 16">
            <a:extLst>
              <a:ext uri="{FF2B5EF4-FFF2-40B4-BE49-F238E27FC236}">
                <a16:creationId xmlns:a16="http://schemas.microsoft.com/office/drawing/2014/main" id="{939060CB-31A7-6D47-ABCF-1AD05724AD08}"/>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21C774-7674-614C-B796-85436FD33816}"/>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1" name="Rectangle 20">
            <a:extLst>
              <a:ext uri="{FF2B5EF4-FFF2-40B4-BE49-F238E27FC236}">
                <a16:creationId xmlns:a16="http://schemas.microsoft.com/office/drawing/2014/main" id="{8FF08F05-4CB7-B346-85DB-559B4CB279F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2" name="TextBox 21">
            <a:extLst>
              <a:ext uri="{FF2B5EF4-FFF2-40B4-BE49-F238E27FC236}">
                <a16:creationId xmlns:a16="http://schemas.microsoft.com/office/drawing/2014/main" id="{2002A55A-12AD-7648-BDE5-90DF16326B0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4ED41669-A899-3A6A-5131-CCD31A185901}"/>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3" name="Picture 22" descr="Outdoors photograph of Metro Transit Light Rail train at a platform stop">
            <a:extLst>
              <a:ext uri="{FF2B5EF4-FFF2-40B4-BE49-F238E27FC236}">
                <a16:creationId xmlns:a16="http://schemas.microsoft.com/office/drawing/2014/main" id="{0FDC72F8-CD46-A21B-9B5D-AEC3DA42CD2F}"/>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4" name="Picture 23" descr="Child splashing in a puddle">
            <a:extLst>
              <a:ext uri="{FF2B5EF4-FFF2-40B4-BE49-F238E27FC236}">
                <a16:creationId xmlns:a16="http://schemas.microsoft.com/office/drawing/2014/main" id="{008B4711-FB8D-6915-F9B7-49A58511A8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Tree>
    <p:extLst>
      <p:ext uri="{BB962C8B-B14F-4D97-AF65-F5344CB8AC3E}">
        <p14:creationId xmlns:p14="http://schemas.microsoft.com/office/powerpoint/2010/main" val="2445648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D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6F788E4-C5A7-A8C2-6E65-41F944526D0F}"/>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9176F44D-3DC7-BA25-6896-C696931234C3}"/>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B0C681E8-AE39-1214-18BB-751C9D1541B8}"/>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3" name="Picture 2" descr="Imagine 2050">
            <a:extLst>
              <a:ext uri="{FF2B5EF4-FFF2-40B4-BE49-F238E27FC236}">
                <a16:creationId xmlns:a16="http://schemas.microsoft.com/office/drawing/2014/main" id="{424F66D8-2AFB-5243-7622-B91BB40CBD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72575775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D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pic>
        <p:nvPicPr>
          <p:cNvPr id="5" name="Picture 4" descr="Imagine 2050">
            <a:extLst>
              <a:ext uri="{FF2B5EF4-FFF2-40B4-BE49-F238E27FC236}">
                <a16:creationId xmlns:a16="http://schemas.microsoft.com/office/drawing/2014/main" id="{489D8506-4952-376B-076E-8556BF0A69F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4996183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D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6" name="Content Placeholder 4">
            <a:extLst>
              <a:ext uri="{FF2B5EF4-FFF2-40B4-BE49-F238E27FC236}">
                <a16:creationId xmlns:a16="http://schemas.microsoft.com/office/drawing/2014/main" id="{7177CCB1-4DBF-D2C2-2828-E7AEFCBDC60E}"/>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217D434A-4609-0058-7C45-CB2475C06EA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10303943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D column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2F2A984A-80DB-4790-A85C-24A35CB6525C}"/>
              </a:ext>
            </a:extLst>
          </p:cNvPr>
          <p:cNvSpPr>
            <a:spLocks noGrp="1"/>
          </p:cNvSpPr>
          <p:nvPr>
            <p:ph type="title" hasCustomPrompt="1"/>
          </p:nvPr>
        </p:nvSpPr>
        <p:spPr>
          <a:xfrm>
            <a:off x="979073" y="380526"/>
            <a:ext cx="11822526"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pic>
        <p:nvPicPr>
          <p:cNvPr id="14" name="Picture 13" descr="Families walking in Carver Crossing in Carver, Minn">
            <a:extLst>
              <a:ext uri="{FF2B5EF4-FFF2-40B4-BE49-F238E27FC236}">
                <a16:creationId xmlns:a16="http://schemas.microsoft.com/office/drawing/2014/main" id="{6D7EE2B0-BAD0-DD4C-B46B-1CB8EEA079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1702676"/>
            <a:ext cx="5222189" cy="6526924"/>
          </a:xfrm>
          <a:prstGeom prst="rect">
            <a:avLst/>
          </a:prstGeom>
        </p:spPr>
      </p:pic>
      <p:sp>
        <p:nvSpPr>
          <p:cNvPr id="16" name="Rectangle 15">
            <a:extLst>
              <a:ext uri="{FF2B5EF4-FFF2-40B4-BE49-F238E27FC236}">
                <a16:creationId xmlns:a16="http://schemas.microsoft.com/office/drawing/2014/main" id="{F340BD53-8E7E-2247-B749-FA69E9D5AC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4F9B54C7-5AF5-CE2B-3A77-590D1ED313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697285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D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6FD304A8-3916-D1B8-8730-EC9922A42F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414339158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D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22BCD57B-AD0D-EAC8-B9CB-FE90F26E9C7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2442908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D column 1 left photo thin">
    <p:spTree>
      <p:nvGrpSpPr>
        <p:cNvPr id="1" name=""/>
        <p:cNvGrpSpPr/>
        <p:nvPr/>
      </p:nvGrpSpPr>
      <p:grpSpPr>
        <a:xfrm>
          <a:off x="0" y="0"/>
          <a:ext cx="0" cy="0"/>
          <a:chOff x="0" y="0"/>
          <a:chExt cx="0" cy="0"/>
        </a:xfrm>
      </p:grpSpPr>
      <p:pic>
        <p:nvPicPr>
          <p:cNvPr id="6" name="Picture 5" descr="A yellow school bus on the road&#10;&#10;Description automatically generated with medium confidence">
            <a:extLst>
              <a:ext uri="{FF2B5EF4-FFF2-40B4-BE49-F238E27FC236}">
                <a16:creationId xmlns:a16="http://schemas.microsoft.com/office/drawing/2014/main" id="{57C316C2-BB3A-E52A-D9B0-860AB4497B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7"/>
          <a:stretch/>
        </p:blipFill>
        <p:spPr>
          <a:xfrm>
            <a:off x="-8313" y="1619089"/>
            <a:ext cx="3218414" cy="6610511"/>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95069419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D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a:t>Insert picture by </a:t>
            </a:r>
          </a:p>
          <a:p>
            <a:r>
              <a:rPr lang="en-US"/>
              <a:t>clicking icon</a:t>
            </a:r>
          </a:p>
        </p:txBody>
      </p:sp>
      <p:pic>
        <p:nvPicPr>
          <p:cNvPr id="3" name="Picture 2" descr="Imagine 2050">
            <a:extLst>
              <a:ext uri="{FF2B5EF4-FFF2-40B4-BE49-F238E27FC236}">
                <a16:creationId xmlns:a16="http://schemas.microsoft.com/office/drawing/2014/main" id="{D03E5BA6-20CA-21C4-3A95-0E34F74E92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9448712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D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F6CDE772-DB37-49C5-5A50-4CD8D0DD7D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5532154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D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pic>
        <p:nvPicPr>
          <p:cNvPr id="3" name="Picture 2" descr="Imagine 2050">
            <a:extLst>
              <a:ext uri="{FF2B5EF4-FFF2-40B4-BE49-F238E27FC236}">
                <a16:creationId xmlns:a16="http://schemas.microsoft.com/office/drawing/2014/main" id="{AE6E9D19-5DAB-C970-BADD-6E1E7E14A6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0263317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pact of Met Council">
    <p:spTree>
      <p:nvGrpSpPr>
        <p:cNvPr id="1" name=""/>
        <p:cNvGrpSpPr/>
        <p:nvPr/>
      </p:nvGrpSpPr>
      <p:grpSpPr>
        <a:xfrm>
          <a:off x="0" y="0"/>
          <a:ext cx="0" cy="0"/>
          <a:chOff x="0" y="0"/>
          <a:chExt cx="0" cy="0"/>
        </a:xfrm>
      </p:grpSpPr>
      <p:pic>
        <p:nvPicPr>
          <p:cNvPr id="8" name="Picture 7" descr="Outdoor photograph of bridge over the Mississippi river, with Minneapolis, Minnesota in background">
            <a:extLst>
              <a:ext uri="{FF2B5EF4-FFF2-40B4-BE49-F238E27FC236}">
                <a16:creationId xmlns:a16="http://schemas.microsoft.com/office/drawing/2014/main" id="{DC56C798-99C2-1E46-85D3-65CDCD891C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98870" y="0"/>
            <a:ext cx="7331529" cy="8229600"/>
          </a:xfrm>
          <a:prstGeom prst="rect">
            <a:avLst/>
          </a:prstGeom>
        </p:spPr>
      </p:pic>
      <p:pic>
        <p:nvPicPr>
          <p:cNvPr id="9" name="Picture 8" descr="Outdoor photograph of train tracks along the Mississippi river, leading to Saint Paul, Minnesota">
            <a:extLst>
              <a:ext uri="{FF2B5EF4-FFF2-40B4-BE49-F238E27FC236}">
                <a16:creationId xmlns:a16="http://schemas.microsoft.com/office/drawing/2014/main" id="{3B6FD3F7-EB19-2D46-AB47-0A01C4B9852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7298871" cy="8229600"/>
          </a:xfrm>
          <a:prstGeom prst="rect">
            <a:avLst/>
          </a:prstGeom>
        </p:spPr>
      </p:pic>
      <p:sp>
        <p:nvSpPr>
          <p:cNvPr id="14" name="Rectangle 13">
            <a:extLst>
              <a:ext uri="{FF2B5EF4-FFF2-40B4-BE49-F238E27FC236}">
                <a16:creationId xmlns:a16="http://schemas.microsoft.com/office/drawing/2014/main" id="{0855449D-36D6-CB45-90FD-D96BDDC96455}"/>
              </a:ext>
              <a:ext uri="{C183D7F6-B498-43B3-948B-1728B52AA6E4}">
                <adec:decorative xmlns:adec="http://schemas.microsoft.com/office/drawing/2017/decorative" val="1"/>
              </a:ext>
            </a:extLst>
          </p:cNvPr>
          <p:cNvSpPr/>
          <p:nvPr userDrawn="1"/>
        </p:nvSpPr>
        <p:spPr>
          <a:xfrm>
            <a:off x="0" y="2"/>
            <a:ext cx="14630400" cy="203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cxnSp>
        <p:nvCxnSpPr>
          <p:cNvPr id="10" name="Straight Connector 9">
            <a:extLst>
              <a:ext uri="{FF2B5EF4-FFF2-40B4-BE49-F238E27FC236}">
                <a16:creationId xmlns:a16="http://schemas.microsoft.com/office/drawing/2014/main" id="{874F6DD5-DB13-DC4A-AD42-A3821EFE3AB7}"/>
              </a:ext>
              <a:ext uri="{C183D7F6-B498-43B3-948B-1728B52AA6E4}">
                <adec:decorative xmlns:adec="http://schemas.microsoft.com/office/drawing/2017/decorative" val="1"/>
              </a:ext>
            </a:extLst>
          </p:cNvPr>
          <p:cNvCxnSpPr/>
          <p:nvPr userDrawn="1"/>
        </p:nvCxnSpPr>
        <p:spPr>
          <a:xfrm flipV="1">
            <a:off x="4865912" y="636814"/>
            <a:ext cx="0" cy="119198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ED3DF6-57C7-144A-B772-0C2C041F3135}"/>
              </a:ext>
            </a:extLst>
          </p:cNvPr>
          <p:cNvSpPr/>
          <p:nvPr userDrawn="1"/>
        </p:nvSpPr>
        <p:spPr>
          <a:xfrm>
            <a:off x="987661" y="595541"/>
            <a:ext cx="2009913" cy="307777"/>
          </a:xfrm>
          <a:prstGeom prst="rect">
            <a:avLst/>
          </a:prstGeom>
        </p:spPr>
        <p:txBody>
          <a:bodyPr wrap="square">
            <a:spAutoFit/>
          </a:bodyPr>
          <a:lstStyle/>
          <a:p>
            <a:r>
              <a:rPr lang="en-US" sz="1400" b="1">
                <a:latin typeface="Arial" panose="020B0604020202020204" pitchFamily="34" charset="0"/>
                <a:cs typeface="Arial" panose="020B0604020202020204" pitchFamily="34" charset="0"/>
              </a:rPr>
              <a:t>Metropolitan Council</a:t>
            </a:r>
          </a:p>
        </p:txBody>
      </p:sp>
      <p:sp>
        <p:nvSpPr>
          <p:cNvPr id="12" name="Rectangle 11">
            <a:extLst>
              <a:ext uri="{FF2B5EF4-FFF2-40B4-BE49-F238E27FC236}">
                <a16:creationId xmlns:a16="http://schemas.microsoft.com/office/drawing/2014/main" id="{95FEB3FC-C79E-6C47-9499-688D5E202145}"/>
              </a:ext>
            </a:extLst>
          </p:cNvPr>
          <p:cNvSpPr/>
          <p:nvPr userDrawn="1"/>
        </p:nvSpPr>
        <p:spPr>
          <a:xfrm>
            <a:off x="5289613" y="1164325"/>
            <a:ext cx="9095854" cy="338554"/>
          </a:xfrm>
          <a:prstGeom prst="rect">
            <a:avLst/>
          </a:prstGeom>
        </p:spPr>
        <p:txBody>
          <a:bodyPr wrap="square">
            <a:spAutoFit/>
          </a:bodyPr>
          <a:lstStyle/>
          <a:p>
            <a:r>
              <a:rPr lang="en-US" sz="1600" b="1" spc="300">
                <a:latin typeface="Arial" panose="020B0604020202020204" pitchFamily="34" charset="0"/>
                <a:cs typeface="Arial" panose="020B0604020202020204" pitchFamily="34" charset="0"/>
              </a:rPr>
              <a:t>Creating the foundation for a thriving region</a:t>
            </a:r>
          </a:p>
        </p:txBody>
      </p:sp>
      <p:sp>
        <p:nvSpPr>
          <p:cNvPr id="13" name="TextBox 12">
            <a:extLst>
              <a:ext uri="{FF2B5EF4-FFF2-40B4-BE49-F238E27FC236}">
                <a16:creationId xmlns:a16="http://schemas.microsoft.com/office/drawing/2014/main" id="{AC7F4119-B362-7145-B8E4-F62A4C81F343}"/>
              </a:ext>
            </a:extLst>
          </p:cNvPr>
          <p:cNvSpPr txBox="1"/>
          <p:nvPr userDrawn="1"/>
        </p:nvSpPr>
        <p:spPr>
          <a:xfrm>
            <a:off x="968190" y="850511"/>
            <a:ext cx="3490471" cy="790281"/>
          </a:xfrm>
          <a:prstGeom prst="rect">
            <a:avLst/>
          </a:prstGeom>
          <a:noFill/>
        </p:spPr>
        <p:txBody>
          <a:bodyPr wrap="square" rtlCol="0">
            <a:spAutoFit/>
          </a:bodyPr>
          <a:lstStyle/>
          <a:p>
            <a:pPr>
              <a:lnSpc>
                <a:spcPts val="5760"/>
              </a:lnSpc>
              <a:spcAft>
                <a:spcPts val="600"/>
              </a:spcAft>
            </a:pPr>
            <a:r>
              <a:rPr lang="en-US" sz="4800" b="1">
                <a:latin typeface="Arial" panose="020B0604020202020204" pitchFamily="34" charset="0"/>
                <a:cs typeface="Arial" panose="020B0604020202020204" pitchFamily="34" charset="0"/>
              </a:rPr>
              <a:t>Our impact</a:t>
            </a:r>
          </a:p>
        </p:txBody>
      </p:sp>
    </p:spTree>
    <p:extLst>
      <p:ext uri="{BB962C8B-B14F-4D97-AF65-F5344CB8AC3E}">
        <p14:creationId xmlns:p14="http://schemas.microsoft.com/office/powerpoint/2010/main" val="1679523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D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4D0C5241-3437-2B42-D020-6BC1A49B44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5261336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359539A8-AB66-6F80-D105-9F3A9269C7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22306426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4FA57F1E-B03B-9237-6AC1-9ED5E65B2A5E}"/>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8EC4DCE6-0D2E-01AC-4FAD-F448718015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Tree>
    <p:extLst>
      <p:ext uri="{BB962C8B-B14F-4D97-AF65-F5344CB8AC3E}">
        <p14:creationId xmlns:p14="http://schemas.microsoft.com/office/powerpoint/2010/main" val="3195992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533400" y="-1371600"/>
            <a:ext cx="4410232" cy="1047751"/>
          </a:xfrm>
        </p:spPr>
        <p:txBody>
          <a:bodyPr/>
          <a:lstStyle>
            <a:lvl1pPr>
              <a:defRPr/>
            </a:lvl1pPr>
          </a:lstStyle>
          <a:p>
            <a:r>
              <a:rPr lang="en-US"/>
              <a:t>Edit hidden title</a:t>
            </a:r>
          </a:p>
        </p:txBody>
      </p:sp>
      <p:pic>
        <p:nvPicPr>
          <p:cNvPr id="3" name="Picture 2" descr="Imagine 2050">
            <a:extLst>
              <a:ext uri="{FF2B5EF4-FFF2-40B4-BE49-F238E27FC236}">
                <a16:creationId xmlns:a16="http://schemas.microsoft.com/office/drawing/2014/main" id="{5C068134-BA28-EE16-01E2-E0FCFA389F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70001" y="609600"/>
            <a:ext cx="254000" cy="1803400"/>
          </a:xfrm>
          <a:prstGeom prst="rect">
            <a:avLst/>
          </a:prstGeom>
        </p:spPr>
      </p:pic>
    </p:spTree>
    <p:extLst>
      <p:ext uri="{BB962C8B-B14F-4D97-AF65-F5344CB8AC3E}">
        <p14:creationId xmlns:p14="http://schemas.microsoft.com/office/powerpoint/2010/main" val="576217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eneral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15A2CBD0-205F-62A8-9735-DA61CDCE0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400"/>
            <a:ext cx="254000" cy="1803400"/>
          </a:xfrm>
          <a:prstGeom prst="rect">
            <a:avLst/>
          </a:prstGeom>
        </p:spPr>
      </p:pic>
      <p:sp>
        <p:nvSpPr>
          <p:cNvPr id="4" name="Rectangle 3">
            <a:extLst>
              <a:ext uri="{FF2B5EF4-FFF2-40B4-BE49-F238E27FC236}">
                <a16:creationId xmlns:a16="http://schemas.microsoft.com/office/drawing/2014/main" id="{8DB9A436-EB5A-E68D-A054-20535723208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417362500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eneral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41729C03-F673-2F3B-E0FE-E931735346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1534553"/>
            <a:ext cx="254000" cy="1803400"/>
          </a:xfrm>
          <a:prstGeom prst="rect">
            <a:avLst/>
          </a:prstGeom>
        </p:spPr>
      </p:pic>
    </p:spTree>
    <p:extLst>
      <p:ext uri="{BB962C8B-B14F-4D97-AF65-F5344CB8AC3E}">
        <p14:creationId xmlns:p14="http://schemas.microsoft.com/office/powerpoint/2010/main" val="92557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itle 2">
            <a:extLst>
              <a:ext uri="{FF2B5EF4-FFF2-40B4-BE49-F238E27FC236}">
                <a16:creationId xmlns:a16="http://schemas.microsoft.com/office/drawing/2014/main" id="{6A4B4C27-85C1-49EB-A1B3-14872DA16025}"/>
              </a:ext>
            </a:extLst>
          </p:cNvPr>
          <p:cNvSpPr>
            <a:spLocks noGrp="1"/>
          </p:cNvSpPr>
          <p:nvPr>
            <p:ph type="title" hasCustomPrompt="1"/>
          </p:nvPr>
        </p:nvSpPr>
        <p:spPr>
          <a:xfrm>
            <a:off x="942976" y="3413126"/>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0BED054-A81C-4943-B7ED-B70480CCE641}"/>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An image of a water ripple.">
            <a:extLst>
              <a:ext uri="{FF2B5EF4-FFF2-40B4-BE49-F238E27FC236}">
                <a16:creationId xmlns:a16="http://schemas.microsoft.com/office/drawing/2014/main" id="{1A727383-AA61-2B40-867A-A035B8E2432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219700" y="0"/>
            <a:ext cx="8343900" cy="8229600"/>
          </a:xfrm>
          <a:prstGeom prst="rect">
            <a:avLst/>
          </a:prstGeom>
        </p:spPr>
      </p:pic>
      <p:pic>
        <p:nvPicPr>
          <p:cNvPr id="4" name="Picture 3" descr="Imagine 2050">
            <a:extLst>
              <a:ext uri="{FF2B5EF4-FFF2-40B4-BE49-F238E27FC236}">
                <a16:creationId xmlns:a16="http://schemas.microsoft.com/office/drawing/2014/main" id="{7FBAF9AF-27E4-7674-3FD7-FFC54BF31B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64977" y="1534522"/>
            <a:ext cx="254000" cy="1803400"/>
          </a:xfrm>
          <a:prstGeom prst="rect">
            <a:avLst/>
          </a:prstGeom>
        </p:spPr>
      </p:pic>
    </p:spTree>
    <p:extLst>
      <p:ext uri="{BB962C8B-B14F-4D97-AF65-F5344CB8AC3E}">
        <p14:creationId xmlns:p14="http://schemas.microsoft.com/office/powerpoint/2010/main" val="1445268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B174615C-7714-F648-B70A-3DF2621156AB}"/>
              </a:ext>
            </a:extLst>
          </p:cNvPr>
          <p:cNvSpPr>
            <a:spLocks noGrp="1"/>
          </p:cNvSpPr>
          <p:nvPr>
            <p:ph type="pic" sz="quarter" idx="11" hasCustomPrompt="1"/>
          </p:nvPr>
        </p:nvSpPr>
        <p:spPr>
          <a:xfrm>
            <a:off x="5305646" y="434"/>
            <a:ext cx="8249641" cy="822916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8C6537BF-C9D6-341C-98E7-0ED40DBD46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64977" y="1534522"/>
            <a:ext cx="254000" cy="1803400"/>
          </a:xfrm>
          <a:prstGeom prst="rect">
            <a:avLst/>
          </a:prstGeom>
        </p:spPr>
      </p:pic>
    </p:spTree>
    <p:extLst>
      <p:ext uri="{BB962C8B-B14F-4D97-AF65-F5344CB8AC3E}">
        <p14:creationId xmlns:p14="http://schemas.microsoft.com/office/powerpoint/2010/main" val="249921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648000B7-2131-75DE-3FB5-4057C94270F7}"/>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F6074958-A73F-AC95-725A-784FD5F7F1C1}"/>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38B6CE9A-CF86-F634-17EE-D5FDE7E0283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pic>
        <p:nvPicPr>
          <p:cNvPr id="4" name="Picture 3" descr="Imagine 2050">
            <a:extLst>
              <a:ext uri="{FF2B5EF4-FFF2-40B4-BE49-F238E27FC236}">
                <a16:creationId xmlns:a16="http://schemas.microsoft.com/office/drawing/2014/main" id="{B1737B8B-9F9D-CA0E-0F73-8ADC3564420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26253067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73C402E-57BB-1A5B-A3D6-0D7DA280A6E3}"/>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AB09F51D-9B94-F778-4A21-44192B25E7B1}"/>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38CF076A-EF3C-2A3F-48F3-E786760E5989}"/>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3" name="Picture 2" descr="Imagine 2050">
            <a:extLst>
              <a:ext uri="{FF2B5EF4-FFF2-40B4-BE49-F238E27FC236}">
                <a16:creationId xmlns:a16="http://schemas.microsoft.com/office/drawing/2014/main" id="{14206CD4-09C2-5FA4-6AF7-1256B8720FC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2859961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hared vi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8686D-FAB7-4A43-8A45-FCFD2EC70C58}"/>
              </a:ext>
              <a:ext uri="{C183D7F6-B498-43B3-948B-1728B52AA6E4}">
                <adec:decorative xmlns:adec="http://schemas.microsoft.com/office/drawing/2017/decorative" val="1"/>
              </a:ext>
            </a:extLst>
          </p:cNvPr>
          <p:cNvSpPr/>
          <p:nvPr userDrawn="1"/>
        </p:nvSpPr>
        <p:spPr>
          <a:xfrm>
            <a:off x="0" y="0"/>
            <a:ext cx="14630400" cy="2743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460052-38C0-6044-8DA4-BE082DB10ACF}"/>
              </a:ext>
            </a:extLst>
          </p:cNvPr>
          <p:cNvSpPr/>
          <p:nvPr userDrawn="1"/>
        </p:nvSpPr>
        <p:spPr>
          <a:xfrm>
            <a:off x="1095237" y="1948091"/>
            <a:ext cx="12895627"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Making a strong system possible through planning, coordination, and operations</a:t>
            </a:r>
          </a:p>
        </p:txBody>
      </p:sp>
      <p:sp>
        <p:nvSpPr>
          <p:cNvPr id="9" name="TextBox 8">
            <a:extLst>
              <a:ext uri="{FF2B5EF4-FFF2-40B4-BE49-F238E27FC236}">
                <a16:creationId xmlns:a16="http://schemas.microsoft.com/office/drawing/2014/main" id="{AC6B341C-6088-2441-84A6-75D26143ECF1}"/>
              </a:ext>
            </a:extLst>
          </p:cNvPr>
          <p:cNvSpPr txBox="1"/>
          <p:nvPr userDrawn="1"/>
        </p:nvSpPr>
        <p:spPr>
          <a:xfrm>
            <a:off x="1048872" y="850511"/>
            <a:ext cx="9600078"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Partnering on a shared vision</a:t>
            </a:r>
          </a:p>
        </p:txBody>
      </p:sp>
      <p:sp>
        <p:nvSpPr>
          <p:cNvPr id="10" name="TextBox 9">
            <a:extLst>
              <a:ext uri="{FF2B5EF4-FFF2-40B4-BE49-F238E27FC236}">
                <a16:creationId xmlns:a16="http://schemas.microsoft.com/office/drawing/2014/main" id="{13501C1B-288B-9948-9E6A-7F463E6FBD39}"/>
              </a:ext>
            </a:extLst>
          </p:cNvPr>
          <p:cNvSpPr txBox="1"/>
          <p:nvPr userDrawn="1"/>
        </p:nvSpPr>
        <p:spPr>
          <a:xfrm>
            <a:off x="10270674" y="5611590"/>
            <a:ext cx="3510643" cy="871970"/>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Connecting people to places and keeping the economy moving</a:t>
            </a:r>
          </a:p>
        </p:txBody>
      </p:sp>
      <p:sp>
        <p:nvSpPr>
          <p:cNvPr id="11" name="TextBox 10">
            <a:extLst>
              <a:ext uri="{FF2B5EF4-FFF2-40B4-BE49-F238E27FC236}">
                <a16:creationId xmlns:a16="http://schemas.microsoft.com/office/drawing/2014/main" id="{BFBBDE5C-5F23-7F43-80D1-20ECC9F13C0A}"/>
              </a:ext>
            </a:extLst>
          </p:cNvPr>
          <p:cNvSpPr txBox="1"/>
          <p:nvPr userDrawn="1"/>
        </p:nvSpPr>
        <p:spPr>
          <a:xfrm>
            <a:off x="10259787" y="4669974"/>
            <a:ext cx="3864427" cy="913070"/>
          </a:xfrm>
          <a:prstGeom prst="rect">
            <a:avLst/>
          </a:prstGeom>
          <a:noFill/>
        </p:spPr>
        <p:txBody>
          <a:bodyPr wrap="square" rtlCol="0">
            <a:spAutoFit/>
          </a:bodyPr>
          <a:lstStyle/>
          <a:p>
            <a:pPr fontAlgn="base">
              <a:lnSpc>
                <a:spcPts val="3200"/>
              </a:lnSpc>
            </a:pPr>
            <a:r>
              <a:rPr lang="en-US" sz="2800" b="1">
                <a:solidFill>
                  <a:srgbClr val="ED1B2E"/>
                </a:solidFill>
                <a:latin typeface="Arial" panose="020B0604020202020204" pitchFamily="34" charset="0"/>
                <a:cs typeface="Arial" panose="020B0604020202020204" pitchFamily="34" charset="0"/>
              </a:rPr>
              <a:t>Transportation services</a:t>
            </a:r>
          </a:p>
        </p:txBody>
      </p:sp>
      <p:sp>
        <p:nvSpPr>
          <p:cNvPr id="12" name="TextBox 11">
            <a:extLst>
              <a:ext uri="{FF2B5EF4-FFF2-40B4-BE49-F238E27FC236}">
                <a16:creationId xmlns:a16="http://schemas.microsoft.com/office/drawing/2014/main" id="{0A0729E0-DFF7-5943-B119-10378A1CDD01}"/>
              </a:ext>
            </a:extLst>
          </p:cNvPr>
          <p:cNvSpPr txBox="1"/>
          <p:nvPr userDrawn="1"/>
        </p:nvSpPr>
        <p:spPr>
          <a:xfrm>
            <a:off x="5535383" y="5622474"/>
            <a:ext cx="3458988"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Protecting public waterways and parklands to sustain our environment</a:t>
            </a:r>
          </a:p>
        </p:txBody>
      </p:sp>
      <p:sp>
        <p:nvSpPr>
          <p:cNvPr id="13" name="TextBox 12">
            <a:extLst>
              <a:ext uri="{FF2B5EF4-FFF2-40B4-BE49-F238E27FC236}">
                <a16:creationId xmlns:a16="http://schemas.microsoft.com/office/drawing/2014/main" id="{1659B0BB-1283-9545-B3EC-D0031EC4D8A8}"/>
              </a:ext>
            </a:extLst>
          </p:cNvPr>
          <p:cNvSpPr txBox="1"/>
          <p:nvPr userDrawn="1"/>
        </p:nvSpPr>
        <p:spPr>
          <a:xfrm>
            <a:off x="5524497" y="4680859"/>
            <a:ext cx="2890157" cy="913070"/>
          </a:xfrm>
          <a:prstGeom prst="rect">
            <a:avLst/>
          </a:prstGeom>
          <a:noFill/>
        </p:spPr>
        <p:txBody>
          <a:bodyPr wrap="square" rtlCol="0">
            <a:spAutoFit/>
          </a:bodyPr>
          <a:lstStyle/>
          <a:p>
            <a:pPr fontAlgn="base">
              <a:lnSpc>
                <a:spcPts val="3200"/>
              </a:lnSpc>
            </a:pPr>
            <a:r>
              <a:rPr lang="en-US" sz="2800" b="1">
                <a:solidFill>
                  <a:srgbClr val="009AC7"/>
                </a:solidFill>
                <a:latin typeface="Arial" panose="020B0604020202020204" pitchFamily="34" charset="0"/>
                <a:cs typeface="Arial" panose="020B0604020202020204" pitchFamily="34" charset="0"/>
              </a:rPr>
              <a:t>Environmental protection</a:t>
            </a:r>
          </a:p>
        </p:txBody>
      </p:sp>
      <p:sp>
        <p:nvSpPr>
          <p:cNvPr id="14" name="TextBox 13">
            <a:extLst>
              <a:ext uri="{FF2B5EF4-FFF2-40B4-BE49-F238E27FC236}">
                <a16:creationId xmlns:a16="http://schemas.microsoft.com/office/drawing/2014/main" id="{0EB76E8C-5CA3-2841-8FED-25E60DD73266}"/>
              </a:ext>
            </a:extLst>
          </p:cNvPr>
          <p:cNvSpPr txBox="1"/>
          <p:nvPr userDrawn="1"/>
        </p:nvSpPr>
        <p:spPr>
          <a:xfrm>
            <a:off x="996041" y="5633361"/>
            <a:ext cx="3282045"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Supporting cities and townships for the prosperity</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of the region</a:t>
            </a:r>
          </a:p>
        </p:txBody>
      </p:sp>
      <p:sp>
        <p:nvSpPr>
          <p:cNvPr id="15" name="TextBox 14">
            <a:extLst>
              <a:ext uri="{FF2B5EF4-FFF2-40B4-BE49-F238E27FC236}">
                <a16:creationId xmlns:a16="http://schemas.microsoft.com/office/drawing/2014/main" id="{E81F539E-C28D-EC40-BEF2-FD2E80E91AD9}"/>
              </a:ext>
            </a:extLst>
          </p:cNvPr>
          <p:cNvSpPr txBox="1"/>
          <p:nvPr userDrawn="1"/>
        </p:nvSpPr>
        <p:spPr>
          <a:xfrm>
            <a:off x="971708" y="4691745"/>
            <a:ext cx="2890157" cy="913070"/>
          </a:xfrm>
          <a:prstGeom prst="rect">
            <a:avLst/>
          </a:prstGeom>
          <a:noFill/>
        </p:spPr>
        <p:txBody>
          <a:bodyPr wrap="square" rtlCol="0">
            <a:spAutoFit/>
          </a:bodyPr>
          <a:lstStyle/>
          <a:p>
            <a:pPr fontAlgn="base">
              <a:lnSpc>
                <a:spcPts val="3200"/>
              </a:lnSpc>
            </a:pPr>
            <a:r>
              <a:rPr lang="en-US" sz="2800" b="1">
                <a:solidFill>
                  <a:srgbClr val="78A22F"/>
                </a:solidFill>
                <a:latin typeface="Arial" panose="020B0604020202020204" pitchFamily="34" charset="0"/>
                <a:cs typeface="Arial" panose="020B0604020202020204" pitchFamily="34" charset="0"/>
              </a:rPr>
              <a:t>Long-range </a:t>
            </a:r>
            <a:br>
              <a:rPr lang="en-US" sz="2800" b="1">
                <a:solidFill>
                  <a:srgbClr val="78A22F"/>
                </a:solidFill>
                <a:latin typeface="Arial" panose="020B0604020202020204" pitchFamily="34" charset="0"/>
                <a:cs typeface="Arial" panose="020B0604020202020204" pitchFamily="34" charset="0"/>
              </a:rPr>
            </a:br>
            <a:r>
              <a:rPr lang="en-US" sz="2800" b="1">
                <a:solidFill>
                  <a:srgbClr val="78A22F"/>
                </a:solidFill>
                <a:latin typeface="Arial" panose="020B0604020202020204" pitchFamily="34" charset="0"/>
                <a:cs typeface="Arial" panose="020B0604020202020204" pitchFamily="34" charset="0"/>
              </a:rPr>
              <a:t>planning</a:t>
            </a:r>
          </a:p>
        </p:txBody>
      </p:sp>
      <p:pic>
        <p:nvPicPr>
          <p:cNvPr id="16" name="Picture 15" descr="Icon graphic of green circle with house, representing Long-range planning">
            <a:extLst>
              <a:ext uri="{FF2B5EF4-FFF2-40B4-BE49-F238E27FC236}">
                <a16:creationId xmlns:a16="http://schemas.microsoft.com/office/drawing/2014/main" id="{9A43306C-9079-AA42-AD22-CF9A4FF090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767"/>
          <a:stretch/>
        </p:blipFill>
        <p:spPr>
          <a:xfrm>
            <a:off x="1274165" y="3039847"/>
            <a:ext cx="1573967" cy="1562133"/>
          </a:xfrm>
          <a:prstGeom prst="rect">
            <a:avLst/>
          </a:prstGeom>
        </p:spPr>
      </p:pic>
      <p:pic>
        <p:nvPicPr>
          <p:cNvPr id="17" name="Picture 16" descr="Icon graphic of red circle with bus, representing Transportaion services">
            <a:extLst>
              <a:ext uri="{FF2B5EF4-FFF2-40B4-BE49-F238E27FC236}">
                <a16:creationId xmlns:a16="http://schemas.microsoft.com/office/drawing/2014/main" id="{9A1213E8-B749-E94B-9513-3419B551547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780427" y="3057335"/>
            <a:ext cx="1573967" cy="1562133"/>
          </a:xfrm>
          <a:prstGeom prst="rect">
            <a:avLst/>
          </a:prstGeom>
        </p:spPr>
      </p:pic>
      <p:pic>
        <p:nvPicPr>
          <p:cNvPr id="18" name="Picture 17" descr="Icon graphic of blue circle with tree, representing Environmental protection">
            <a:extLst>
              <a:ext uri="{FF2B5EF4-FFF2-40B4-BE49-F238E27FC236}">
                <a16:creationId xmlns:a16="http://schemas.microsoft.com/office/drawing/2014/main" id="{F92570DC-09A6-3947-A5B0-CC1CCD7662E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6157"/>
          <a:stretch/>
        </p:blipFill>
        <p:spPr>
          <a:xfrm>
            <a:off x="5851624" y="3059833"/>
            <a:ext cx="1573967" cy="1562133"/>
          </a:xfrm>
          <a:prstGeom prst="rect">
            <a:avLst/>
          </a:prstGeom>
        </p:spPr>
      </p:pic>
      <p:sp>
        <p:nvSpPr>
          <p:cNvPr id="19" name="TextBox 18">
            <a:extLst>
              <a:ext uri="{FF2B5EF4-FFF2-40B4-BE49-F238E27FC236}">
                <a16:creationId xmlns:a16="http://schemas.microsoft.com/office/drawing/2014/main" id="{76C5DD9D-50FE-CF48-8427-A65614A9C51B}"/>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B175FF2-B44E-0C4E-823C-D381326A0336}"/>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1" name="TextBox 20">
            <a:extLst>
              <a:ext uri="{FF2B5EF4-FFF2-40B4-BE49-F238E27FC236}">
                <a16:creationId xmlns:a16="http://schemas.microsoft.com/office/drawing/2014/main" id="{BE907DD2-9E42-EF48-AC37-36FAC62E09D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433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pic>
        <p:nvPicPr>
          <p:cNvPr id="4" name="Picture 3" descr="Imagine 2050">
            <a:extLst>
              <a:ext uri="{FF2B5EF4-FFF2-40B4-BE49-F238E27FC236}">
                <a16:creationId xmlns:a16="http://schemas.microsoft.com/office/drawing/2014/main" id="{BB319A28-CBE1-F922-4878-6F82865537A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415638920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640" userDrawn="1">
          <p15:clr>
            <a:srgbClr val="FBAE40"/>
          </p15:clr>
        </p15:guide>
        <p15:guide id="4" pos="576" userDrawn="1">
          <p15:clr>
            <a:srgbClr val="FBAE40"/>
          </p15:clr>
        </p15:guide>
        <p15:guide id="5" pos="328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S 1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6" name="Content Placeholder 4">
            <a:extLst>
              <a:ext uri="{FF2B5EF4-FFF2-40B4-BE49-F238E27FC236}">
                <a16:creationId xmlns:a16="http://schemas.microsoft.com/office/drawing/2014/main" id="{730FCA13-EEB5-71C7-5C36-CC3F035B9CD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A97F284B-BF05-3C3B-66D0-46FFB3174D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6012300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S 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5486400" y="2024938"/>
            <a:ext cx="7903942"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5480552" y="2728912"/>
            <a:ext cx="7473447" cy="4961192"/>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702191"/>
            <a:ext cx="4941057"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54" name="Picture 53">
            <a:extLst>
              <a:ext uri="{FF2B5EF4-FFF2-40B4-BE49-F238E27FC236}">
                <a16:creationId xmlns:a16="http://schemas.microsoft.com/office/drawing/2014/main" id="{EAEA0C8A-A152-8888-56DC-1B1F4565ECD8}"/>
              </a:ext>
              <a:ext uri="{C183D7F6-B498-43B3-948B-1728B52AA6E4}">
                <adec:decorative xmlns:adec="http://schemas.microsoft.com/office/drawing/2017/decorative" val="1"/>
              </a:ext>
            </a:extLst>
          </p:cNvPr>
          <p:cNvPicPr>
            <a:picLocks/>
          </p:cNvPicPr>
          <p:nvPr userDrawn="1"/>
        </p:nvPicPr>
        <p:blipFill rotWithShape="1">
          <a:blip r:embed="rId4" cstate="email">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0800000">
            <a:off x="2476500" y="1701800"/>
            <a:ext cx="530352" cy="530352"/>
          </a:xfrm>
          <a:prstGeom prst="rect">
            <a:avLst/>
          </a:prstGeom>
        </p:spPr>
      </p:pic>
      <p:pic>
        <p:nvPicPr>
          <p:cNvPr id="3" name="Picture 2" descr="Imagine 2050">
            <a:extLst>
              <a:ext uri="{FF2B5EF4-FFF2-40B4-BE49-F238E27FC236}">
                <a16:creationId xmlns:a16="http://schemas.microsoft.com/office/drawing/2014/main" id="{9341B71D-1ED6-A7F5-148B-37617D08504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2138145107"/>
      </p:ext>
    </p:extLst>
  </p:cSld>
  <p:clrMapOvr>
    <a:masterClrMapping/>
  </p:clrMapOvr>
  <p:extLst>
    <p:ext uri="{DCECCB84-F9BA-43D5-87BE-67443E8EF086}">
      <p15:sldGuideLst xmlns:p15="http://schemas.microsoft.com/office/powerpoint/2012/main">
        <p15:guide id="3" pos="8544" userDrawn="1">
          <p15:clr>
            <a:srgbClr val="FBAE40"/>
          </p15:clr>
        </p15:guide>
        <p15:guide id="26" pos="610" userDrawn="1">
          <p15:clr>
            <a:srgbClr val="FBAE40"/>
          </p15:clr>
        </p15:guide>
        <p15:guide id="28" pos="3295" userDrawn="1">
          <p15:clr>
            <a:srgbClr val="FBAE40"/>
          </p15:clr>
        </p15:guide>
        <p15:guide id="35" orient="horz" userDrawn="1">
          <p15:clr>
            <a:srgbClr val="FBAE40"/>
          </p15:clr>
        </p15:guide>
        <p15:guide id="36" pos="4608" userDrawn="1">
          <p15:clr>
            <a:srgbClr val="FBAE40"/>
          </p15:clr>
        </p15:guide>
        <p15:guide id="37" orient="horz" pos="259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0" name="Picture Placeholder 5">
            <a:extLst>
              <a:ext uri="{FF2B5EF4-FFF2-40B4-BE49-F238E27FC236}">
                <a16:creationId xmlns:a16="http://schemas.microsoft.com/office/drawing/2014/main" id="{E64CAC0D-0ED4-5E4F-86EB-31799C4B1D63}"/>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6718F734-4275-7261-84B2-889864F905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10214066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1 left photo thin">
    <p:spTree>
      <p:nvGrpSpPr>
        <p:cNvPr id="1" name=""/>
        <p:cNvGrpSpPr/>
        <p:nvPr/>
      </p:nvGrpSpPr>
      <p:grpSpPr>
        <a:xfrm>
          <a:off x="0" y="0"/>
          <a:ext cx="0" cy="0"/>
          <a:chOff x="0" y="0"/>
          <a:chExt cx="0" cy="0"/>
        </a:xfrm>
      </p:grpSpPr>
      <p:pic>
        <p:nvPicPr>
          <p:cNvPr id="20" name="Picture 19" descr="A close-up of a river&#10;&#10;Description automatically generated with low confidence">
            <a:extLst>
              <a:ext uri="{FF2B5EF4-FFF2-40B4-BE49-F238E27FC236}">
                <a16:creationId xmlns:a16="http://schemas.microsoft.com/office/drawing/2014/main" id="{C33F350E-2A43-8B42-A700-87AA665EA9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6278"/>
            <a:ext cx="3162300" cy="6533322"/>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9DF86AF-DED5-45EE-8B6D-99C4C9DF3F42}"/>
              </a:ext>
            </a:extLst>
          </p:cNvPr>
          <p:cNvSpPr>
            <a:spLocks noGrp="1"/>
          </p:cNvSpPr>
          <p:nvPr>
            <p:ph type="title" hasCustomPrompt="1"/>
          </p:nvPr>
        </p:nvSpPr>
        <p:spPr>
          <a:xfrm>
            <a:off x="980016" y="383722"/>
            <a:ext cx="11821583" cy="1234122"/>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4" name="Rectangle 13">
            <a:extLst>
              <a:ext uri="{FF2B5EF4-FFF2-40B4-BE49-F238E27FC236}">
                <a16:creationId xmlns:a16="http://schemas.microsoft.com/office/drawing/2014/main" id="{812E5B9F-28A0-0C43-8A99-6E97EE33305F}"/>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77C7C265-D370-009B-133D-9CF0457E9A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145202089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172072BD-1528-274E-82C0-E42037157AEE}"/>
              </a:ext>
            </a:extLst>
          </p:cNvPr>
          <p:cNvSpPr>
            <a:spLocks noGrp="1"/>
          </p:cNvSpPr>
          <p:nvPr>
            <p:ph type="pic" sz="quarter" idx="14" hasCustomPrompt="1"/>
          </p:nvPr>
        </p:nvSpPr>
        <p:spPr>
          <a:xfrm>
            <a:off x="0" y="1704814"/>
            <a:ext cx="3095625" cy="6524786"/>
          </a:xfrm>
        </p:spPr>
        <p:txBody>
          <a:bodyPr anchor="t"/>
          <a:lstStyle>
            <a:lvl1pPr marL="0" indent="0" algn="ctr">
              <a:lnSpc>
                <a:spcPct val="100000"/>
              </a:lnSpc>
              <a:buNone/>
              <a:defRPr/>
            </a:lvl1pPr>
          </a:lstStyle>
          <a:p>
            <a:r>
              <a:rPr lang="en-US"/>
              <a:t>Insert picture by</a:t>
            </a:r>
          </a:p>
          <a:p>
            <a:r>
              <a:rPr lang="en-US"/>
              <a:t>clicking icon</a:t>
            </a:r>
          </a:p>
        </p:txBody>
      </p:sp>
      <p:pic>
        <p:nvPicPr>
          <p:cNvPr id="3" name="Picture 2" descr="Imagine 2050">
            <a:extLst>
              <a:ext uri="{FF2B5EF4-FFF2-40B4-BE49-F238E27FC236}">
                <a16:creationId xmlns:a16="http://schemas.microsoft.com/office/drawing/2014/main" id="{873D3163-03CA-9FFA-CE5F-419CC38FB7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34821428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206AB914-1FE8-08AD-2426-F1079A59E8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21133920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CFB015E4-AA59-563C-6F75-FB10332F35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32347693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DE56F74E-CF48-684C-8C6B-3AE2F87D7FF2}"/>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AA960663-69D6-D049-B633-C9C6BB9C577E}"/>
              </a:ext>
            </a:extLst>
          </p:cNvPr>
          <p:cNvSpPr>
            <a:spLocks noGrp="1"/>
          </p:cNvSpPr>
          <p:nvPr>
            <p:ph type="body" sz="quarter" idx="21" hasCustomPrompt="1"/>
          </p:nvPr>
        </p:nvSpPr>
        <p:spPr>
          <a:xfrm>
            <a:off x="5478271" y="3486381"/>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F2687938-90B6-C548-9083-4A3F5E97021B}"/>
              </a:ext>
            </a:extLst>
          </p:cNvPr>
          <p:cNvSpPr>
            <a:spLocks noGrp="1"/>
          </p:cNvSpPr>
          <p:nvPr>
            <p:ph type="body" sz="quarter" idx="22" hasCustomPrompt="1"/>
          </p:nvPr>
        </p:nvSpPr>
        <p:spPr>
          <a:xfrm>
            <a:off x="9842950" y="3485658"/>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963C6D62-2374-28E3-7545-53541BE2EB1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36433609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61F35F01-9E16-291C-D6C2-0AB22D86DD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5619091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t Council services">
    <p:spTree>
      <p:nvGrpSpPr>
        <p:cNvPr id="1" name=""/>
        <p:cNvGrpSpPr/>
        <p:nvPr/>
      </p:nvGrpSpPr>
      <p:grpSpPr>
        <a:xfrm>
          <a:off x="0" y="0"/>
          <a:ext cx="0" cy="0"/>
          <a:chOff x="0" y="0"/>
          <a:chExt cx="0" cy="0"/>
        </a:xfrm>
      </p:grpSpPr>
      <p:pic>
        <p:nvPicPr>
          <p:cNvPr id="8" name="Picture 7" descr="Outdoors photograph of creek bed with running stream">
            <a:extLst>
              <a:ext uri="{FF2B5EF4-FFF2-40B4-BE49-F238E27FC236}">
                <a16:creationId xmlns:a16="http://schemas.microsoft.com/office/drawing/2014/main" id="{05FE2241-2CD5-B049-B4D9-0B842CF2D4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46684" y="0"/>
            <a:ext cx="4151376" cy="8229600"/>
          </a:xfrm>
          <a:prstGeom prst="rect">
            <a:avLst/>
          </a:prstGeom>
        </p:spPr>
      </p:pic>
      <p:pic>
        <p:nvPicPr>
          <p:cNvPr id="9" name="Picture 8" descr="Outdoors photograph of Metro Transit Light Rail trains">
            <a:extLst>
              <a:ext uri="{FF2B5EF4-FFF2-40B4-BE49-F238E27FC236}">
                <a16:creationId xmlns:a16="http://schemas.microsoft.com/office/drawing/2014/main" id="{42906C1E-7175-254B-97DD-9B0EA5F563F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93611" y="0"/>
            <a:ext cx="4152900" cy="8229600"/>
          </a:xfrm>
          <a:prstGeom prst="rect">
            <a:avLst/>
          </a:prstGeom>
        </p:spPr>
      </p:pic>
      <p:pic>
        <p:nvPicPr>
          <p:cNvPr id="10" name="Picture 9" descr="Outdoors photograph of city buildings">
            <a:extLst>
              <a:ext uri="{FF2B5EF4-FFF2-40B4-BE49-F238E27FC236}">
                <a16:creationId xmlns:a16="http://schemas.microsoft.com/office/drawing/2014/main" id="{5F6ADFB3-64F5-D84F-9674-C544FD036D0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00112" y="0"/>
            <a:ext cx="4149534" cy="8229600"/>
          </a:xfrm>
          <a:prstGeom prst="rect">
            <a:avLst/>
          </a:prstGeom>
        </p:spPr>
      </p:pic>
      <p:sp>
        <p:nvSpPr>
          <p:cNvPr id="11" name="Rectangle 10">
            <a:extLst>
              <a:ext uri="{FF2B5EF4-FFF2-40B4-BE49-F238E27FC236}">
                <a16:creationId xmlns:a16="http://schemas.microsoft.com/office/drawing/2014/main" id="{23282B0D-0D9B-5C40-B380-5097A7E28345}"/>
              </a:ext>
              <a:ext uri="{C183D7F6-B498-43B3-948B-1728B52AA6E4}">
                <adec:decorative xmlns:adec="http://schemas.microsoft.com/office/drawing/2017/decorative" val="1"/>
              </a:ext>
            </a:extLst>
          </p:cNvPr>
          <p:cNvSpPr/>
          <p:nvPr userDrawn="1"/>
        </p:nvSpPr>
        <p:spPr>
          <a:xfrm>
            <a:off x="-1" y="0"/>
            <a:ext cx="14630401" cy="1077686"/>
          </a:xfrm>
          <a:prstGeom prst="rect">
            <a:avLst/>
          </a:prstGeom>
          <a:solidFill>
            <a:schemeClr val="bg2">
              <a:lumMod val="25000"/>
              <a:alpha val="75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Rectangle 11">
            <a:extLst>
              <a:ext uri="{FF2B5EF4-FFF2-40B4-BE49-F238E27FC236}">
                <a16:creationId xmlns:a16="http://schemas.microsoft.com/office/drawing/2014/main" id="{16FD3C0A-7675-B94F-8F7A-A71163350A3E}"/>
              </a:ext>
            </a:extLst>
          </p:cNvPr>
          <p:cNvSpPr/>
          <p:nvPr userDrawn="1"/>
        </p:nvSpPr>
        <p:spPr>
          <a:xfrm>
            <a:off x="1109927"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Long-range planning</a:t>
            </a:r>
          </a:p>
        </p:txBody>
      </p:sp>
      <p:sp>
        <p:nvSpPr>
          <p:cNvPr id="13" name="Rectangle 12">
            <a:extLst>
              <a:ext uri="{FF2B5EF4-FFF2-40B4-BE49-F238E27FC236}">
                <a16:creationId xmlns:a16="http://schemas.microsoft.com/office/drawing/2014/main" id="{9BF69A6C-2ADA-364F-8678-C7E8034F4BFC}"/>
              </a:ext>
            </a:extLst>
          </p:cNvPr>
          <p:cNvSpPr/>
          <p:nvPr userDrawn="1"/>
        </p:nvSpPr>
        <p:spPr>
          <a:xfrm>
            <a:off x="5257420"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Environmental protection</a:t>
            </a:r>
          </a:p>
        </p:txBody>
      </p:sp>
      <p:sp>
        <p:nvSpPr>
          <p:cNvPr id="14" name="Rectangle 13">
            <a:extLst>
              <a:ext uri="{FF2B5EF4-FFF2-40B4-BE49-F238E27FC236}">
                <a16:creationId xmlns:a16="http://schemas.microsoft.com/office/drawing/2014/main" id="{B20EF1F3-C20D-FB49-90F8-AB377B8582A9}"/>
              </a:ext>
            </a:extLst>
          </p:cNvPr>
          <p:cNvSpPr/>
          <p:nvPr userDrawn="1"/>
        </p:nvSpPr>
        <p:spPr>
          <a:xfrm>
            <a:off x="9405109"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Transportation services</a:t>
            </a:r>
          </a:p>
        </p:txBody>
      </p:sp>
      <p:sp>
        <p:nvSpPr>
          <p:cNvPr id="15" name="Rectangle 14">
            <a:extLst>
              <a:ext uri="{FF2B5EF4-FFF2-40B4-BE49-F238E27FC236}">
                <a16:creationId xmlns:a16="http://schemas.microsoft.com/office/drawing/2014/main" id="{C0DA7636-6DF7-8B4B-A171-088C0C73E0B3}"/>
              </a:ext>
              <a:ext uri="{C183D7F6-B498-43B3-948B-1728B52AA6E4}">
                <adec:decorative xmlns:adec="http://schemas.microsoft.com/office/drawing/2017/decorative" val="1"/>
              </a:ext>
            </a:extLst>
          </p:cNvPr>
          <p:cNvSpPr/>
          <p:nvPr userDrawn="1"/>
        </p:nvSpPr>
        <p:spPr>
          <a:xfrm>
            <a:off x="5251256" y="1074738"/>
            <a:ext cx="4142232" cy="953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78A360AA-3D30-324B-A06C-849886DAE75C}"/>
              </a:ext>
              <a:ext uri="{C183D7F6-B498-43B3-948B-1728B52AA6E4}">
                <adec:decorative xmlns:adec="http://schemas.microsoft.com/office/drawing/2017/decorative" val="1"/>
              </a:ext>
            </a:extLst>
          </p:cNvPr>
          <p:cNvSpPr/>
          <p:nvPr userDrawn="1"/>
        </p:nvSpPr>
        <p:spPr>
          <a:xfrm>
            <a:off x="9399928" y="1074738"/>
            <a:ext cx="4140266" cy="91440"/>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Rectangle 16">
            <a:extLst>
              <a:ext uri="{FF2B5EF4-FFF2-40B4-BE49-F238E27FC236}">
                <a16:creationId xmlns:a16="http://schemas.microsoft.com/office/drawing/2014/main" id="{387E921F-CDC2-6E43-BE66-14758B52C9BF}"/>
              </a:ext>
              <a:ext uri="{C183D7F6-B498-43B3-948B-1728B52AA6E4}">
                <adec:decorative xmlns:adec="http://schemas.microsoft.com/office/drawing/2017/decorative" val="1"/>
              </a:ext>
            </a:extLst>
          </p:cNvPr>
          <p:cNvSpPr/>
          <p:nvPr userDrawn="1"/>
        </p:nvSpPr>
        <p:spPr>
          <a:xfrm>
            <a:off x="1103826" y="1074738"/>
            <a:ext cx="4142106"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35113F92-A985-FE47-A6B1-440942313D7E}"/>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60B66663-EF78-7C44-AD53-BC2817EF631F}"/>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Box 22">
            <a:extLst>
              <a:ext uri="{FF2B5EF4-FFF2-40B4-BE49-F238E27FC236}">
                <a16:creationId xmlns:a16="http://schemas.microsoft.com/office/drawing/2014/main" id="{691CDD90-0647-FD48-8E3E-50ECF6D682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004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D2490A3C-12E5-9EB3-E03B-D40541E3CE1A}"/>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27D2D5E1-B075-1319-19AA-8324A743DE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0" y="2184399"/>
            <a:ext cx="254000" cy="1803400"/>
          </a:xfrm>
          <a:prstGeom prst="rect">
            <a:avLst/>
          </a:prstGeom>
        </p:spPr>
      </p:pic>
    </p:spTree>
    <p:extLst>
      <p:ext uri="{BB962C8B-B14F-4D97-AF65-F5344CB8AC3E}">
        <p14:creationId xmlns:p14="http://schemas.microsoft.com/office/powerpoint/2010/main" val="39498194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838200" y="-1436376"/>
            <a:ext cx="4410232" cy="1047751"/>
          </a:xfrm>
        </p:spPr>
        <p:txBody>
          <a:bodyPr/>
          <a:lstStyle>
            <a:lvl1pPr>
              <a:defRPr/>
            </a:lvl1pPr>
          </a:lstStyle>
          <a:p>
            <a:r>
              <a:rPr lang="en-US"/>
              <a:t>Edit hidden title</a:t>
            </a:r>
          </a:p>
        </p:txBody>
      </p:sp>
      <p:pic>
        <p:nvPicPr>
          <p:cNvPr id="3" name="Picture 2" descr="Imagine 2050">
            <a:extLst>
              <a:ext uri="{FF2B5EF4-FFF2-40B4-BE49-F238E27FC236}">
                <a16:creationId xmlns:a16="http://schemas.microsoft.com/office/drawing/2014/main" id="{1AB84694-E9FF-5A88-DD7F-DD29E519DA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70000" y="609600"/>
            <a:ext cx="254000" cy="1803400"/>
          </a:xfrm>
          <a:prstGeom prst="rect">
            <a:avLst/>
          </a:prstGeom>
        </p:spPr>
      </p:pic>
    </p:spTree>
    <p:extLst>
      <p:ext uri="{BB962C8B-B14F-4D97-AF65-F5344CB8AC3E}">
        <p14:creationId xmlns:p14="http://schemas.microsoft.com/office/powerpoint/2010/main" val="3976019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pic>
        <p:nvPicPr>
          <p:cNvPr id="4" name="Picture 3" descr="Imagine 2050">
            <a:extLst>
              <a:ext uri="{FF2B5EF4-FFF2-40B4-BE49-F238E27FC236}">
                <a16:creationId xmlns:a16="http://schemas.microsoft.com/office/drawing/2014/main" id="{FC5798C8-C4F8-E157-3E6D-FD0AE7989471}"/>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1534552"/>
            <a:ext cx="254000" cy="1803400"/>
          </a:xfrm>
          <a:prstGeom prst="rect">
            <a:avLst/>
          </a:prstGeom>
        </p:spPr>
      </p:pic>
    </p:spTree>
    <p:extLst>
      <p:ext uri="{BB962C8B-B14F-4D97-AF65-F5344CB8AC3E}">
        <p14:creationId xmlns:p14="http://schemas.microsoft.com/office/powerpoint/2010/main" val="2241654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460D3A5A-502A-6836-E582-F4157B50C9D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1534552"/>
            <a:ext cx="254000" cy="1803400"/>
          </a:xfrm>
          <a:prstGeom prst="rect">
            <a:avLst/>
          </a:prstGeom>
        </p:spPr>
      </p:pic>
    </p:spTree>
    <p:extLst>
      <p:ext uri="{BB962C8B-B14F-4D97-AF65-F5344CB8AC3E}">
        <p14:creationId xmlns:p14="http://schemas.microsoft.com/office/powerpoint/2010/main" val="3427464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pic>
        <p:nvPicPr>
          <p:cNvPr id="4" name="Picture 3" descr="Imagine 2050">
            <a:extLst>
              <a:ext uri="{FF2B5EF4-FFF2-40B4-BE49-F238E27FC236}">
                <a16:creationId xmlns:a16="http://schemas.microsoft.com/office/drawing/2014/main" id="{5CDF0DBE-676D-C07D-CB20-6567C639D824}"/>
              </a:ext>
              <a:ext uri="{C183D7F6-B498-43B3-948B-1728B52AA6E4}">
                <adec:decorative xmlns:adec="http://schemas.microsoft.com/office/drawing/2017/decorative" val="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7780095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3" name="Picture 2" descr="Imagine 2050">
            <a:extLst>
              <a:ext uri="{FF2B5EF4-FFF2-40B4-BE49-F238E27FC236}">
                <a16:creationId xmlns:a16="http://schemas.microsoft.com/office/drawing/2014/main" id="{AA995D50-5EFA-5EC0-6E6B-F2DB40676F6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783388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pic>
        <p:nvPicPr>
          <p:cNvPr id="4" name="Picture 3" descr="Imagine 2050">
            <a:extLst>
              <a:ext uri="{FF2B5EF4-FFF2-40B4-BE49-F238E27FC236}">
                <a16:creationId xmlns:a16="http://schemas.microsoft.com/office/drawing/2014/main" id="{BD7A54DD-BCB3-8446-1828-BB460E6892F9}"/>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41474130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9A2AD239-26F9-84CA-1C7D-D3B314DE531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5566886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1673C547-6DA9-06BD-481F-5A80C1902A9B}"/>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0474086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50E3FA52-C8D6-0A44-A28D-90AE6622E9FA}"/>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83875770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6" name="Rectangle 15">
            <a:extLst>
              <a:ext uri="{FF2B5EF4-FFF2-40B4-BE49-F238E27FC236}">
                <a16:creationId xmlns:a16="http://schemas.microsoft.com/office/drawing/2014/main" id="{B967F46C-9549-FB4A-99DE-375FB18A186F}"/>
              </a:ext>
            </a:extLst>
          </p:cNvPr>
          <p:cNvSpPr/>
          <p:nvPr/>
        </p:nvSpPr>
        <p:spPr>
          <a:xfrm>
            <a:off x="0" y="0"/>
            <a:ext cx="5263978" cy="8229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AA"/>
              </a:solidFill>
            </a:endParaRPr>
          </a:p>
        </p:txBody>
      </p:sp>
      <p:sp>
        <p:nvSpPr>
          <p:cNvPr id="17" name="Rectangle 16">
            <a:extLst>
              <a:ext uri="{FF2B5EF4-FFF2-40B4-BE49-F238E27FC236}">
                <a16:creationId xmlns:a16="http://schemas.microsoft.com/office/drawing/2014/main" id="{B2BF9252-4698-0543-B808-E2CB5E2F5855}"/>
              </a:ext>
            </a:extLst>
          </p:cNvPr>
          <p:cNvSpPr/>
          <p:nvPr/>
        </p:nvSpPr>
        <p:spPr>
          <a:xfrm rot="5400000">
            <a:off x="3938695" y="4069078"/>
            <a:ext cx="2743200" cy="9144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Rectangle 17">
            <a:extLst>
              <a:ext uri="{FF2B5EF4-FFF2-40B4-BE49-F238E27FC236}">
                <a16:creationId xmlns:a16="http://schemas.microsoft.com/office/drawing/2014/main" id="{0FD5919C-AC69-384D-9217-8524D4953D78}"/>
              </a:ext>
            </a:extLst>
          </p:cNvPr>
          <p:cNvSpPr/>
          <p:nvPr/>
        </p:nvSpPr>
        <p:spPr>
          <a:xfrm rot="5400000">
            <a:off x="3938695" y="1325880"/>
            <a:ext cx="2743200"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Rectangle 18">
            <a:extLst>
              <a:ext uri="{FF2B5EF4-FFF2-40B4-BE49-F238E27FC236}">
                <a16:creationId xmlns:a16="http://schemas.microsoft.com/office/drawing/2014/main" id="{E654B30D-F7C7-634F-A966-C0F0C47E3B57}"/>
              </a:ext>
            </a:extLst>
          </p:cNvPr>
          <p:cNvSpPr/>
          <p:nvPr/>
        </p:nvSpPr>
        <p:spPr>
          <a:xfrm rot="5400000">
            <a:off x="3938695" y="6812280"/>
            <a:ext cx="274320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ext Placeholder 2">
            <a:extLst>
              <a:ext uri="{FF2B5EF4-FFF2-40B4-BE49-F238E27FC236}">
                <a16:creationId xmlns:a16="http://schemas.microsoft.com/office/drawing/2014/main" id="{60680209-9E3C-E34F-96D8-D9CD4380279F}"/>
              </a:ext>
            </a:extLst>
          </p:cNvPr>
          <p:cNvSpPr>
            <a:spLocks noGrp="1"/>
          </p:cNvSpPr>
          <p:nvPr>
            <p:ph type="body" sz="quarter" idx="10" hasCustomPrompt="1"/>
          </p:nvPr>
        </p:nvSpPr>
        <p:spPr>
          <a:xfrm>
            <a:off x="973260" y="3434860"/>
            <a:ext cx="3997325" cy="2461847"/>
          </a:xfrm>
        </p:spPr>
        <p:txBody>
          <a:bodyPr/>
          <a:lstStyle>
            <a:lvl1pPr marL="0" indent="0">
              <a:buFontTx/>
              <a:buNone/>
              <a:defRPr sz="4800" b="1">
                <a:solidFill>
                  <a:schemeClr val="bg1"/>
                </a:solidFill>
                <a:latin typeface="+mj-lt"/>
              </a:defRPr>
            </a:lvl1pPr>
          </a:lstStyle>
          <a:p>
            <a:pPr lvl="0"/>
            <a:r>
              <a:rPr lang="en-US"/>
              <a:t>Click to Edit</a:t>
            </a:r>
          </a:p>
        </p:txBody>
      </p:sp>
      <p:sp>
        <p:nvSpPr>
          <p:cNvPr id="21" name="Text Placeholder 20">
            <a:extLst>
              <a:ext uri="{FF2B5EF4-FFF2-40B4-BE49-F238E27FC236}">
                <a16:creationId xmlns:a16="http://schemas.microsoft.com/office/drawing/2014/main" id="{EF6ACABD-6305-2641-9E1A-C84E68D02D20}"/>
              </a:ext>
            </a:extLst>
          </p:cNvPr>
          <p:cNvSpPr>
            <a:spLocks noGrp="1"/>
          </p:cNvSpPr>
          <p:nvPr>
            <p:ph type="body" sz="quarter" idx="11" hasCustomPrompt="1"/>
          </p:nvPr>
        </p:nvSpPr>
        <p:spPr>
          <a:xfrm>
            <a:off x="6951785" y="3435350"/>
            <a:ext cx="5767388" cy="2051050"/>
          </a:xfrm>
        </p:spPr>
        <p:txBody>
          <a:bodyPr>
            <a:normAutofit/>
          </a:bodyPr>
          <a:lstStyle>
            <a:lvl1pPr marL="0" indent="0">
              <a:buFontTx/>
              <a:buNone/>
              <a:defRPr sz="2000"/>
            </a:lvl1pPr>
          </a:lstStyle>
          <a:p>
            <a:pPr lvl="0"/>
            <a:r>
              <a:rPr lang="en-US"/>
              <a:t>Section break copy. Click to edit this text</a:t>
            </a:r>
          </a:p>
        </p:txBody>
      </p:sp>
      <p:sp>
        <p:nvSpPr>
          <p:cNvPr id="11" name="Rectangle 10">
            <a:extLst>
              <a:ext uri="{FF2B5EF4-FFF2-40B4-BE49-F238E27FC236}">
                <a16:creationId xmlns:a16="http://schemas.microsoft.com/office/drawing/2014/main" id="{E8D808B3-5F66-475D-A5AC-AC0F4FA5053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50E6A687-2CAA-4217-8FF6-955E361E0FDA}"/>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C55D58-24D3-409F-B3F4-EE43BF97710A}"/>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Tree>
    <p:extLst>
      <p:ext uri="{BB962C8B-B14F-4D97-AF65-F5344CB8AC3E}">
        <p14:creationId xmlns:p14="http://schemas.microsoft.com/office/powerpoint/2010/main" val="1761845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CB514AD9-298A-0F68-F846-6FB0B2661178}"/>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05619167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02191"/>
            <a:ext cx="3095625" cy="6524786"/>
          </a:xfrm>
        </p:spPr>
        <p:txBody>
          <a:bodyPr anchor="t"/>
          <a:lstStyle>
            <a:lvl1pPr marL="0" indent="0" algn="ctr">
              <a:lnSpc>
                <a:spcPct val="100000"/>
              </a:lnSpc>
              <a:buNone/>
              <a:defRPr/>
            </a:lvl1pPr>
          </a:lstStyle>
          <a:p>
            <a:r>
              <a:rPr lang="en-US"/>
              <a:t>Insert picture by</a:t>
            </a:r>
          </a:p>
          <a:p>
            <a:r>
              <a:rPr lang="en-US"/>
              <a:t>clicking icon</a:t>
            </a:r>
          </a:p>
        </p:txBody>
      </p:sp>
      <p:pic>
        <p:nvPicPr>
          <p:cNvPr id="3" name="Picture 2" descr="Imagine 2050">
            <a:extLst>
              <a:ext uri="{FF2B5EF4-FFF2-40B4-BE49-F238E27FC236}">
                <a16:creationId xmlns:a16="http://schemas.microsoft.com/office/drawing/2014/main" id="{B0FDBABC-EDC5-9051-F03C-7BC08035612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2567064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8E89713F-D29B-4517-9183-D2DB6095E18A}"/>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73543092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AEA84F87-8DDA-AC99-59B7-A0B48DC6A30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5594392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476F573F-6316-134E-BCAF-AF9E1E25660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62409164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C0DAA063-E7FD-399A-0626-472B9944644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011716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4A958FD9-55A0-3C1E-335A-0EE6FCD46C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26014521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762000" y="-1047752"/>
            <a:ext cx="4410232" cy="1047751"/>
          </a:xfrm>
        </p:spPr>
        <p:txBody>
          <a:bodyPr/>
          <a:lstStyle>
            <a:lvl1pPr>
              <a:defRPr/>
            </a:lvl1pPr>
          </a:lstStyle>
          <a:p>
            <a:r>
              <a:rPr lang="en-US"/>
              <a:t>Edit hidden title</a:t>
            </a:r>
          </a:p>
        </p:txBody>
      </p:sp>
      <p:pic>
        <p:nvPicPr>
          <p:cNvPr id="3" name="Picture 2" descr="Imagine 2050">
            <a:extLst>
              <a:ext uri="{FF2B5EF4-FFF2-40B4-BE49-F238E27FC236}">
                <a16:creationId xmlns:a16="http://schemas.microsoft.com/office/drawing/2014/main" id="{AD83013E-E3A7-2EB0-D4F3-22798E8ACD1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70001" y="609600"/>
            <a:ext cx="254000" cy="1803400"/>
          </a:xfrm>
          <a:prstGeom prst="rect">
            <a:avLst/>
          </a:prstGeom>
        </p:spPr>
      </p:pic>
    </p:spTree>
    <p:extLst>
      <p:ext uri="{BB962C8B-B14F-4D97-AF65-F5344CB8AC3E}">
        <p14:creationId xmlns:p14="http://schemas.microsoft.com/office/powerpoint/2010/main" val="11469993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2ED7BE3C-05C0-C74C-B2CE-16818CF0B1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353300" cy="8229600"/>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22230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70390"/>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393876DD-8E58-4282-9A87-8BFBCF644078}"/>
              </a:ext>
            </a:extLst>
          </p:cNvPr>
          <p:cNvSpPr>
            <a:spLocks noGrp="1"/>
          </p:cNvSpPr>
          <p:nvPr>
            <p:ph type="body" sz="quarter" idx="11" hasCustomPrompt="1"/>
          </p:nvPr>
        </p:nvSpPr>
        <p:spPr>
          <a:xfrm>
            <a:off x="7966074" y="3267182"/>
            <a:ext cx="5597525" cy="1171575"/>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pic>
        <p:nvPicPr>
          <p:cNvPr id="3" name="Picture 2" descr="Imagine 2050 Logo">
            <a:extLst>
              <a:ext uri="{FF2B5EF4-FFF2-40B4-BE49-F238E27FC236}">
                <a16:creationId xmlns:a16="http://schemas.microsoft.com/office/drawing/2014/main" id="{A287BC63-8392-A43F-7BD9-4FAC8157BFC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Tree>
    <p:extLst>
      <p:ext uri="{BB962C8B-B14F-4D97-AF65-F5344CB8AC3E}">
        <p14:creationId xmlns:p14="http://schemas.microsoft.com/office/powerpoint/2010/main" val="1963224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pic>
        <p:nvPicPr>
          <p:cNvPr id="7" name="Picture 6" descr="Scenic fall trees along Missiissippi River near Hastings.">
            <a:extLst>
              <a:ext uri="{FF2B5EF4-FFF2-40B4-BE49-F238E27FC236}">
                <a16:creationId xmlns:a16="http://schemas.microsoft.com/office/drawing/2014/main" id="{A628BA88-5E51-7448-A8FE-9526BF1717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7353299"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pic>
        <p:nvPicPr>
          <p:cNvPr id="3" name="Picture 2" descr="Imagine 2050 Logo">
            <a:extLst>
              <a:ext uri="{FF2B5EF4-FFF2-40B4-BE49-F238E27FC236}">
                <a16:creationId xmlns:a16="http://schemas.microsoft.com/office/drawing/2014/main" id="{CAC6A19C-5C36-A4B7-39D0-9FBA449745B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Tree>
    <p:extLst>
      <p:ext uri="{BB962C8B-B14F-4D97-AF65-F5344CB8AC3E}">
        <p14:creationId xmlns:p14="http://schemas.microsoft.com/office/powerpoint/2010/main" val="361114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DDA437-8B86-40B0-866A-0A61C743BC9A}"/>
              </a:ext>
            </a:extLst>
          </p:cNvPr>
          <p:cNvGrpSpPr/>
          <p:nvPr userDrawn="1"/>
        </p:nvGrpSpPr>
        <p:grpSpPr>
          <a:xfrm>
            <a:off x="1230523" y="-1756981"/>
            <a:ext cx="8089009" cy="881862"/>
            <a:chOff x="2492994" y="2126192"/>
            <a:chExt cx="8089009" cy="881862"/>
          </a:xfrm>
        </p:grpSpPr>
        <p:sp>
          <p:nvSpPr>
            <p:cNvPr id="17" name="Rectangle 16">
              <a:extLst>
                <a:ext uri="{FF2B5EF4-FFF2-40B4-BE49-F238E27FC236}">
                  <a16:creationId xmlns:a16="http://schemas.microsoft.com/office/drawing/2014/main" id="{4E68FCD8-54CD-4FD2-A1E6-8D040FED3825}"/>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17A012-9BBD-41B9-884F-7888E601E79E}"/>
                </a:ext>
              </a:extLst>
            </p:cNvPr>
            <p:cNvSpPr txBox="1"/>
            <p:nvPr/>
          </p:nvSpPr>
          <p:spPr>
            <a:xfrm>
              <a:off x="2492994" y="2411822"/>
              <a:ext cx="1600200" cy="400110"/>
            </a:xfrm>
            <a:prstGeom prst="rect">
              <a:avLst/>
            </a:prstGeom>
            <a:noFill/>
          </p:spPr>
          <p:txBody>
            <a:bodyPr wrap="square" rtlCol="0">
              <a:spAutoFit/>
            </a:bodyPr>
            <a:lstStyle/>
            <a:p>
              <a:r>
                <a:rPr lang="en-US" sz="1000"/>
                <a:t>Primary Council</a:t>
              </a:r>
              <a:br>
                <a:rPr lang="en-US" sz="1000"/>
              </a:br>
              <a:r>
                <a:rPr lang="en-US" sz="1000"/>
                <a:t>RGB 0/93/170</a:t>
              </a:r>
            </a:p>
          </p:txBody>
        </p:sp>
        <p:sp>
          <p:nvSpPr>
            <p:cNvPr id="22" name="Rectangle 21">
              <a:extLst>
                <a:ext uri="{FF2B5EF4-FFF2-40B4-BE49-F238E27FC236}">
                  <a16:creationId xmlns:a16="http://schemas.microsoft.com/office/drawing/2014/main" id="{0A9FE886-5CDF-4152-AC80-667153392A9B}"/>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C77A874-86AE-425F-94FC-9EE3A4D1A805}"/>
                </a:ext>
              </a:extLst>
            </p:cNvPr>
            <p:cNvSpPr txBox="1"/>
            <p:nvPr/>
          </p:nvSpPr>
          <p:spPr>
            <a:xfrm>
              <a:off x="4125206" y="2454056"/>
              <a:ext cx="1489791" cy="553998"/>
            </a:xfrm>
            <a:prstGeom prst="rect">
              <a:avLst/>
            </a:prstGeom>
            <a:noFill/>
            <a:ln>
              <a:noFill/>
            </a:ln>
          </p:spPr>
          <p:txBody>
            <a:bodyPr wrap="square" rtlCol="0">
              <a:spAutoFit/>
            </a:bodyPr>
            <a:lstStyle/>
            <a:p>
              <a:r>
                <a:rPr lang="en-US" sz="1000"/>
                <a:t>2</a:t>
              </a:r>
              <a:r>
                <a:rPr lang="en-US" sz="1000" baseline="30000"/>
                <a:t>nd</a:t>
              </a:r>
              <a:r>
                <a:rPr lang="en-US" sz="1000"/>
                <a:t>/Community Development</a:t>
              </a:r>
              <a:br>
                <a:rPr lang="en-US" sz="1000"/>
              </a:br>
              <a:r>
                <a:rPr lang="en-US" sz="1000"/>
                <a:t>RGB 120/162/47</a:t>
              </a:r>
            </a:p>
          </p:txBody>
        </p:sp>
        <p:sp>
          <p:nvSpPr>
            <p:cNvPr id="24" name="Rectangle 23">
              <a:extLst>
                <a:ext uri="{FF2B5EF4-FFF2-40B4-BE49-F238E27FC236}">
                  <a16:creationId xmlns:a16="http://schemas.microsoft.com/office/drawing/2014/main" id="{8E2BCBA8-F667-4DBA-959E-1C2335DB889A}"/>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6568B81-72A0-4138-8EF2-0AB8BC276C10}"/>
                </a:ext>
              </a:extLst>
            </p:cNvPr>
            <p:cNvSpPr txBox="1"/>
            <p:nvPr/>
          </p:nvSpPr>
          <p:spPr>
            <a:xfrm>
              <a:off x="5711163" y="2411822"/>
              <a:ext cx="1489791" cy="553998"/>
            </a:xfrm>
            <a:prstGeom prst="rect">
              <a:avLst/>
            </a:prstGeom>
            <a:noFill/>
          </p:spPr>
          <p:txBody>
            <a:bodyPr wrap="square" rtlCol="0">
              <a:spAutoFit/>
            </a:bodyPr>
            <a:lstStyle/>
            <a:p>
              <a:r>
                <a:rPr lang="en-US" sz="1000"/>
                <a:t>2</a:t>
              </a:r>
              <a:r>
                <a:rPr lang="en-US" sz="1000" baseline="30000"/>
                <a:t>nd</a:t>
              </a:r>
              <a:r>
                <a:rPr lang="en-US" sz="1000"/>
                <a:t>/Transportation Services</a:t>
              </a:r>
              <a:br>
                <a:rPr lang="en-US" sz="1000"/>
              </a:br>
              <a:r>
                <a:rPr lang="en-US" sz="1000"/>
                <a:t>RGB 238/49/36</a:t>
              </a:r>
            </a:p>
          </p:txBody>
        </p:sp>
        <p:sp>
          <p:nvSpPr>
            <p:cNvPr id="26" name="Rectangle 25">
              <a:extLst>
                <a:ext uri="{FF2B5EF4-FFF2-40B4-BE49-F238E27FC236}">
                  <a16:creationId xmlns:a16="http://schemas.microsoft.com/office/drawing/2014/main" id="{87608A87-ECC2-4F01-AB1C-FA5EE356FCB1}"/>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8C7A228-5740-4A81-904D-D45FB569ED86}"/>
                </a:ext>
              </a:extLst>
            </p:cNvPr>
            <p:cNvSpPr txBox="1"/>
            <p:nvPr/>
          </p:nvSpPr>
          <p:spPr>
            <a:xfrm>
              <a:off x="7309671" y="2411822"/>
              <a:ext cx="1600200" cy="553998"/>
            </a:xfrm>
            <a:prstGeom prst="rect">
              <a:avLst/>
            </a:prstGeom>
            <a:noFill/>
            <a:ln>
              <a:noFill/>
            </a:ln>
          </p:spPr>
          <p:txBody>
            <a:bodyPr wrap="square" rtlCol="0">
              <a:spAutoFit/>
            </a:bodyPr>
            <a:lstStyle/>
            <a:p>
              <a:r>
                <a:rPr lang="en-US" sz="1000"/>
                <a:t>2</a:t>
              </a:r>
              <a:r>
                <a:rPr lang="en-US" sz="1000" baseline="30000"/>
                <a:t>nd</a:t>
              </a:r>
              <a:r>
                <a:rPr lang="en-US" sz="1000"/>
                <a:t>/Environmental Services</a:t>
              </a:r>
              <a:br>
                <a:rPr lang="en-US" sz="1000"/>
              </a:br>
              <a:r>
                <a:rPr lang="en-US" sz="1000"/>
                <a:t>RGB 0/154/199</a:t>
              </a:r>
            </a:p>
          </p:txBody>
        </p:sp>
        <p:sp>
          <p:nvSpPr>
            <p:cNvPr id="28" name="Rectangle 27">
              <a:extLst>
                <a:ext uri="{FF2B5EF4-FFF2-40B4-BE49-F238E27FC236}">
                  <a16:creationId xmlns:a16="http://schemas.microsoft.com/office/drawing/2014/main" id="{9C5B7927-9FE6-46FB-A36B-CA34E4E9DDB9}"/>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AAC1E14-6C1D-4D1E-A675-8F4DB704EEC6}"/>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a:t>Black</a:t>
              </a:r>
              <a:br>
                <a:rPr lang="en-US" sz="1000"/>
              </a:br>
              <a:r>
                <a:rPr lang="en-US" sz="1000"/>
                <a:t>RGB 0/0/0</a:t>
              </a:r>
            </a:p>
          </p:txBody>
        </p:sp>
      </p:grpSp>
      <p:sp>
        <p:nvSpPr>
          <p:cNvPr id="32" name="Rectangle 31">
            <a:extLst>
              <a:ext uri="{FF2B5EF4-FFF2-40B4-BE49-F238E27FC236}">
                <a16:creationId xmlns:a16="http://schemas.microsoft.com/office/drawing/2014/main" id="{0B49FCF1-E58B-A34F-AC36-F95699C79A51}"/>
              </a:ext>
            </a:extLst>
          </p:cNvPr>
          <p:cNvSpPr/>
          <p:nvPr/>
        </p:nvSpPr>
        <p:spPr>
          <a:xfrm>
            <a:off x="1432193" y="2383531"/>
            <a:ext cx="958469" cy="951084"/>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4B34C3F-3E44-DA48-9A7B-CE896643B11D}"/>
              </a:ext>
            </a:extLst>
          </p:cNvPr>
          <p:cNvSpPr txBox="1"/>
          <p:nvPr/>
        </p:nvSpPr>
        <p:spPr>
          <a:xfrm>
            <a:off x="1355072" y="3397785"/>
            <a:ext cx="1849161" cy="400110"/>
          </a:xfrm>
          <a:prstGeom prst="rect">
            <a:avLst/>
          </a:prstGeom>
          <a:noFill/>
        </p:spPr>
        <p:txBody>
          <a:bodyPr wrap="square" rtlCol="0">
            <a:spAutoFit/>
          </a:bodyPr>
          <a:lstStyle/>
          <a:p>
            <a:r>
              <a:rPr lang="en-US" sz="1000"/>
              <a:t>Primary Council</a:t>
            </a:r>
            <a:br>
              <a:rPr lang="en-US" sz="1000"/>
            </a:br>
            <a:r>
              <a:rPr lang="en-US" sz="1000"/>
              <a:t>RGB 0/93/170</a:t>
            </a:r>
          </a:p>
        </p:txBody>
      </p:sp>
      <p:grpSp>
        <p:nvGrpSpPr>
          <p:cNvPr id="2" name="Group 1">
            <a:extLst>
              <a:ext uri="{FF2B5EF4-FFF2-40B4-BE49-F238E27FC236}">
                <a16:creationId xmlns:a16="http://schemas.microsoft.com/office/drawing/2014/main" id="{F75851A0-47B1-1045-A98F-D0AE1F77B89E}"/>
              </a:ext>
            </a:extLst>
          </p:cNvPr>
          <p:cNvGrpSpPr/>
          <p:nvPr userDrawn="1"/>
        </p:nvGrpSpPr>
        <p:grpSpPr>
          <a:xfrm>
            <a:off x="3549266" y="2383531"/>
            <a:ext cx="1849162" cy="1414364"/>
            <a:chOff x="3606416" y="2383531"/>
            <a:chExt cx="1849162" cy="1414364"/>
          </a:xfrm>
        </p:grpSpPr>
        <p:sp>
          <p:nvSpPr>
            <p:cNvPr id="35" name="Rectangle 34">
              <a:extLst>
                <a:ext uri="{FF2B5EF4-FFF2-40B4-BE49-F238E27FC236}">
                  <a16:creationId xmlns:a16="http://schemas.microsoft.com/office/drawing/2014/main" id="{F5A77C51-0FD5-BB4A-A2B2-4AAD78C6AE60}"/>
                </a:ext>
              </a:extLst>
            </p:cNvPr>
            <p:cNvSpPr/>
            <p:nvPr userDrawn="1"/>
          </p:nvSpPr>
          <p:spPr>
            <a:xfrm>
              <a:off x="3683536" y="2383531"/>
              <a:ext cx="958469" cy="951084"/>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0DE54E2-CB72-F847-8628-F3C07D742592}"/>
                </a:ext>
              </a:extLst>
            </p:cNvPr>
            <p:cNvSpPr txBox="1"/>
            <p:nvPr userDrawn="1"/>
          </p:nvSpPr>
          <p:spPr>
            <a:xfrm>
              <a:off x="3606416" y="3397785"/>
              <a:ext cx="1849162" cy="400110"/>
            </a:xfrm>
            <a:prstGeom prst="rect">
              <a:avLst/>
            </a:prstGeom>
            <a:noFill/>
            <a:ln>
              <a:noFill/>
            </a:ln>
          </p:spPr>
          <p:txBody>
            <a:bodyPr wrap="square" rtlCol="0">
              <a:spAutoFit/>
            </a:bodyPr>
            <a:lstStyle/>
            <a:p>
              <a:r>
                <a:rPr lang="en-US" sz="1000"/>
                <a:t>2nd/Community Development</a:t>
              </a:r>
              <a:br>
                <a:rPr lang="en-US" sz="1000"/>
              </a:br>
              <a:r>
                <a:rPr lang="en-US" sz="1000"/>
                <a:t>RGB 120/162/47</a:t>
              </a:r>
            </a:p>
          </p:txBody>
        </p:sp>
      </p:grpSp>
      <p:grpSp>
        <p:nvGrpSpPr>
          <p:cNvPr id="3" name="Group 2">
            <a:extLst>
              <a:ext uri="{FF2B5EF4-FFF2-40B4-BE49-F238E27FC236}">
                <a16:creationId xmlns:a16="http://schemas.microsoft.com/office/drawing/2014/main" id="{CFF160E8-664B-6442-ADED-438170199106}"/>
              </a:ext>
            </a:extLst>
          </p:cNvPr>
          <p:cNvGrpSpPr/>
          <p:nvPr userDrawn="1"/>
        </p:nvGrpSpPr>
        <p:grpSpPr>
          <a:xfrm>
            <a:off x="5857759" y="2383531"/>
            <a:ext cx="1849162" cy="1414364"/>
            <a:chOff x="5857759" y="2383531"/>
            <a:chExt cx="1849162" cy="1414364"/>
          </a:xfrm>
        </p:grpSpPr>
        <p:sp>
          <p:nvSpPr>
            <p:cNvPr id="38" name="Rectangle 37">
              <a:extLst>
                <a:ext uri="{FF2B5EF4-FFF2-40B4-BE49-F238E27FC236}">
                  <a16:creationId xmlns:a16="http://schemas.microsoft.com/office/drawing/2014/main" id="{3E6CED8E-EA76-3048-9A6A-0D472B4A75D8}"/>
                </a:ext>
              </a:extLst>
            </p:cNvPr>
            <p:cNvSpPr/>
            <p:nvPr userDrawn="1"/>
          </p:nvSpPr>
          <p:spPr>
            <a:xfrm>
              <a:off x="5934879" y="2383531"/>
              <a:ext cx="958469" cy="951084"/>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4A49F32E-E25A-AD4D-9764-173A6B079E9B}"/>
                </a:ext>
              </a:extLst>
            </p:cNvPr>
            <p:cNvSpPr txBox="1"/>
            <p:nvPr userDrawn="1"/>
          </p:nvSpPr>
          <p:spPr>
            <a:xfrm>
              <a:off x="5857759" y="3397785"/>
              <a:ext cx="1849162" cy="400110"/>
            </a:xfrm>
            <a:prstGeom prst="rect">
              <a:avLst/>
            </a:prstGeom>
            <a:noFill/>
          </p:spPr>
          <p:txBody>
            <a:bodyPr wrap="square" rtlCol="0">
              <a:spAutoFit/>
            </a:bodyPr>
            <a:lstStyle/>
            <a:p>
              <a:r>
                <a:rPr lang="en-US" sz="1000"/>
                <a:t>2nd/Transportation Services</a:t>
              </a:r>
              <a:br>
                <a:rPr lang="en-US" sz="1000"/>
              </a:br>
              <a:r>
                <a:rPr lang="en-US" sz="1000"/>
                <a:t>RGB 238/49/36</a:t>
              </a:r>
            </a:p>
          </p:txBody>
        </p:sp>
      </p:grpSp>
      <p:grpSp>
        <p:nvGrpSpPr>
          <p:cNvPr id="4" name="Group 3">
            <a:extLst>
              <a:ext uri="{FF2B5EF4-FFF2-40B4-BE49-F238E27FC236}">
                <a16:creationId xmlns:a16="http://schemas.microsoft.com/office/drawing/2014/main" id="{0B144E2E-1495-9641-883B-CF6D0A0D4711}"/>
              </a:ext>
            </a:extLst>
          </p:cNvPr>
          <p:cNvGrpSpPr/>
          <p:nvPr userDrawn="1"/>
        </p:nvGrpSpPr>
        <p:grpSpPr>
          <a:xfrm>
            <a:off x="8109102" y="2383531"/>
            <a:ext cx="1773718" cy="1414364"/>
            <a:chOff x="8109102" y="2383531"/>
            <a:chExt cx="1773718" cy="1414364"/>
          </a:xfrm>
        </p:grpSpPr>
        <p:sp>
          <p:nvSpPr>
            <p:cNvPr id="41" name="Rectangle 40">
              <a:extLst>
                <a:ext uri="{FF2B5EF4-FFF2-40B4-BE49-F238E27FC236}">
                  <a16:creationId xmlns:a16="http://schemas.microsoft.com/office/drawing/2014/main" id="{330DF7D8-7582-9D46-B93B-DC94E4E1E1C3}"/>
                </a:ext>
              </a:extLst>
            </p:cNvPr>
            <p:cNvSpPr/>
            <p:nvPr userDrawn="1"/>
          </p:nvSpPr>
          <p:spPr>
            <a:xfrm>
              <a:off x="8186222" y="2383531"/>
              <a:ext cx="958469" cy="9510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8CCFC84-83B7-CB4B-932E-71BDA57A79D4}"/>
                </a:ext>
              </a:extLst>
            </p:cNvPr>
            <p:cNvSpPr txBox="1"/>
            <p:nvPr userDrawn="1"/>
          </p:nvSpPr>
          <p:spPr>
            <a:xfrm>
              <a:off x="8109102" y="3397785"/>
              <a:ext cx="1773718" cy="400110"/>
            </a:xfrm>
            <a:prstGeom prst="rect">
              <a:avLst/>
            </a:prstGeom>
            <a:noFill/>
            <a:ln>
              <a:noFill/>
            </a:ln>
          </p:spPr>
          <p:txBody>
            <a:bodyPr wrap="square" rtlCol="0">
              <a:spAutoFit/>
            </a:bodyPr>
            <a:lstStyle/>
            <a:p>
              <a:r>
                <a:rPr lang="en-US" sz="1000"/>
                <a:t>2</a:t>
              </a:r>
              <a:r>
                <a:rPr lang="en-US" sz="1000" baseline="30000"/>
                <a:t>nd</a:t>
              </a:r>
              <a:r>
                <a:rPr lang="en-US" sz="1000"/>
                <a:t>/Environmental Services</a:t>
              </a:r>
              <a:br>
                <a:rPr lang="en-US" sz="1000"/>
              </a:br>
              <a:r>
                <a:rPr lang="en-US" sz="1000"/>
                <a:t>RGB 0/154/199</a:t>
              </a:r>
            </a:p>
          </p:txBody>
        </p:sp>
      </p:grpSp>
      <p:grpSp>
        <p:nvGrpSpPr>
          <p:cNvPr id="5" name="Group 4">
            <a:extLst>
              <a:ext uri="{FF2B5EF4-FFF2-40B4-BE49-F238E27FC236}">
                <a16:creationId xmlns:a16="http://schemas.microsoft.com/office/drawing/2014/main" id="{44174FC6-2FC5-7F4D-9906-EE6BBBDF449A}"/>
              </a:ext>
            </a:extLst>
          </p:cNvPr>
          <p:cNvGrpSpPr/>
          <p:nvPr userDrawn="1"/>
        </p:nvGrpSpPr>
        <p:grpSpPr>
          <a:xfrm>
            <a:off x="10360446" y="2383531"/>
            <a:ext cx="1344058" cy="1414364"/>
            <a:chOff x="10360446" y="2383531"/>
            <a:chExt cx="1344058" cy="1414364"/>
          </a:xfrm>
        </p:grpSpPr>
        <p:sp>
          <p:nvSpPr>
            <p:cNvPr id="43" name="Rectangle 42">
              <a:extLst>
                <a:ext uri="{FF2B5EF4-FFF2-40B4-BE49-F238E27FC236}">
                  <a16:creationId xmlns:a16="http://schemas.microsoft.com/office/drawing/2014/main" id="{6580C098-03E1-6B41-8527-0A720023AD87}"/>
                </a:ext>
              </a:extLst>
            </p:cNvPr>
            <p:cNvSpPr/>
            <p:nvPr userDrawn="1"/>
          </p:nvSpPr>
          <p:spPr>
            <a:xfrm>
              <a:off x="10437566" y="2383531"/>
              <a:ext cx="958469" cy="951084"/>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0C107A9-D888-3B42-92AC-69C0E1CD86B6}"/>
                </a:ext>
              </a:extLst>
            </p:cNvPr>
            <p:cNvSpPr txBox="1"/>
            <p:nvPr userDrawn="1"/>
          </p:nvSpPr>
          <p:spPr>
            <a:xfrm>
              <a:off x="10360446" y="3397785"/>
              <a:ext cx="1344058" cy="400110"/>
            </a:xfrm>
            <a:prstGeom prst="rect">
              <a:avLst/>
            </a:prstGeom>
            <a:noFill/>
          </p:spPr>
          <p:txBody>
            <a:bodyPr wrap="square" rtlCol="0">
              <a:spAutoFit/>
            </a:bodyPr>
            <a:lstStyle/>
            <a:p>
              <a:r>
                <a:rPr lang="en-US" sz="1000"/>
                <a:t>Black</a:t>
              </a:r>
              <a:br>
                <a:rPr lang="en-US" sz="1000"/>
              </a:br>
              <a:r>
                <a:rPr lang="en-US" sz="1000"/>
                <a:t>RGB 0/0/0</a:t>
              </a:r>
            </a:p>
          </p:txBody>
        </p:sp>
      </p:grpSp>
      <p:sp>
        <p:nvSpPr>
          <p:cNvPr id="45" name="TextBox 44">
            <a:extLst>
              <a:ext uri="{FF2B5EF4-FFF2-40B4-BE49-F238E27FC236}">
                <a16:creationId xmlns:a16="http://schemas.microsoft.com/office/drawing/2014/main" id="{6B4B3814-2F3E-934C-ACE2-156ADF48E56E}"/>
              </a:ext>
            </a:extLst>
          </p:cNvPr>
          <p:cNvSpPr txBox="1"/>
          <p:nvPr userDrawn="1"/>
        </p:nvSpPr>
        <p:spPr>
          <a:xfrm>
            <a:off x="1274399" y="1801460"/>
            <a:ext cx="8802477" cy="369332"/>
          </a:xfrm>
          <a:prstGeom prst="rect">
            <a:avLst/>
          </a:prstGeom>
          <a:noFill/>
        </p:spPr>
        <p:txBody>
          <a:bodyPr wrap="square" rtlCol="0">
            <a:spAutoFit/>
          </a:bodyPr>
          <a:lstStyle/>
          <a:p>
            <a:r>
              <a:rPr lang="en-US" b="1"/>
              <a:t> Brand Colors used</a:t>
            </a:r>
          </a:p>
        </p:txBody>
      </p:sp>
      <p:sp>
        <p:nvSpPr>
          <p:cNvPr id="46" name="TextBox 45">
            <a:extLst>
              <a:ext uri="{FF2B5EF4-FFF2-40B4-BE49-F238E27FC236}">
                <a16:creationId xmlns:a16="http://schemas.microsoft.com/office/drawing/2014/main" id="{54E07B9C-978C-A846-B8C6-8BE9C6253A70}"/>
              </a:ext>
            </a:extLst>
          </p:cNvPr>
          <p:cNvSpPr txBox="1"/>
          <p:nvPr userDrawn="1"/>
        </p:nvSpPr>
        <p:spPr>
          <a:xfrm>
            <a:off x="1344823" y="4016254"/>
            <a:ext cx="11024977" cy="369332"/>
          </a:xfrm>
          <a:prstGeom prst="rect">
            <a:avLst/>
          </a:prstGeom>
          <a:noFill/>
        </p:spPr>
        <p:txBody>
          <a:bodyPr wrap="square" rtlCol="0">
            <a:spAutoFit/>
          </a:bodyPr>
          <a:lstStyle/>
          <a:p>
            <a:r>
              <a:rPr lang="en-US" b="1"/>
              <a:t>Tints of these colors, including grey, appear in values of 100, 70, 50, 30 and 10%</a:t>
            </a:r>
          </a:p>
        </p:txBody>
      </p:sp>
      <p:sp>
        <p:nvSpPr>
          <p:cNvPr id="47" name="Rectangle 46">
            <a:extLst>
              <a:ext uri="{FF2B5EF4-FFF2-40B4-BE49-F238E27FC236}">
                <a16:creationId xmlns:a16="http://schemas.microsoft.com/office/drawing/2014/main" id="{7D8FEFA6-BA4C-8447-8D5F-F40583D6399F}"/>
              </a:ext>
            </a:extLst>
          </p:cNvPr>
          <p:cNvSpPr/>
          <p:nvPr userDrawn="1"/>
        </p:nvSpPr>
        <p:spPr>
          <a:xfrm>
            <a:off x="1469985" y="4479403"/>
            <a:ext cx="752354" cy="7060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B3490A0-A7B0-5340-AEF3-0403F086FA95}"/>
              </a:ext>
            </a:extLst>
          </p:cNvPr>
          <p:cNvSpPr/>
          <p:nvPr userDrawn="1"/>
        </p:nvSpPr>
        <p:spPr>
          <a:xfrm>
            <a:off x="1469985" y="5272269"/>
            <a:ext cx="752354" cy="706055"/>
          </a:xfrm>
          <a:prstGeom prst="rect">
            <a:avLst/>
          </a:prstGeom>
          <a:solidFill>
            <a:schemeClr val="accent1">
              <a:alpha val="4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3A27155-1C54-EF47-9C49-A0D046E27A70}"/>
              </a:ext>
            </a:extLst>
          </p:cNvPr>
          <p:cNvSpPr/>
          <p:nvPr userDrawn="1"/>
        </p:nvSpPr>
        <p:spPr>
          <a:xfrm>
            <a:off x="1469985" y="6065135"/>
            <a:ext cx="752354" cy="706055"/>
          </a:xfrm>
          <a:prstGeom prst="rect">
            <a:avLst/>
          </a:prstGeom>
          <a:solidFill>
            <a:schemeClr val="accent1">
              <a:alpha val="69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72E7BFA-0931-8A41-9235-07DE28788073}"/>
              </a:ext>
            </a:extLst>
          </p:cNvPr>
          <p:cNvSpPr/>
          <p:nvPr userDrawn="1"/>
        </p:nvSpPr>
        <p:spPr>
          <a:xfrm>
            <a:off x="1469985" y="6858000"/>
            <a:ext cx="752354" cy="70605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1CDDFF1-9B2E-9F48-BC85-4D9FC3E74D2F}"/>
              </a:ext>
            </a:extLst>
          </p:cNvPr>
          <p:cNvSpPr txBox="1"/>
          <p:nvPr userDrawn="1"/>
        </p:nvSpPr>
        <p:spPr>
          <a:xfrm>
            <a:off x="2326509" y="4687747"/>
            <a:ext cx="960699" cy="307777"/>
          </a:xfrm>
          <a:prstGeom prst="rect">
            <a:avLst/>
          </a:prstGeom>
          <a:noFill/>
        </p:spPr>
        <p:txBody>
          <a:bodyPr wrap="square" rtlCol="0">
            <a:spAutoFit/>
          </a:bodyPr>
          <a:lstStyle/>
          <a:p>
            <a:r>
              <a:rPr lang="en-US" sz="1400"/>
              <a:t>70%</a:t>
            </a:r>
          </a:p>
        </p:txBody>
      </p:sp>
      <p:sp>
        <p:nvSpPr>
          <p:cNvPr id="52" name="TextBox 51">
            <a:extLst>
              <a:ext uri="{FF2B5EF4-FFF2-40B4-BE49-F238E27FC236}">
                <a16:creationId xmlns:a16="http://schemas.microsoft.com/office/drawing/2014/main" id="{10E9160A-BC1C-FF42-AA0E-34EE4642B947}"/>
              </a:ext>
            </a:extLst>
          </p:cNvPr>
          <p:cNvSpPr txBox="1"/>
          <p:nvPr userDrawn="1"/>
        </p:nvSpPr>
        <p:spPr>
          <a:xfrm>
            <a:off x="2326509" y="5486400"/>
            <a:ext cx="960699" cy="307777"/>
          </a:xfrm>
          <a:prstGeom prst="rect">
            <a:avLst/>
          </a:prstGeom>
          <a:noFill/>
        </p:spPr>
        <p:txBody>
          <a:bodyPr wrap="square" rtlCol="0">
            <a:spAutoFit/>
          </a:bodyPr>
          <a:lstStyle/>
          <a:p>
            <a:r>
              <a:rPr lang="en-US" sz="1400"/>
              <a:t>50%</a:t>
            </a:r>
          </a:p>
        </p:txBody>
      </p:sp>
      <p:sp>
        <p:nvSpPr>
          <p:cNvPr id="53" name="TextBox 52">
            <a:extLst>
              <a:ext uri="{FF2B5EF4-FFF2-40B4-BE49-F238E27FC236}">
                <a16:creationId xmlns:a16="http://schemas.microsoft.com/office/drawing/2014/main" id="{669065AE-B355-0646-A8ED-9C93DCC05252}"/>
              </a:ext>
            </a:extLst>
          </p:cNvPr>
          <p:cNvSpPr txBox="1"/>
          <p:nvPr userDrawn="1"/>
        </p:nvSpPr>
        <p:spPr>
          <a:xfrm>
            <a:off x="2326509" y="6248400"/>
            <a:ext cx="960699" cy="307777"/>
          </a:xfrm>
          <a:prstGeom prst="rect">
            <a:avLst/>
          </a:prstGeom>
          <a:noFill/>
        </p:spPr>
        <p:txBody>
          <a:bodyPr wrap="square" rtlCol="0">
            <a:spAutoFit/>
          </a:bodyPr>
          <a:lstStyle/>
          <a:p>
            <a:r>
              <a:rPr lang="en-US" sz="1400"/>
              <a:t>30%</a:t>
            </a:r>
          </a:p>
        </p:txBody>
      </p:sp>
      <p:sp>
        <p:nvSpPr>
          <p:cNvPr id="54" name="TextBox 53">
            <a:extLst>
              <a:ext uri="{FF2B5EF4-FFF2-40B4-BE49-F238E27FC236}">
                <a16:creationId xmlns:a16="http://schemas.microsoft.com/office/drawing/2014/main" id="{1EFDE35F-4357-6047-A626-16A124D4DE8C}"/>
              </a:ext>
            </a:extLst>
          </p:cNvPr>
          <p:cNvSpPr txBox="1"/>
          <p:nvPr userDrawn="1"/>
        </p:nvSpPr>
        <p:spPr>
          <a:xfrm>
            <a:off x="2326509" y="7086600"/>
            <a:ext cx="960699" cy="307777"/>
          </a:xfrm>
          <a:prstGeom prst="rect">
            <a:avLst/>
          </a:prstGeom>
          <a:noFill/>
        </p:spPr>
        <p:txBody>
          <a:bodyPr wrap="square" rtlCol="0">
            <a:spAutoFit/>
          </a:bodyPr>
          <a:lstStyle/>
          <a:p>
            <a:r>
              <a:rPr lang="en-US" sz="1400"/>
              <a:t>10%</a:t>
            </a:r>
          </a:p>
        </p:txBody>
      </p:sp>
      <p:sp>
        <p:nvSpPr>
          <p:cNvPr id="55" name="Rectangle 54">
            <a:extLst>
              <a:ext uri="{FF2B5EF4-FFF2-40B4-BE49-F238E27FC236}">
                <a16:creationId xmlns:a16="http://schemas.microsoft.com/office/drawing/2014/main" id="{746834A9-742B-1148-8C63-1C6DAEA71064}"/>
              </a:ext>
            </a:extLst>
          </p:cNvPr>
          <p:cNvSpPr/>
          <p:nvPr userDrawn="1"/>
        </p:nvSpPr>
        <p:spPr>
          <a:xfrm>
            <a:off x="3733800" y="4479403"/>
            <a:ext cx="752354" cy="706055"/>
          </a:xfrm>
          <a:prstGeom prst="rect">
            <a:avLst/>
          </a:prstGeom>
          <a:solidFill>
            <a:srgbClr val="6CA4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EAFB9EB-ECAF-3041-8F7C-AEB6F2EDD3A4}"/>
              </a:ext>
            </a:extLst>
          </p:cNvPr>
          <p:cNvSpPr/>
          <p:nvPr userDrawn="1"/>
        </p:nvSpPr>
        <p:spPr>
          <a:xfrm>
            <a:off x="3733800" y="5272269"/>
            <a:ext cx="752354" cy="706055"/>
          </a:xfrm>
          <a:prstGeom prst="rect">
            <a:avLst/>
          </a:prstGeom>
          <a:solidFill>
            <a:srgbClr val="6CA4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FDF4681-089E-094D-8368-6CF3BB6444BE}"/>
              </a:ext>
            </a:extLst>
          </p:cNvPr>
          <p:cNvSpPr/>
          <p:nvPr userDrawn="1"/>
        </p:nvSpPr>
        <p:spPr>
          <a:xfrm>
            <a:off x="3733800" y="6065135"/>
            <a:ext cx="752354" cy="706055"/>
          </a:xfrm>
          <a:prstGeom prst="rect">
            <a:avLst/>
          </a:prstGeom>
          <a:solidFill>
            <a:srgbClr val="6CA4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A8D4D84-D921-1D46-ADEF-8D8F68685B99}"/>
              </a:ext>
            </a:extLst>
          </p:cNvPr>
          <p:cNvSpPr/>
          <p:nvPr userDrawn="1"/>
        </p:nvSpPr>
        <p:spPr>
          <a:xfrm>
            <a:off x="3733800" y="6858000"/>
            <a:ext cx="752354" cy="706055"/>
          </a:xfrm>
          <a:prstGeom prst="rect">
            <a:avLst/>
          </a:prstGeom>
          <a:solidFill>
            <a:srgbClr val="6CA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0851845-8806-304F-9402-83BB44ABFF11}"/>
              </a:ext>
            </a:extLst>
          </p:cNvPr>
          <p:cNvSpPr txBox="1"/>
          <p:nvPr userDrawn="1"/>
        </p:nvSpPr>
        <p:spPr>
          <a:xfrm>
            <a:off x="4590324" y="4687747"/>
            <a:ext cx="960699" cy="307777"/>
          </a:xfrm>
          <a:prstGeom prst="rect">
            <a:avLst/>
          </a:prstGeom>
          <a:noFill/>
        </p:spPr>
        <p:txBody>
          <a:bodyPr wrap="square" rtlCol="0">
            <a:spAutoFit/>
          </a:bodyPr>
          <a:lstStyle/>
          <a:p>
            <a:r>
              <a:rPr lang="en-US" sz="1400"/>
              <a:t>70%</a:t>
            </a:r>
          </a:p>
        </p:txBody>
      </p:sp>
      <p:sp>
        <p:nvSpPr>
          <p:cNvPr id="60" name="TextBox 59">
            <a:extLst>
              <a:ext uri="{FF2B5EF4-FFF2-40B4-BE49-F238E27FC236}">
                <a16:creationId xmlns:a16="http://schemas.microsoft.com/office/drawing/2014/main" id="{95ADC30A-B80A-8D40-B391-F45BAA483A24}"/>
              </a:ext>
            </a:extLst>
          </p:cNvPr>
          <p:cNvSpPr txBox="1"/>
          <p:nvPr userDrawn="1"/>
        </p:nvSpPr>
        <p:spPr>
          <a:xfrm>
            <a:off x="4590324" y="5486400"/>
            <a:ext cx="960699" cy="307777"/>
          </a:xfrm>
          <a:prstGeom prst="rect">
            <a:avLst/>
          </a:prstGeom>
          <a:noFill/>
        </p:spPr>
        <p:txBody>
          <a:bodyPr wrap="square" rtlCol="0">
            <a:spAutoFit/>
          </a:bodyPr>
          <a:lstStyle/>
          <a:p>
            <a:r>
              <a:rPr lang="en-US" sz="1400"/>
              <a:t>50%</a:t>
            </a:r>
          </a:p>
        </p:txBody>
      </p:sp>
      <p:sp>
        <p:nvSpPr>
          <p:cNvPr id="61" name="TextBox 60">
            <a:extLst>
              <a:ext uri="{FF2B5EF4-FFF2-40B4-BE49-F238E27FC236}">
                <a16:creationId xmlns:a16="http://schemas.microsoft.com/office/drawing/2014/main" id="{21F87E05-C4DC-834E-8580-60A401D94BA3}"/>
              </a:ext>
            </a:extLst>
          </p:cNvPr>
          <p:cNvSpPr txBox="1"/>
          <p:nvPr userDrawn="1"/>
        </p:nvSpPr>
        <p:spPr>
          <a:xfrm>
            <a:off x="4590324" y="6248400"/>
            <a:ext cx="960699" cy="307777"/>
          </a:xfrm>
          <a:prstGeom prst="rect">
            <a:avLst/>
          </a:prstGeom>
          <a:noFill/>
        </p:spPr>
        <p:txBody>
          <a:bodyPr wrap="square" rtlCol="0">
            <a:spAutoFit/>
          </a:bodyPr>
          <a:lstStyle/>
          <a:p>
            <a:r>
              <a:rPr lang="en-US" sz="1400"/>
              <a:t>30%</a:t>
            </a:r>
          </a:p>
        </p:txBody>
      </p:sp>
      <p:sp>
        <p:nvSpPr>
          <p:cNvPr id="62" name="TextBox 61">
            <a:extLst>
              <a:ext uri="{FF2B5EF4-FFF2-40B4-BE49-F238E27FC236}">
                <a16:creationId xmlns:a16="http://schemas.microsoft.com/office/drawing/2014/main" id="{89FDB6A0-C04C-E24E-92DE-A5594523705F}"/>
              </a:ext>
            </a:extLst>
          </p:cNvPr>
          <p:cNvSpPr txBox="1"/>
          <p:nvPr userDrawn="1"/>
        </p:nvSpPr>
        <p:spPr>
          <a:xfrm>
            <a:off x="4590324" y="7086600"/>
            <a:ext cx="960699" cy="307777"/>
          </a:xfrm>
          <a:prstGeom prst="rect">
            <a:avLst/>
          </a:prstGeom>
          <a:noFill/>
        </p:spPr>
        <p:txBody>
          <a:bodyPr wrap="square" rtlCol="0">
            <a:spAutoFit/>
          </a:bodyPr>
          <a:lstStyle/>
          <a:p>
            <a:r>
              <a:rPr lang="en-US" sz="1400"/>
              <a:t>10%</a:t>
            </a:r>
          </a:p>
        </p:txBody>
      </p:sp>
      <p:sp>
        <p:nvSpPr>
          <p:cNvPr id="63" name="Rectangle 62">
            <a:extLst>
              <a:ext uri="{FF2B5EF4-FFF2-40B4-BE49-F238E27FC236}">
                <a16:creationId xmlns:a16="http://schemas.microsoft.com/office/drawing/2014/main" id="{39799637-B105-BF43-8CC8-F283AF1C8D2A}"/>
              </a:ext>
            </a:extLst>
          </p:cNvPr>
          <p:cNvSpPr/>
          <p:nvPr userDrawn="1"/>
        </p:nvSpPr>
        <p:spPr>
          <a:xfrm>
            <a:off x="5943600" y="4479403"/>
            <a:ext cx="752354" cy="706055"/>
          </a:xfrm>
          <a:prstGeom prst="rect">
            <a:avLst/>
          </a:prstGeom>
          <a:solidFill>
            <a:srgbClr val="EE312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6156A37-535F-4C4A-8D58-7E9244EE0DF2}"/>
              </a:ext>
            </a:extLst>
          </p:cNvPr>
          <p:cNvSpPr/>
          <p:nvPr userDrawn="1"/>
        </p:nvSpPr>
        <p:spPr>
          <a:xfrm>
            <a:off x="5943600" y="5272269"/>
            <a:ext cx="752354" cy="706055"/>
          </a:xfrm>
          <a:prstGeom prst="rect">
            <a:avLst/>
          </a:prstGeom>
          <a:solidFill>
            <a:srgbClr val="EE3126">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462E924-651D-8744-9C8C-4DA905065076}"/>
              </a:ext>
            </a:extLst>
          </p:cNvPr>
          <p:cNvSpPr/>
          <p:nvPr userDrawn="1"/>
        </p:nvSpPr>
        <p:spPr>
          <a:xfrm>
            <a:off x="5943600" y="6065135"/>
            <a:ext cx="752354" cy="706055"/>
          </a:xfrm>
          <a:prstGeom prst="rect">
            <a:avLst/>
          </a:prstGeom>
          <a:solidFill>
            <a:srgbClr val="EE3126">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09DDDA1-E3B5-5F43-A934-34C1E433A005}"/>
              </a:ext>
            </a:extLst>
          </p:cNvPr>
          <p:cNvSpPr/>
          <p:nvPr userDrawn="1"/>
        </p:nvSpPr>
        <p:spPr>
          <a:xfrm>
            <a:off x="5943600" y="6858000"/>
            <a:ext cx="752354" cy="706055"/>
          </a:xfrm>
          <a:prstGeom prst="rect">
            <a:avLst/>
          </a:prstGeom>
          <a:solidFill>
            <a:srgbClr val="EE31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2EE29D9-BC15-2743-A0DC-E02C4398C5A5}"/>
              </a:ext>
            </a:extLst>
          </p:cNvPr>
          <p:cNvSpPr txBox="1"/>
          <p:nvPr userDrawn="1"/>
        </p:nvSpPr>
        <p:spPr>
          <a:xfrm>
            <a:off x="6800124" y="4687747"/>
            <a:ext cx="960699" cy="307777"/>
          </a:xfrm>
          <a:prstGeom prst="rect">
            <a:avLst/>
          </a:prstGeom>
          <a:noFill/>
        </p:spPr>
        <p:txBody>
          <a:bodyPr wrap="square" rtlCol="0">
            <a:spAutoFit/>
          </a:bodyPr>
          <a:lstStyle/>
          <a:p>
            <a:r>
              <a:rPr lang="en-US" sz="1400"/>
              <a:t>70%</a:t>
            </a:r>
          </a:p>
        </p:txBody>
      </p:sp>
      <p:sp>
        <p:nvSpPr>
          <p:cNvPr id="68" name="TextBox 67">
            <a:extLst>
              <a:ext uri="{FF2B5EF4-FFF2-40B4-BE49-F238E27FC236}">
                <a16:creationId xmlns:a16="http://schemas.microsoft.com/office/drawing/2014/main" id="{F3A39F63-BC51-9D4A-80DB-E95B9E34E80F}"/>
              </a:ext>
            </a:extLst>
          </p:cNvPr>
          <p:cNvSpPr txBox="1"/>
          <p:nvPr userDrawn="1"/>
        </p:nvSpPr>
        <p:spPr>
          <a:xfrm>
            <a:off x="6800124" y="5486400"/>
            <a:ext cx="960699" cy="307777"/>
          </a:xfrm>
          <a:prstGeom prst="rect">
            <a:avLst/>
          </a:prstGeom>
          <a:noFill/>
        </p:spPr>
        <p:txBody>
          <a:bodyPr wrap="square" rtlCol="0">
            <a:spAutoFit/>
          </a:bodyPr>
          <a:lstStyle/>
          <a:p>
            <a:r>
              <a:rPr lang="en-US" sz="1400"/>
              <a:t>50%</a:t>
            </a:r>
          </a:p>
        </p:txBody>
      </p:sp>
      <p:sp>
        <p:nvSpPr>
          <p:cNvPr id="69" name="TextBox 68">
            <a:extLst>
              <a:ext uri="{FF2B5EF4-FFF2-40B4-BE49-F238E27FC236}">
                <a16:creationId xmlns:a16="http://schemas.microsoft.com/office/drawing/2014/main" id="{91403D9B-EE14-7945-A277-606EC8C8D916}"/>
              </a:ext>
            </a:extLst>
          </p:cNvPr>
          <p:cNvSpPr txBox="1"/>
          <p:nvPr userDrawn="1"/>
        </p:nvSpPr>
        <p:spPr>
          <a:xfrm>
            <a:off x="6800124" y="6248400"/>
            <a:ext cx="960699" cy="307777"/>
          </a:xfrm>
          <a:prstGeom prst="rect">
            <a:avLst/>
          </a:prstGeom>
          <a:noFill/>
        </p:spPr>
        <p:txBody>
          <a:bodyPr wrap="square" rtlCol="0">
            <a:spAutoFit/>
          </a:bodyPr>
          <a:lstStyle/>
          <a:p>
            <a:r>
              <a:rPr lang="en-US" sz="1400"/>
              <a:t>30%</a:t>
            </a:r>
          </a:p>
        </p:txBody>
      </p:sp>
      <p:sp>
        <p:nvSpPr>
          <p:cNvPr id="70" name="TextBox 69">
            <a:extLst>
              <a:ext uri="{FF2B5EF4-FFF2-40B4-BE49-F238E27FC236}">
                <a16:creationId xmlns:a16="http://schemas.microsoft.com/office/drawing/2014/main" id="{52951CBF-31FD-2C4A-9EF5-A46B81994FBC}"/>
              </a:ext>
            </a:extLst>
          </p:cNvPr>
          <p:cNvSpPr txBox="1"/>
          <p:nvPr userDrawn="1"/>
        </p:nvSpPr>
        <p:spPr>
          <a:xfrm>
            <a:off x="6800124" y="7086600"/>
            <a:ext cx="960699" cy="307777"/>
          </a:xfrm>
          <a:prstGeom prst="rect">
            <a:avLst/>
          </a:prstGeom>
          <a:noFill/>
        </p:spPr>
        <p:txBody>
          <a:bodyPr wrap="square" rtlCol="0">
            <a:spAutoFit/>
          </a:bodyPr>
          <a:lstStyle/>
          <a:p>
            <a:r>
              <a:rPr lang="en-US" sz="1400"/>
              <a:t>10%</a:t>
            </a:r>
          </a:p>
        </p:txBody>
      </p:sp>
      <p:sp>
        <p:nvSpPr>
          <p:cNvPr id="71" name="Rectangle 70">
            <a:extLst>
              <a:ext uri="{FF2B5EF4-FFF2-40B4-BE49-F238E27FC236}">
                <a16:creationId xmlns:a16="http://schemas.microsoft.com/office/drawing/2014/main" id="{F6AD7C21-43A2-BE4E-94A9-333A98562245}"/>
              </a:ext>
            </a:extLst>
          </p:cNvPr>
          <p:cNvSpPr/>
          <p:nvPr userDrawn="1"/>
        </p:nvSpPr>
        <p:spPr>
          <a:xfrm>
            <a:off x="8229600" y="4479403"/>
            <a:ext cx="752354" cy="706055"/>
          </a:xfrm>
          <a:prstGeom prst="rect">
            <a:avLst/>
          </a:prstGeom>
          <a:solidFill>
            <a:srgbClr val="009A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2A4B71E-28C4-D04B-99D8-77A64210A1AB}"/>
              </a:ext>
            </a:extLst>
          </p:cNvPr>
          <p:cNvSpPr/>
          <p:nvPr userDrawn="1"/>
        </p:nvSpPr>
        <p:spPr>
          <a:xfrm>
            <a:off x="8229600" y="5272269"/>
            <a:ext cx="752354" cy="706055"/>
          </a:xfrm>
          <a:prstGeom prst="rect">
            <a:avLst/>
          </a:prstGeom>
          <a:solidFill>
            <a:srgbClr val="009AC7">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364C7C5-191D-1143-9421-051FC23A934C}"/>
              </a:ext>
            </a:extLst>
          </p:cNvPr>
          <p:cNvSpPr/>
          <p:nvPr userDrawn="1"/>
        </p:nvSpPr>
        <p:spPr>
          <a:xfrm>
            <a:off x="8229600" y="6065135"/>
            <a:ext cx="752354" cy="706055"/>
          </a:xfrm>
          <a:prstGeom prst="rect">
            <a:avLst/>
          </a:prstGeom>
          <a:solidFill>
            <a:srgbClr val="009AC7">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12D6D71-3FC9-2642-9210-D1B5ABD24688}"/>
              </a:ext>
            </a:extLst>
          </p:cNvPr>
          <p:cNvSpPr/>
          <p:nvPr userDrawn="1"/>
        </p:nvSpPr>
        <p:spPr>
          <a:xfrm>
            <a:off x="8229600" y="6858000"/>
            <a:ext cx="752354" cy="706055"/>
          </a:xfrm>
          <a:prstGeom prst="rect">
            <a:avLst/>
          </a:prstGeom>
          <a:solidFill>
            <a:srgbClr val="009AC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C145897-5AF3-4A45-8449-5E80B82B5BED}"/>
              </a:ext>
            </a:extLst>
          </p:cNvPr>
          <p:cNvSpPr txBox="1"/>
          <p:nvPr userDrawn="1"/>
        </p:nvSpPr>
        <p:spPr>
          <a:xfrm>
            <a:off x="9086124" y="4687747"/>
            <a:ext cx="960699" cy="307777"/>
          </a:xfrm>
          <a:prstGeom prst="rect">
            <a:avLst/>
          </a:prstGeom>
          <a:noFill/>
        </p:spPr>
        <p:txBody>
          <a:bodyPr wrap="square" rtlCol="0">
            <a:spAutoFit/>
          </a:bodyPr>
          <a:lstStyle/>
          <a:p>
            <a:r>
              <a:rPr lang="en-US" sz="1400"/>
              <a:t>70%</a:t>
            </a:r>
          </a:p>
        </p:txBody>
      </p:sp>
      <p:sp>
        <p:nvSpPr>
          <p:cNvPr id="76" name="TextBox 75">
            <a:extLst>
              <a:ext uri="{FF2B5EF4-FFF2-40B4-BE49-F238E27FC236}">
                <a16:creationId xmlns:a16="http://schemas.microsoft.com/office/drawing/2014/main" id="{E309F1BE-78D2-4F48-AD72-AE36A29B317C}"/>
              </a:ext>
            </a:extLst>
          </p:cNvPr>
          <p:cNvSpPr txBox="1"/>
          <p:nvPr userDrawn="1"/>
        </p:nvSpPr>
        <p:spPr>
          <a:xfrm>
            <a:off x="9086124" y="5486400"/>
            <a:ext cx="960699" cy="307777"/>
          </a:xfrm>
          <a:prstGeom prst="rect">
            <a:avLst/>
          </a:prstGeom>
          <a:noFill/>
        </p:spPr>
        <p:txBody>
          <a:bodyPr wrap="square" rtlCol="0">
            <a:spAutoFit/>
          </a:bodyPr>
          <a:lstStyle/>
          <a:p>
            <a:r>
              <a:rPr lang="en-US" sz="1400"/>
              <a:t>50%</a:t>
            </a:r>
          </a:p>
        </p:txBody>
      </p:sp>
      <p:sp>
        <p:nvSpPr>
          <p:cNvPr id="77" name="TextBox 76">
            <a:extLst>
              <a:ext uri="{FF2B5EF4-FFF2-40B4-BE49-F238E27FC236}">
                <a16:creationId xmlns:a16="http://schemas.microsoft.com/office/drawing/2014/main" id="{78685323-BC24-8840-B59C-5184D7C039F1}"/>
              </a:ext>
            </a:extLst>
          </p:cNvPr>
          <p:cNvSpPr txBox="1"/>
          <p:nvPr userDrawn="1"/>
        </p:nvSpPr>
        <p:spPr>
          <a:xfrm>
            <a:off x="9086124" y="6248400"/>
            <a:ext cx="960699" cy="307777"/>
          </a:xfrm>
          <a:prstGeom prst="rect">
            <a:avLst/>
          </a:prstGeom>
          <a:noFill/>
        </p:spPr>
        <p:txBody>
          <a:bodyPr wrap="square" rtlCol="0">
            <a:spAutoFit/>
          </a:bodyPr>
          <a:lstStyle/>
          <a:p>
            <a:r>
              <a:rPr lang="en-US" sz="1400"/>
              <a:t>30%</a:t>
            </a:r>
          </a:p>
        </p:txBody>
      </p:sp>
      <p:sp>
        <p:nvSpPr>
          <p:cNvPr id="78" name="TextBox 77">
            <a:extLst>
              <a:ext uri="{FF2B5EF4-FFF2-40B4-BE49-F238E27FC236}">
                <a16:creationId xmlns:a16="http://schemas.microsoft.com/office/drawing/2014/main" id="{290AC526-B8FD-D242-9BB7-3C9FE51B007E}"/>
              </a:ext>
            </a:extLst>
          </p:cNvPr>
          <p:cNvSpPr txBox="1"/>
          <p:nvPr userDrawn="1"/>
        </p:nvSpPr>
        <p:spPr>
          <a:xfrm>
            <a:off x="9086124" y="7086600"/>
            <a:ext cx="960699" cy="307777"/>
          </a:xfrm>
          <a:prstGeom prst="rect">
            <a:avLst/>
          </a:prstGeom>
          <a:noFill/>
        </p:spPr>
        <p:txBody>
          <a:bodyPr wrap="square" rtlCol="0">
            <a:spAutoFit/>
          </a:bodyPr>
          <a:lstStyle/>
          <a:p>
            <a:r>
              <a:rPr lang="en-US" sz="1400"/>
              <a:t>10%</a:t>
            </a:r>
          </a:p>
        </p:txBody>
      </p:sp>
      <p:sp>
        <p:nvSpPr>
          <p:cNvPr id="79" name="Rectangle 78">
            <a:extLst>
              <a:ext uri="{FF2B5EF4-FFF2-40B4-BE49-F238E27FC236}">
                <a16:creationId xmlns:a16="http://schemas.microsoft.com/office/drawing/2014/main" id="{858EC831-A39B-E345-A3CE-59A6424E8DF4}"/>
              </a:ext>
            </a:extLst>
          </p:cNvPr>
          <p:cNvSpPr/>
          <p:nvPr userDrawn="1"/>
        </p:nvSpPr>
        <p:spPr>
          <a:xfrm>
            <a:off x="10363200" y="4479403"/>
            <a:ext cx="752354" cy="706055"/>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4A61808-61BD-1042-A7EC-48051C1012CB}"/>
              </a:ext>
            </a:extLst>
          </p:cNvPr>
          <p:cNvSpPr/>
          <p:nvPr userDrawn="1"/>
        </p:nvSpPr>
        <p:spPr>
          <a:xfrm>
            <a:off x="10363200" y="5272269"/>
            <a:ext cx="752354" cy="706055"/>
          </a:xfrm>
          <a:prstGeom prst="rect">
            <a:avLst/>
          </a:prstGeom>
          <a:solidFill>
            <a:srgbClr val="0000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69EF382A-430A-DD40-B5A4-81BCD3F3287A}"/>
              </a:ext>
            </a:extLst>
          </p:cNvPr>
          <p:cNvSpPr/>
          <p:nvPr userDrawn="1"/>
        </p:nvSpPr>
        <p:spPr>
          <a:xfrm>
            <a:off x="10363200" y="6065135"/>
            <a:ext cx="752354" cy="706055"/>
          </a:xfrm>
          <a:prstGeom prst="rect">
            <a:avLst/>
          </a:prstGeom>
          <a:solidFill>
            <a:srgbClr val="0000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800F2B0-3082-A642-AF00-A83787D6529A}"/>
              </a:ext>
            </a:extLst>
          </p:cNvPr>
          <p:cNvSpPr/>
          <p:nvPr userDrawn="1"/>
        </p:nvSpPr>
        <p:spPr>
          <a:xfrm>
            <a:off x="10363200" y="6858000"/>
            <a:ext cx="752354" cy="706055"/>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C942036-30A6-7644-9B31-24E131C322AB}"/>
              </a:ext>
            </a:extLst>
          </p:cNvPr>
          <p:cNvSpPr txBox="1"/>
          <p:nvPr userDrawn="1"/>
        </p:nvSpPr>
        <p:spPr>
          <a:xfrm>
            <a:off x="11219724" y="4687747"/>
            <a:ext cx="960699" cy="307777"/>
          </a:xfrm>
          <a:prstGeom prst="rect">
            <a:avLst/>
          </a:prstGeom>
          <a:noFill/>
        </p:spPr>
        <p:txBody>
          <a:bodyPr wrap="square" rtlCol="0">
            <a:spAutoFit/>
          </a:bodyPr>
          <a:lstStyle/>
          <a:p>
            <a:r>
              <a:rPr lang="en-US" sz="1400"/>
              <a:t>70%</a:t>
            </a:r>
          </a:p>
        </p:txBody>
      </p:sp>
      <p:sp>
        <p:nvSpPr>
          <p:cNvPr id="84" name="TextBox 83">
            <a:extLst>
              <a:ext uri="{FF2B5EF4-FFF2-40B4-BE49-F238E27FC236}">
                <a16:creationId xmlns:a16="http://schemas.microsoft.com/office/drawing/2014/main" id="{AA43F737-F7D7-7043-A937-5E0043FAC6F6}"/>
              </a:ext>
            </a:extLst>
          </p:cNvPr>
          <p:cNvSpPr txBox="1"/>
          <p:nvPr userDrawn="1"/>
        </p:nvSpPr>
        <p:spPr>
          <a:xfrm>
            <a:off x="11219724" y="5486400"/>
            <a:ext cx="960699" cy="307777"/>
          </a:xfrm>
          <a:prstGeom prst="rect">
            <a:avLst/>
          </a:prstGeom>
          <a:noFill/>
        </p:spPr>
        <p:txBody>
          <a:bodyPr wrap="square" rtlCol="0">
            <a:spAutoFit/>
          </a:bodyPr>
          <a:lstStyle/>
          <a:p>
            <a:r>
              <a:rPr lang="en-US" sz="1400"/>
              <a:t>50%</a:t>
            </a:r>
          </a:p>
        </p:txBody>
      </p:sp>
      <p:sp>
        <p:nvSpPr>
          <p:cNvPr id="85" name="TextBox 84">
            <a:extLst>
              <a:ext uri="{FF2B5EF4-FFF2-40B4-BE49-F238E27FC236}">
                <a16:creationId xmlns:a16="http://schemas.microsoft.com/office/drawing/2014/main" id="{B0F95D14-3290-E34C-B7D1-46A3100E7D44}"/>
              </a:ext>
            </a:extLst>
          </p:cNvPr>
          <p:cNvSpPr txBox="1"/>
          <p:nvPr userDrawn="1"/>
        </p:nvSpPr>
        <p:spPr>
          <a:xfrm>
            <a:off x="11219724" y="6248400"/>
            <a:ext cx="960699" cy="307777"/>
          </a:xfrm>
          <a:prstGeom prst="rect">
            <a:avLst/>
          </a:prstGeom>
          <a:noFill/>
        </p:spPr>
        <p:txBody>
          <a:bodyPr wrap="square" rtlCol="0">
            <a:spAutoFit/>
          </a:bodyPr>
          <a:lstStyle/>
          <a:p>
            <a:r>
              <a:rPr lang="en-US" sz="1400"/>
              <a:t>30%</a:t>
            </a:r>
          </a:p>
        </p:txBody>
      </p:sp>
      <p:sp>
        <p:nvSpPr>
          <p:cNvPr id="86" name="TextBox 85">
            <a:extLst>
              <a:ext uri="{FF2B5EF4-FFF2-40B4-BE49-F238E27FC236}">
                <a16:creationId xmlns:a16="http://schemas.microsoft.com/office/drawing/2014/main" id="{F45F5F56-B7CF-AC41-A071-87069A9D26F4}"/>
              </a:ext>
            </a:extLst>
          </p:cNvPr>
          <p:cNvSpPr txBox="1"/>
          <p:nvPr userDrawn="1"/>
        </p:nvSpPr>
        <p:spPr>
          <a:xfrm>
            <a:off x="11219724" y="7086600"/>
            <a:ext cx="960699" cy="307777"/>
          </a:xfrm>
          <a:prstGeom prst="rect">
            <a:avLst/>
          </a:prstGeom>
          <a:noFill/>
        </p:spPr>
        <p:txBody>
          <a:bodyPr wrap="square" rtlCol="0">
            <a:spAutoFit/>
          </a:bodyPr>
          <a:lstStyle/>
          <a:p>
            <a:r>
              <a:rPr lang="en-US" sz="1400"/>
              <a:t>10%</a:t>
            </a:r>
          </a:p>
        </p:txBody>
      </p:sp>
      <p:grpSp>
        <p:nvGrpSpPr>
          <p:cNvPr id="116" name="Group 115">
            <a:extLst>
              <a:ext uri="{FF2B5EF4-FFF2-40B4-BE49-F238E27FC236}">
                <a16:creationId xmlns:a16="http://schemas.microsoft.com/office/drawing/2014/main" id="{3CB8F4F4-5E5B-7E42-B7C3-4D71A9AFE464}"/>
              </a:ext>
            </a:extLst>
          </p:cNvPr>
          <p:cNvGrpSpPr/>
          <p:nvPr userDrawn="1"/>
        </p:nvGrpSpPr>
        <p:grpSpPr>
          <a:xfrm>
            <a:off x="1355072" y="381597"/>
            <a:ext cx="10135543" cy="1128128"/>
            <a:chOff x="1302184" y="376535"/>
            <a:chExt cx="10135543" cy="1128128"/>
          </a:xfrm>
        </p:grpSpPr>
        <p:sp>
          <p:nvSpPr>
            <p:cNvPr id="117" name="TextBox 116">
              <a:extLst>
                <a:ext uri="{FF2B5EF4-FFF2-40B4-BE49-F238E27FC236}">
                  <a16:creationId xmlns:a16="http://schemas.microsoft.com/office/drawing/2014/main" id="{67DFE691-DEEC-6B4C-873D-2A19E4CBC4A0}"/>
                </a:ext>
              </a:extLst>
            </p:cNvPr>
            <p:cNvSpPr txBox="1"/>
            <p:nvPr userDrawn="1"/>
          </p:nvSpPr>
          <p:spPr>
            <a:xfrm>
              <a:off x="1302184" y="376535"/>
              <a:ext cx="2812616" cy="369332"/>
            </a:xfrm>
            <a:prstGeom prst="rect">
              <a:avLst/>
            </a:prstGeom>
            <a:noFill/>
          </p:spPr>
          <p:txBody>
            <a:bodyPr wrap="square" rtlCol="0">
              <a:spAutoFit/>
            </a:bodyPr>
            <a:lstStyle/>
            <a:p>
              <a:r>
                <a:rPr lang="en-US" b="1"/>
                <a:t>Theme Colors used</a:t>
              </a:r>
            </a:p>
          </p:txBody>
        </p:sp>
        <p:grpSp>
          <p:nvGrpSpPr>
            <p:cNvPr id="118" name="Group 117">
              <a:extLst>
                <a:ext uri="{FF2B5EF4-FFF2-40B4-BE49-F238E27FC236}">
                  <a16:creationId xmlns:a16="http://schemas.microsoft.com/office/drawing/2014/main" id="{43EE4717-4CD4-3148-A00F-A2DCA4B8C66A}"/>
                </a:ext>
              </a:extLst>
            </p:cNvPr>
            <p:cNvGrpSpPr/>
            <p:nvPr userDrawn="1"/>
          </p:nvGrpSpPr>
          <p:grpSpPr>
            <a:xfrm>
              <a:off x="1391103" y="836278"/>
              <a:ext cx="10046624" cy="668385"/>
              <a:chOff x="1391103" y="836278"/>
              <a:chExt cx="10046624" cy="668385"/>
            </a:xfrm>
          </p:grpSpPr>
          <p:sp>
            <p:nvSpPr>
              <p:cNvPr id="119" name="Rectangle 118">
                <a:extLst>
                  <a:ext uri="{FF2B5EF4-FFF2-40B4-BE49-F238E27FC236}">
                    <a16:creationId xmlns:a16="http://schemas.microsoft.com/office/drawing/2014/main" id="{ADA63F1A-9886-3140-A972-E24C81E66FC1}"/>
                  </a:ext>
                </a:extLst>
              </p:cNvPr>
              <p:cNvSpPr/>
              <p:nvPr/>
            </p:nvSpPr>
            <p:spPr>
              <a:xfrm>
                <a:off x="1491331" y="836278"/>
                <a:ext cx="62385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153443BD-C4C8-3749-9B7E-C918115C41E6}"/>
                  </a:ext>
                </a:extLst>
              </p:cNvPr>
              <p:cNvSpPr/>
              <p:nvPr userDrawn="1"/>
            </p:nvSpPr>
            <p:spPr>
              <a:xfrm>
                <a:off x="2772711" y="836278"/>
                <a:ext cx="623856"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6E6"/>
                  </a:solidFill>
                </a:endParaRPr>
              </a:p>
            </p:txBody>
          </p:sp>
          <p:sp>
            <p:nvSpPr>
              <p:cNvPr id="121" name="Rectangle 120">
                <a:extLst>
                  <a:ext uri="{FF2B5EF4-FFF2-40B4-BE49-F238E27FC236}">
                    <a16:creationId xmlns:a16="http://schemas.microsoft.com/office/drawing/2014/main" id="{B9C99180-0E21-B64A-954F-42B179C9A22D}"/>
                  </a:ext>
                </a:extLst>
              </p:cNvPr>
              <p:cNvSpPr/>
              <p:nvPr userDrawn="1"/>
            </p:nvSpPr>
            <p:spPr>
              <a:xfrm>
                <a:off x="4054091" y="836278"/>
                <a:ext cx="623856"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49D01B0-49C9-184E-AE63-420C7F533CD9}"/>
                  </a:ext>
                </a:extLst>
              </p:cNvPr>
              <p:cNvSpPr/>
              <p:nvPr userDrawn="1"/>
            </p:nvSpPr>
            <p:spPr>
              <a:xfrm>
                <a:off x="5335471" y="836278"/>
                <a:ext cx="623856"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B3900BB0-005D-CF41-8063-8A0286F91E17}"/>
                  </a:ext>
                </a:extLst>
              </p:cNvPr>
              <p:cNvSpPr/>
              <p:nvPr userDrawn="1"/>
            </p:nvSpPr>
            <p:spPr>
              <a:xfrm>
                <a:off x="6616851" y="836278"/>
                <a:ext cx="623856"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5E89A3CF-9F50-4C43-B664-90BB31BFED31}"/>
                  </a:ext>
                </a:extLst>
              </p:cNvPr>
              <p:cNvSpPr/>
              <p:nvPr userDrawn="1"/>
            </p:nvSpPr>
            <p:spPr>
              <a:xfrm>
                <a:off x="7898231" y="836278"/>
                <a:ext cx="623856"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5D5F0"/>
                  </a:solidFill>
                </a:endParaRPr>
              </a:p>
            </p:txBody>
          </p:sp>
          <p:sp>
            <p:nvSpPr>
              <p:cNvPr id="125" name="Rectangle 124">
                <a:extLst>
                  <a:ext uri="{FF2B5EF4-FFF2-40B4-BE49-F238E27FC236}">
                    <a16:creationId xmlns:a16="http://schemas.microsoft.com/office/drawing/2014/main" id="{EB986A4F-DD46-084D-8DEB-7EA9C74CAEAE}"/>
                  </a:ext>
                </a:extLst>
              </p:cNvPr>
              <p:cNvSpPr/>
              <p:nvPr userDrawn="1"/>
            </p:nvSpPr>
            <p:spPr>
              <a:xfrm>
                <a:off x="9179611" y="836278"/>
                <a:ext cx="623856"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7E7E"/>
                  </a:solidFill>
                </a:endParaRPr>
              </a:p>
            </p:txBody>
          </p:sp>
          <p:sp>
            <p:nvSpPr>
              <p:cNvPr id="126" name="Rectangle 125">
                <a:extLst>
                  <a:ext uri="{FF2B5EF4-FFF2-40B4-BE49-F238E27FC236}">
                    <a16:creationId xmlns:a16="http://schemas.microsoft.com/office/drawing/2014/main" id="{376F0CA8-A4A1-704C-8665-CFF450063FB9}"/>
                  </a:ext>
                </a:extLst>
              </p:cNvPr>
              <p:cNvSpPr/>
              <p:nvPr userDrawn="1"/>
            </p:nvSpPr>
            <p:spPr>
              <a:xfrm>
                <a:off x="10460988" y="836278"/>
                <a:ext cx="623856"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D4FD1B1F-1C81-C544-B055-EC4FAD14524F}"/>
                  </a:ext>
                </a:extLst>
              </p:cNvPr>
              <p:cNvSpPr/>
              <p:nvPr userDrawn="1"/>
            </p:nvSpPr>
            <p:spPr>
              <a:xfrm>
                <a:off x="1391103" y="1258442"/>
                <a:ext cx="990977" cy="246221"/>
              </a:xfrm>
              <a:prstGeom prst="rect">
                <a:avLst/>
              </a:prstGeom>
            </p:spPr>
            <p:txBody>
              <a:bodyPr wrap="none">
                <a:spAutoFit/>
              </a:bodyPr>
              <a:lstStyle/>
              <a:p>
                <a:r>
                  <a:rPr lang="en-US" sz="1000">
                    <a:solidFill>
                      <a:srgbClr val="373737"/>
                    </a:solidFill>
                  </a:rPr>
                  <a:t>RGB 55/55/55</a:t>
                </a:r>
              </a:p>
            </p:txBody>
          </p:sp>
          <p:sp>
            <p:nvSpPr>
              <p:cNvPr id="128" name="Rectangle 127">
                <a:extLst>
                  <a:ext uri="{FF2B5EF4-FFF2-40B4-BE49-F238E27FC236}">
                    <a16:creationId xmlns:a16="http://schemas.microsoft.com/office/drawing/2014/main" id="{6B84F46A-97EF-AC49-A5B7-E61F486F0DAC}"/>
                  </a:ext>
                </a:extLst>
              </p:cNvPr>
              <p:cNvSpPr/>
              <p:nvPr userDrawn="1"/>
            </p:nvSpPr>
            <p:spPr>
              <a:xfrm>
                <a:off x="2646696" y="1215565"/>
                <a:ext cx="1202573" cy="246221"/>
              </a:xfrm>
              <a:prstGeom prst="rect">
                <a:avLst/>
              </a:prstGeom>
            </p:spPr>
            <p:txBody>
              <a:bodyPr wrap="none">
                <a:spAutoFit/>
              </a:bodyPr>
              <a:lstStyle/>
              <a:p>
                <a:r>
                  <a:rPr lang="en-US" sz="1000">
                    <a:solidFill>
                      <a:srgbClr val="373737"/>
                    </a:solidFill>
                  </a:rPr>
                  <a:t>RGB 230/230/230</a:t>
                </a:r>
              </a:p>
            </p:txBody>
          </p:sp>
          <p:sp>
            <p:nvSpPr>
              <p:cNvPr id="129" name="Rectangle 128">
                <a:extLst>
                  <a:ext uri="{FF2B5EF4-FFF2-40B4-BE49-F238E27FC236}">
                    <a16:creationId xmlns:a16="http://schemas.microsoft.com/office/drawing/2014/main" id="{344DAD7E-CE9F-2B40-9040-09E0A6C07F53}"/>
                  </a:ext>
                </a:extLst>
              </p:cNvPr>
              <p:cNvSpPr/>
              <p:nvPr userDrawn="1"/>
            </p:nvSpPr>
            <p:spPr>
              <a:xfrm>
                <a:off x="3937845" y="1215565"/>
                <a:ext cx="990977" cy="246221"/>
              </a:xfrm>
              <a:prstGeom prst="rect">
                <a:avLst/>
              </a:prstGeom>
            </p:spPr>
            <p:txBody>
              <a:bodyPr wrap="none">
                <a:spAutoFit/>
              </a:bodyPr>
              <a:lstStyle/>
              <a:p>
                <a:r>
                  <a:rPr lang="en-US" sz="1000">
                    <a:solidFill>
                      <a:srgbClr val="373737"/>
                    </a:solidFill>
                  </a:rPr>
                  <a:t>RGB 0/93/170</a:t>
                </a:r>
              </a:p>
            </p:txBody>
          </p:sp>
          <p:sp>
            <p:nvSpPr>
              <p:cNvPr id="130" name="Rectangle 129">
                <a:extLst>
                  <a:ext uri="{FF2B5EF4-FFF2-40B4-BE49-F238E27FC236}">
                    <a16:creationId xmlns:a16="http://schemas.microsoft.com/office/drawing/2014/main" id="{F7294101-9481-FD40-B565-33E43C1E1CF4}"/>
                  </a:ext>
                </a:extLst>
              </p:cNvPr>
              <p:cNvSpPr/>
              <p:nvPr userDrawn="1"/>
            </p:nvSpPr>
            <p:spPr>
              <a:xfrm>
                <a:off x="5222664" y="1215565"/>
                <a:ext cx="1132041" cy="246221"/>
              </a:xfrm>
              <a:prstGeom prst="rect">
                <a:avLst/>
              </a:prstGeom>
            </p:spPr>
            <p:txBody>
              <a:bodyPr wrap="none">
                <a:spAutoFit/>
              </a:bodyPr>
              <a:lstStyle/>
              <a:p>
                <a:r>
                  <a:rPr lang="en-US" sz="1000">
                    <a:solidFill>
                      <a:srgbClr val="373737"/>
                    </a:solidFill>
                  </a:rPr>
                  <a:t>RGB 120/162/47</a:t>
                </a:r>
              </a:p>
            </p:txBody>
          </p:sp>
          <p:sp>
            <p:nvSpPr>
              <p:cNvPr id="131" name="Rectangle 130">
                <a:extLst>
                  <a:ext uri="{FF2B5EF4-FFF2-40B4-BE49-F238E27FC236}">
                    <a16:creationId xmlns:a16="http://schemas.microsoft.com/office/drawing/2014/main" id="{7592A2A5-C4F8-8A4C-889C-E2862E6971EA}"/>
                  </a:ext>
                </a:extLst>
              </p:cNvPr>
              <p:cNvSpPr/>
              <p:nvPr userDrawn="1"/>
            </p:nvSpPr>
            <p:spPr>
              <a:xfrm>
                <a:off x="6493645" y="1215565"/>
                <a:ext cx="1061509" cy="246221"/>
              </a:xfrm>
              <a:prstGeom prst="rect">
                <a:avLst/>
              </a:prstGeom>
            </p:spPr>
            <p:txBody>
              <a:bodyPr wrap="none">
                <a:spAutoFit/>
              </a:bodyPr>
              <a:lstStyle/>
              <a:p>
                <a:r>
                  <a:rPr lang="en-US" sz="1000">
                    <a:solidFill>
                      <a:srgbClr val="373737"/>
                    </a:solidFill>
                  </a:rPr>
                  <a:t>RGB 238/49/36</a:t>
                </a:r>
              </a:p>
            </p:txBody>
          </p:sp>
          <p:sp>
            <p:nvSpPr>
              <p:cNvPr id="132" name="Rectangle 131">
                <a:extLst>
                  <a:ext uri="{FF2B5EF4-FFF2-40B4-BE49-F238E27FC236}">
                    <a16:creationId xmlns:a16="http://schemas.microsoft.com/office/drawing/2014/main" id="{A8FA9077-861E-5A4A-B02B-4692F24C201B}"/>
                  </a:ext>
                </a:extLst>
              </p:cNvPr>
              <p:cNvSpPr/>
              <p:nvPr userDrawn="1"/>
            </p:nvSpPr>
            <p:spPr>
              <a:xfrm>
                <a:off x="7779271" y="1215565"/>
                <a:ext cx="1202573" cy="246221"/>
              </a:xfrm>
              <a:prstGeom prst="rect">
                <a:avLst/>
              </a:prstGeom>
            </p:spPr>
            <p:txBody>
              <a:bodyPr wrap="none">
                <a:spAutoFit/>
              </a:bodyPr>
              <a:lstStyle/>
              <a:p>
                <a:r>
                  <a:rPr lang="en-US" sz="1000">
                    <a:solidFill>
                      <a:srgbClr val="373737"/>
                    </a:solidFill>
                  </a:rPr>
                  <a:t>RGB 181/213/240</a:t>
                </a:r>
              </a:p>
            </p:txBody>
          </p:sp>
          <p:sp>
            <p:nvSpPr>
              <p:cNvPr id="133" name="Rectangle 132">
                <a:extLst>
                  <a:ext uri="{FF2B5EF4-FFF2-40B4-BE49-F238E27FC236}">
                    <a16:creationId xmlns:a16="http://schemas.microsoft.com/office/drawing/2014/main" id="{5D2E7425-31D5-284D-B5A5-185047714523}"/>
                  </a:ext>
                </a:extLst>
              </p:cNvPr>
              <p:cNvSpPr/>
              <p:nvPr userDrawn="1"/>
            </p:nvSpPr>
            <p:spPr>
              <a:xfrm>
                <a:off x="9059288" y="1215565"/>
                <a:ext cx="1202573" cy="246221"/>
              </a:xfrm>
              <a:prstGeom prst="rect">
                <a:avLst/>
              </a:prstGeom>
            </p:spPr>
            <p:txBody>
              <a:bodyPr wrap="none">
                <a:spAutoFit/>
              </a:bodyPr>
              <a:lstStyle/>
              <a:p>
                <a:r>
                  <a:rPr lang="en-US" sz="1000">
                    <a:solidFill>
                      <a:srgbClr val="373737"/>
                    </a:solidFill>
                  </a:rPr>
                  <a:t>RGB 126/126/126</a:t>
                </a:r>
              </a:p>
            </p:txBody>
          </p:sp>
          <p:sp>
            <p:nvSpPr>
              <p:cNvPr id="134" name="Rectangle 133">
                <a:extLst>
                  <a:ext uri="{FF2B5EF4-FFF2-40B4-BE49-F238E27FC236}">
                    <a16:creationId xmlns:a16="http://schemas.microsoft.com/office/drawing/2014/main" id="{E5C11487-4265-6C4F-9B24-0A0F29D4C082}"/>
                  </a:ext>
                </a:extLst>
              </p:cNvPr>
              <p:cNvSpPr/>
              <p:nvPr userDrawn="1"/>
            </p:nvSpPr>
            <p:spPr>
              <a:xfrm>
                <a:off x="10376218" y="1215565"/>
                <a:ext cx="1061509" cy="246221"/>
              </a:xfrm>
              <a:prstGeom prst="rect">
                <a:avLst/>
              </a:prstGeom>
            </p:spPr>
            <p:txBody>
              <a:bodyPr wrap="none">
                <a:spAutoFit/>
              </a:bodyPr>
              <a:lstStyle/>
              <a:p>
                <a:r>
                  <a:rPr lang="en-US" sz="1000">
                    <a:solidFill>
                      <a:srgbClr val="373737"/>
                    </a:solidFill>
                  </a:rPr>
                  <a:t>RGB 0/154/199</a:t>
                </a:r>
              </a:p>
            </p:txBody>
          </p:sp>
        </p:grpSp>
      </p:grpSp>
    </p:spTree>
    <p:extLst>
      <p:ext uri="{BB962C8B-B14F-4D97-AF65-F5344CB8AC3E}">
        <p14:creationId xmlns:p14="http://schemas.microsoft.com/office/powerpoint/2010/main" val="19528396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Placeholder">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C51C614-E1B3-574C-AE90-726CD432E62B}"/>
              </a:ext>
            </a:extLst>
          </p:cNvPr>
          <p:cNvSpPr>
            <a:spLocks noGrp="1"/>
          </p:cNvSpPr>
          <p:nvPr>
            <p:ph type="pic" sz="quarter" idx="14"/>
          </p:nvPr>
        </p:nvSpPr>
        <p:spPr>
          <a:xfrm>
            <a:off x="0" y="0"/>
            <a:ext cx="7133200" cy="8229600"/>
          </a:xfrm>
        </p:spPr>
        <p:txBody>
          <a:bodyPr anchor="t">
            <a:noAutofit/>
          </a:bodyPr>
          <a:lstStyle>
            <a:lvl1pPr marL="457200" indent="0" algn="ctr">
              <a:lnSpc>
                <a:spcPct val="100000"/>
              </a:lnSpc>
              <a:buNone/>
              <a:tabLst/>
              <a:defRPr/>
            </a:lvl1pPr>
          </a:lstStyle>
          <a:p>
            <a:endParaRPr lang="en-US"/>
          </a:p>
          <a:p>
            <a:endParaRPr lang="en-US"/>
          </a:p>
          <a:p>
            <a:endParaRPr lang="en-US"/>
          </a:p>
          <a:p>
            <a:endParaRPr lang="en-US"/>
          </a:p>
          <a:p>
            <a:endParaRPr lang="en-US"/>
          </a:p>
          <a:p>
            <a:endParaRPr lang="en-US"/>
          </a:p>
          <a:p>
            <a:r>
              <a:rPr lang="en-US"/>
              <a:t>Insert picture by clicking icon </a:t>
            </a:r>
            <a:br>
              <a:rPr lang="en-US"/>
            </a:br>
            <a:r>
              <a:rPr lang="en-US"/>
              <a:t>and be sure the “thank you” text</a:t>
            </a:r>
            <a:br>
              <a:rPr lang="en-US"/>
            </a:br>
            <a:r>
              <a:rPr lang="en-US"/>
              <a:t>is readable over the photo</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19309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80664"/>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EB6D013B-8C8D-41F3-95C8-00B5790756C2}"/>
              </a:ext>
            </a:extLst>
          </p:cNvPr>
          <p:cNvSpPr>
            <a:spLocks noGrp="1"/>
          </p:cNvSpPr>
          <p:nvPr>
            <p:ph type="body" sz="quarter" idx="12" hasCustomPrompt="1"/>
          </p:nvPr>
        </p:nvSpPr>
        <p:spPr>
          <a:xfrm>
            <a:off x="7966075" y="3276958"/>
            <a:ext cx="5597525" cy="1011792"/>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pic>
        <p:nvPicPr>
          <p:cNvPr id="3" name="Picture 2" descr="Imagine 2050 Logo">
            <a:extLst>
              <a:ext uri="{FF2B5EF4-FFF2-40B4-BE49-F238E27FC236}">
                <a16:creationId xmlns:a16="http://schemas.microsoft.com/office/drawing/2014/main" id="{62BA3203-F698-5CA7-9089-3F8C08299F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Tree>
    <p:extLst>
      <p:ext uri="{BB962C8B-B14F-4D97-AF65-F5344CB8AC3E}">
        <p14:creationId xmlns:p14="http://schemas.microsoft.com/office/powerpoint/2010/main" val="20145400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C2EAEE73-F372-AA42-98C7-56151389CC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320167" cy="8229600"/>
          </a:xfrm>
          <a:prstGeom prst="rect">
            <a:avLst/>
          </a:prstGeom>
        </p:spPr>
      </p:pic>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362199"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5"/>
            <a:ext cx="5821521" cy="953146"/>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2800" b="1">
                <a:solidFill>
                  <a:srgbClr val="005DAA"/>
                </a:solidFill>
                <a:latin typeface="Arial" panose="020B0604020202020204" pitchFamily="34" charset="0"/>
                <a:cs typeface="Arial" panose="020B0604020202020204" pitchFamily="34" charset="0"/>
              </a:rPr>
              <a:t>Find out more at </a:t>
            </a:r>
          </a:p>
          <a:p>
            <a:pPr marL="0" indent="0">
              <a:lnSpc>
                <a:spcPct val="100000"/>
              </a:lnSpc>
              <a:spcBef>
                <a:spcPts val="0"/>
              </a:spcBef>
              <a:spcAft>
                <a:spcPts val="500"/>
              </a:spcAft>
              <a:buFont typeface="Arial" panose="020B0604020202020204" pitchFamily="34" charset="0"/>
              <a:buNone/>
            </a:pPr>
            <a:r>
              <a:rPr lang="en-US" sz="2800" b="1" err="1">
                <a:solidFill>
                  <a:srgbClr val="005DAA"/>
                </a:solidFill>
                <a:latin typeface="Arial" panose="020B0604020202020204" pitchFamily="34" charset="0"/>
                <a:cs typeface="Arial" panose="020B0604020202020204" pitchFamily="34" charset="0"/>
              </a:rPr>
              <a:t>metrocouncil.org</a:t>
            </a:r>
            <a:r>
              <a:rPr lang="en-US" sz="2800" b="1">
                <a:solidFill>
                  <a:srgbClr val="005DAA"/>
                </a:solidFill>
                <a:latin typeface="Arial" panose="020B0604020202020204" pitchFamily="34" charset="0"/>
                <a:cs typeface="Arial" panose="020B0604020202020204" pitchFamily="34" charset="0"/>
              </a:rPr>
              <a:t>/imagine2050</a:t>
            </a:r>
          </a:p>
        </p:txBody>
      </p:sp>
      <p:pic>
        <p:nvPicPr>
          <p:cNvPr id="3" name="Picture 2" descr="Imagine 2050 Logo">
            <a:extLst>
              <a:ext uri="{FF2B5EF4-FFF2-40B4-BE49-F238E27FC236}">
                <a16:creationId xmlns:a16="http://schemas.microsoft.com/office/drawing/2014/main" id="{CB9C1F33-0E37-D52D-10E6-31EED239CE0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Tree>
    <p:extLst>
      <p:ext uri="{BB962C8B-B14F-4D97-AF65-F5344CB8AC3E}">
        <p14:creationId xmlns:p14="http://schemas.microsoft.com/office/powerpoint/2010/main" val="38787342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arn more placeholder">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6388C9F-F72C-FE4D-AAA7-2EDD8AC16922}"/>
              </a:ext>
            </a:extLst>
          </p:cNvPr>
          <p:cNvSpPr>
            <a:spLocks noGrp="1"/>
          </p:cNvSpPr>
          <p:nvPr>
            <p:ph type="pic" sz="quarter" idx="14"/>
          </p:nvPr>
        </p:nvSpPr>
        <p:spPr>
          <a:xfrm>
            <a:off x="-1" y="0"/>
            <a:ext cx="7315199" cy="8229600"/>
          </a:xfrm>
        </p:spPr>
        <p:txBody>
          <a:bodyPr anchor="t">
            <a:noAutofit/>
          </a:bodyPr>
          <a:lstStyle>
            <a:lvl1pPr marL="457200" indent="0" algn="ctr">
              <a:lnSpc>
                <a:spcPct val="100000"/>
              </a:lnSpc>
              <a:buNone/>
              <a:tabLst/>
              <a:defRPr/>
            </a:lvl1pPr>
          </a:lstStyle>
          <a:p>
            <a:endParaRPr lang="en-US"/>
          </a:p>
          <a:p>
            <a:endParaRPr lang="en-US"/>
          </a:p>
          <a:p>
            <a:endParaRPr lang="en-US"/>
          </a:p>
          <a:p>
            <a:endParaRPr lang="en-US"/>
          </a:p>
          <a:p>
            <a:endParaRPr lang="en-US"/>
          </a:p>
          <a:p>
            <a:r>
              <a:rPr lang="en-US"/>
              <a:t>Insert picture by clicking icon </a:t>
            </a:r>
            <a:br>
              <a:rPr lang="en-US"/>
            </a:br>
            <a:r>
              <a:rPr lang="en-US"/>
              <a:t>and be sure the “thank you” text</a:t>
            </a:r>
            <a:br>
              <a:rPr lang="en-US"/>
            </a:br>
            <a:r>
              <a:rPr lang="en-US"/>
              <a:t>is readable over the photo</a:t>
            </a:r>
          </a:p>
        </p:txBody>
      </p:sp>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133597"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pic>
        <p:nvPicPr>
          <p:cNvPr id="3" name="Picture 2" descr="Imagine 2050 Logo">
            <a:extLst>
              <a:ext uri="{FF2B5EF4-FFF2-40B4-BE49-F238E27FC236}">
                <a16:creationId xmlns:a16="http://schemas.microsoft.com/office/drawing/2014/main" id="{D2544278-7596-DBEF-46A6-DD90124B57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
        <p:nvSpPr>
          <p:cNvPr id="4" name="Content Placeholder 2">
            <a:extLst>
              <a:ext uri="{FF2B5EF4-FFF2-40B4-BE49-F238E27FC236}">
                <a16:creationId xmlns:a16="http://schemas.microsoft.com/office/drawing/2014/main" id="{858DCC24-FD25-3DE1-6462-ADC64B2C08E4}"/>
              </a:ext>
            </a:extLst>
          </p:cNvPr>
          <p:cNvSpPr txBox="1">
            <a:spLocks/>
          </p:cNvSpPr>
          <p:nvPr userDrawn="1"/>
        </p:nvSpPr>
        <p:spPr>
          <a:xfrm>
            <a:off x="7950749" y="4761855"/>
            <a:ext cx="5821521" cy="953146"/>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2800" b="1">
                <a:solidFill>
                  <a:srgbClr val="005DAA"/>
                </a:solidFill>
                <a:latin typeface="Arial" panose="020B0604020202020204" pitchFamily="34" charset="0"/>
                <a:cs typeface="Arial" panose="020B0604020202020204" pitchFamily="34" charset="0"/>
              </a:rPr>
              <a:t>Find out more at </a:t>
            </a:r>
          </a:p>
          <a:p>
            <a:pPr marL="0" indent="0">
              <a:lnSpc>
                <a:spcPct val="100000"/>
              </a:lnSpc>
              <a:spcBef>
                <a:spcPts val="0"/>
              </a:spcBef>
              <a:spcAft>
                <a:spcPts val="500"/>
              </a:spcAft>
              <a:buFont typeface="Arial" panose="020B0604020202020204" pitchFamily="34" charset="0"/>
              <a:buNone/>
            </a:pPr>
            <a:r>
              <a:rPr lang="en-US" sz="2800" b="1">
                <a:solidFill>
                  <a:srgbClr val="005DAA"/>
                </a:solidFill>
                <a:latin typeface="Arial" panose="020B0604020202020204" pitchFamily="34" charset="0"/>
                <a:cs typeface="Arial" panose="020B0604020202020204" pitchFamily="34" charset="0"/>
              </a:rPr>
              <a:t>metrocouncil.org/imagine2050</a:t>
            </a:r>
          </a:p>
        </p:txBody>
      </p:sp>
    </p:spTree>
    <p:extLst>
      <p:ext uri="{BB962C8B-B14F-4D97-AF65-F5344CB8AC3E}">
        <p14:creationId xmlns:p14="http://schemas.microsoft.com/office/powerpoint/2010/main" val="3700271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pic>
        <p:nvPicPr>
          <p:cNvPr id="4" name="Picture 3" descr="Imagine 2050">
            <a:extLst>
              <a:ext uri="{FF2B5EF4-FFF2-40B4-BE49-F238E27FC236}">
                <a16:creationId xmlns:a16="http://schemas.microsoft.com/office/drawing/2014/main" id="{FC5798C8-C4F8-E157-3E6D-FD0AE7989471}"/>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1534552"/>
            <a:ext cx="254000" cy="1803400"/>
          </a:xfrm>
          <a:prstGeom prst="rect">
            <a:avLst/>
          </a:prstGeom>
        </p:spPr>
      </p:pic>
    </p:spTree>
    <p:extLst>
      <p:ext uri="{BB962C8B-B14F-4D97-AF65-F5344CB8AC3E}">
        <p14:creationId xmlns:p14="http://schemas.microsoft.com/office/powerpoint/2010/main" val="327069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460D3A5A-502A-6836-E582-F4157B50C9D3}"/>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1534552"/>
            <a:ext cx="254000" cy="1803400"/>
          </a:xfrm>
          <a:prstGeom prst="rect">
            <a:avLst/>
          </a:prstGeom>
        </p:spPr>
      </p:pic>
    </p:spTree>
    <p:extLst>
      <p:ext uri="{BB962C8B-B14F-4D97-AF65-F5344CB8AC3E}">
        <p14:creationId xmlns:p14="http://schemas.microsoft.com/office/powerpoint/2010/main" val="432954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pic>
        <p:nvPicPr>
          <p:cNvPr id="4" name="Picture 3" descr="Imagine 2050">
            <a:extLst>
              <a:ext uri="{FF2B5EF4-FFF2-40B4-BE49-F238E27FC236}">
                <a16:creationId xmlns:a16="http://schemas.microsoft.com/office/drawing/2014/main" id="{5CDF0DBE-676D-C07D-CB20-6567C639D824}"/>
              </a:ext>
              <a:ext uri="{C183D7F6-B498-43B3-948B-1728B52AA6E4}">
                <adec:decorative xmlns:adec="http://schemas.microsoft.com/office/drawing/2017/decorative" val="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64634570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4362451"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cstate="email">
            <a:extLst>
              <a:ext uri="{28A0092B-C50C-407E-A947-70E740481C1C}">
                <a14:useLocalDpi xmlns:a14="http://schemas.microsoft.com/office/drawing/2010/main"/>
              </a:ext>
            </a:extLst>
          </a:blip>
          <a:srcRect/>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email">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pic>
        <p:nvPicPr>
          <p:cNvPr id="4" name="Picture 3" descr="Imagine 2050">
            <a:extLst>
              <a:ext uri="{FF2B5EF4-FFF2-40B4-BE49-F238E27FC236}">
                <a16:creationId xmlns:a16="http://schemas.microsoft.com/office/drawing/2014/main" id="{5CDF0DBE-676D-C07D-CB20-6567C639D824}"/>
              </a:ext>
              <a:ext uri="{C183D7F6-B498-43B3-948B-1728B52AA6E4}">
                <adec:decorative xmlns:adec="http://schemas.microsoft.com/office/drawing/2017/decorative" val="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
        <p:nvSpPr>
          <p:cNvPr id="13" name="Text Placeholder 23">
            <a:extLst>
              <a:ext uri="{FF2B5EF4-FFF2-40B4-BE49-F238E27FC236}">
                <a16:creationId xmlns:a16="http://schemas.microsoft.com/office/drawing/2014/main" id="{5A8BD144-2C3F-CE4F-07F7-87D412B35DF7}"/>
              </a:ext>
            </a:extLst>
          </p:cNvPr>
          <p:cNvSpPr>
            <a:spLocks noGrp="1"/>
          </p:cNvSpPr>
          <p:nvPr>
            <p:ph type="body" sz="quarter" idx="14" hasCustomPrompt="1"/>
          </p:nvPr>
        </p:nvSpPr>
        <p:spPr>
          <a:xfrm>
            <a:off x="6353174" y="2004185"/>
            <a:ext cx="4362451"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Tree>
    <p:extLst>
      <p:ext uri="{BB962C8B-B14F-4D97-AF65-F5344CB8AC3E}">
        <p14:creationId xmlns:p14="http://schemas.microsoft.com/office/powerpoint/2010/main" val="149898622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3" name="Picture 2" descr="Imagine 2050">
            <a:extLst>
              <a:ext uri="{FF2B5EF4-FFF2-40B4-BE49-F238E27FC236}">
                <a16:creationId xmlns:a16="http://schemas.microsoft.com/office/drawing/2014/main" id="{AA995D50-5EFA-5EC0-6E6B-F2DB40676F6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96292212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4362451"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a:p>
          <a:p>
            <a:r>
              <a:rPr lang="en-US"/>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a:p>
          <a:p>
            <a:r>
              <a:rPr lang="en-US"/>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a:p>
          <a:p>
            <a:r>
              <a:rPr lang="en-US"/>
              <a:t>Picture 3</a:t>
            </a:r>
          </a:p>
        </p:txBody>
      </p:sp>
      <p:pic>
        <p:nvPicPr>
          <p:cNvPr id="3" name="Picture 2" descr="Imagine 2050">
            <a:extLst>
              <a:ext uri="{FF2B5EF4-FFF2-40B4-BE49-F238E27FC236}">
                <a16:creationId xmlns:a16="http://schemas.microsoft.com/office/drawing/2014/main" id="{AA995D50-5EFA-5EC0-6E6B-F2DB40676F6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
        <p:nvSpPr>
          <p:cNvPr id="4" name="Text Placeholder 23">
            <a:extLst>
              <a:ext uri="{FF2B5EF4-FFF2-40B4-BE49-F238E27FC236}">
                <a16:creationId xmlns:a16="http://schemas.microsoft.com/office/drawing/2014/main" id="{C158BA2B-E4F0-F85D-B772-1C8B104E589D}"/>
              </a:ext>
            </a:extLst>
          </p:cNvPr>
          <p:cNvSpPr>
            <a:spLocks noGrp="1"/>
          </p:cNvSpPr>
          <p:nvPr>
            <p:ph type="body" sz="quarter" idx="17" hasCustomPrompt="1"/>
          </p:nvPr>
        </p:nvSpPr>
        <p:spPr>
          <a:xfrm>
            <a:off x="6353175" y="2004186"/>
            <a:ext cx="4362451"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Tree>
    <p:extLst>
      <p:ext uri="{BB962C8B-B14F-4D97-AF65-F5344CB8AC3E}">
        <p14:creationId xmlns:p14="http://schemas.microsoft.com/office/powerpoint/2010/main" val="233561921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pic>
        <p:nvPicPr>
          <p:cNvPr id="4" name="Picture 3" descr="Imagine 2050">
            <a:extLst>
              <a:ext uri="{FF2B5EF4-FFF2-40B4-BE49-F238E27FC236}">
                <a16:creationId xmlns:a16="http://schemas.microsoft.com/office/drawing/2014/main" id="{BD7A54DD-BCB3-8446-1828-BB460E6892F9}"/>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38658798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 Layout">
    <p:spTree>
      <p:nvGrpSpPr>
        <p:cNvPr id="1" name=""/>
        <p:cNvGrpSpPr/>
        <p:nvPr/>
      </p:nvGrpSpPr>
      <p:grpSpPr>
        <a:xfrm>
          <a:off x="0" y="0"/>
          <a:ext cx="0" cy="0"/>
          <a:chOff x="0" y="0"/>
          <a:chExt cx="0" cy="0"/>
        </a:xfrm>
      </p:grpSpPr>
      <p:pic>
        <p:nvPicPr>
          <p:cNvPr id="25" name="Picture 24" descr="A bridge over a river.&#10;">
            <a:extLst>
              <a:ext uri="{FF2B5EF4-FFF2-40B4-BE49-F238E27FC236}">
                <a16:creationId xmlns:a16="http://schemas.microsoft.com/office/drawing/2014/main" id="{A9569DC6-E2FC-794C-8562-A7208A9C5B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5" name="Rectangle 14">
            <a:extLst>
              <a:ext uri="{FF2B5EF4-FFF2-40B4-BE49-F238E27FC236}">
                <a16:creationId xmlns:a16="http://schemas.microsoft.com/office/drawing/2014/main" id="{E49BA62F-022E-493C-8797-5223B44BEF3C}"/>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Rectangle 2">
            <a:extLst>
              <a:ext uri="{FF2B5EF4-FFF2-40B4-BE49-F238E27FC236}">
                <a16:creationId xmlns:a16="http://schemas.microsoft.com/office/drawing/2014/main" id="{D008D856-A33F-B148-9E17-5B372B40EB05}"/>
              </a:ext>
            </a:extLst>
          </p:cNvPr>
          <p:cNvSpPr/>
          <p:nvPr/>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Rectangle 3">
            <a:extLst>
              <a:ext uri="{FF2B5EF4-FFF2-40B4-BE49-F238E27FC236}">
                <a16:creationId xmlns:a16="http://schemas.microsoft.com/office/drawing/2014/main" id="{5C3601EB-AF3F-0D45-BEC4-90BBB5E0AFE4}"/>
              </a:ext>
              <a:ext uri="{C183D7F6-B498-43B3-948B-1728B52AA6E4}">
                <adec:decorative xmlns:adec="http://schemas.microsoft.com/office/drawing/2017/decorative" val="1"/>
              </a:ext>
            </a:extLst>
          </p:cNvPr>
          <p:cNvSpPr/>
          <p:nvPr/>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5" name="Picture 4">
            <a:extLst>
              <a:ext uri="{FF2B5EF4-FFF2-40B4-BE49-F238E27FC236}">
                <a16:creationId xmlns:a16="http://schemas.microsoft.com/office/drawing/2014/main" id="{78AB2844-3DA3-624C-A4EA-EF788DB65B9C}"/>
              </a:ext>
              <a:ext uri="{C183D7F6-B498-43B3-948B-1728B52AA6E4}">
                <adec:decorative xmlns:adec="http://schemas.microsoft.com/office/drawing/2017/decorative" val="1"/>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6" name="Text Placeholder 12">
            <a:extLst>
              <a:ext uri="{FF2B5EF4-FFF2-40B4-BE49-F238E27FC236}">
                <a16:creationId xmlns:a16="http://schemas.microsoft.com/office/drawing/2014/main" id="{E9D6FD54-8A66-1A41-8FE2-FE1A7F19DE79}"/>
              </a:ext>
            </a:extLst>
          </p:cNvPr>
          <p:cNvSpPr>
            <a:spLocks noGrp="1"/>
          </p:cNvSpPr>
          <p:nvPr>
            <p:ph type="body" sz="quarter" idx="10" hasCustomPrompt="1"/>
          </p:nvPr>
        </p:nvSpPr>
        <p:spPr>
          <a:xfrm>
            <a:off x="977433" y="383723"/>
            <a:ext cx="10306050" cy="1228725"/>
          </a:xfrm>
        </p:spPr>
        <p:txBody>
          <a:bodyPr anchor="b"/>
          <a:lstStyle>
            <a:lvl1pPr marL="0" indent="0">
              <a:buFontTx/>
              <a:buNone/>
              <a:defRPr sz="4800" b="1" i="0">
                <a:solidFill>
                  <a:schemeClr val="bg1"/>
                </a:solidFill>
                <a:latin typeface="Arial" panose="020B0604020202020204" pitchFamily="34" charset="0"/>
                <a:cs typeface="Arial" panose="020B0604020202020204" pitchFamily="34" charset="0"/>
              </a:defRPr>
            </a:lvl1pPr>
            <a:lvl2pPr>
              <a:defRPr sz="4800" b="1" i="0">
                <a:solidFill>
                  <a:schemeClr val="bg1"/>
                </a:solidFill>
                <a:latin typeface="Arial" panose="020B0604020202020204" pitchFamily="34" charset="0"/>
                <a:cs typeface="Arial" panose="020B0604020202020204" pitchFamily="34" charset="0"/>
              </a:defRPr>
            </a:lvl2pPr>
            <a:lvl3pPr>
              <a:defRPr sz="4800" b="1" i="0">
                <a:solidFill>
                  <a:schemeClr val="bg1"/>
                </a:solidFill>
                <a:latin typeface="Arial" panose="020B0604020202020204" pitchFamily="34" charset="0"/>
                <a:cs typeface="Arial" panose="020B0604020202020204" pitchFamily="34" charset="0"/>
              </a:defRPr>
            </a:lvl3pPr>
            <a:lvl4pPr>
              <a:defRPr sz="4800" b="1" i="0">
                <a:solidFill>
                  <a:schemeClr val="bg1"/>
                </a:solidFill>
                <a:latin typeface="Arial" panose="020B0604020202020204" pitchFamily="34" charset="0"/>
                <a:cs typeface="Arial" panose="020B0604020202020204" pitchFamily="34" charset="0"/>
              </a:defRPr>
            </a:lvl4pPr>
            <a:lvl5pPr>
              <a:defRPr sz="4800" b="1" i="0">
                <a:solidFill>
                  <a:schemeClr val="bg1"/>
                </a:solidFill>
                <a:latin typeface="Arial" panose="020B0604020202020204" pitchFamily="34" charset="0"/>
                <a:cs typeface="Arial" panose="020B0604020202020204" pitchFamily="34" charset="0"/>
              </a:defRPr>
            </a:lvl5pPr>
          </a:lstStyle>
          <a:p>
            <a:pPr lvl="0"/>
            <a:r>
              <a:rPr lang="en-US"/>
              <a:t>Click to edit text styles</a:t>
            </a:r>
          </a:p>
        </p:txBody>
      </p:sp>
      <p:sp>
        <p:nvSpPr>
          <p:cNvPr id="7" name="Rectangle 6">
            <a:extLst>
              <a:ext uri="{FF2B5EF4-FFF2-40B4-BE49-F238E27FC236}">
                <a16:creationId xmlns:a16="http://schemas.microsoft.com/office/drawing/2014/main" id="{110D0A44-501F-D940-81F0-287C61871EA9}"/>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TextBox 7">
            <a:extLst>
              <a:ext uri="{FF2B5EF4-FFF2-40B4-BE49-F238E27FC236}">
                <a16:creationId xmlns:a16="http://schemas.microsoft.com/office/drawing/2014/main" id="{A9EA4189-6EFD-5B46-BDEB-D7BA039C95E4}"/>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1B09D8-6387-0746-827F-BECA47C94032}"/>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0" name="Text Placeholder 23">
            <a:extLst>
              <a:ext uri="{FF2B5EF4-FFF2-40B4-BE49-F238E27FC236}">
                <a16:creationId xmlns:a16="http://schemas.microsoft.com/office/drawing/2014/main" id="{D9E1CB86-2424-AF46-B0B1-778B10B1FAAB}"/>
              </a:ext>
            </a:extLst>
          </p:cNvPr>
          <p:cNvSpPr>
            <a:spLocks noGrp="1"/>
          </p:cNvSpPr>
          <p:nvPr>
            <p:ph type="body" sz="quarter" idx="11"/>
          </p:nvPr>
        </p:nvSpPr>
        <p:spPr>
          <a:xfrm>
            <a:off x="5178611" y="2230089"/>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a:p>
        </p:txBody>
      </p:sp>
      <p:sp>
        <p:nvSpPr>
          <p:cNvPr id="11" name="Text Placeholder 25">
            <a:extLst>
              <a:ext uri="{FF2B5EF4-FFF2-40B4-BE49-F238E27FC236}">
                <a16:creationId xmlns:a16="http://schemas.microsoft.com/office/drawing/2014/main" id="{F04E3B83-0CF3-1D41-BD27-49C246AB4CB1}"/>
              </a:ext>
            </a:extLst>
          </p:cNvPr>
          <p:cNvSpPr>
            <a:spLocks noGrp="1"/>
          </p:cNvSpPr>
          <p:nvPr>
            <p:ph type="body" sz="quarter" idx="12" hasCustomPrompt="1"/>
          </p:nvPr>
        </p:nvSpPr>
        <p:spPr>
          <a:xfrm>
            <a:off x="5204010" y="2932740"/>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Body copy</a:t>
            </a:r>
          </a:p>
          <a:p>
            <a:pPr lvl="0"/>
            <a:endParaRPr lang="en-US"/>
          </a:p>
        </p:txBody>
      </p:sp>
      <p:sp>
        <p:nvSpPr>
          <p:cNvPr id="12" name="Rectangle 11">
            <a:extLst>
              <a:ext uri="{FF2B5EF4-FFF2-40B4-BE49-F238E27FC236}">
                <a16:creationId xmlns:a16="http://schemas.microsoft.com/office/drawing/2014/main" id="{42D28FB1-21B5-154C-AC9E-909A353220D4}"/>
              </a:ext>
              <a:ext uri="{C183D7F6-B498-43B3-948B-1728B52AA6E4}">
                <adec:decorative xmlns:adec="http://schemas.microsoft.com/office/drawing/2017/decorative" val="1"/>
              </a:ext>
            </a:extLst>
          </p:cNvPr>
          <p:cNvSpPr/>
          <p:nvPr/>
        </p:nvSpPr>
        <p:spPr>
          <a:xfrm>
            <a:off x="0" y="0"/>
            <a:ext cx="326571" cy="326571"/>
          </a:xfrm>
          <a:prstGeom prst="rect">
            <a:avLst/>
          </a:prstGeom>
          <a:solidFill>
            <a:srgbClr val="9D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Rectangle 13">
            <a:extLst>
              <a:ext uri="{FF2B5EF4-FFF2-40B4-BE49-F238E27FC236}">
                <a16:creationId xmlns:a16="http://schemas.microsoft.com/office/drawing/2014/main" id="{65FDAB5E-6E09-4803-A039-C4AC4BC2770E}"/>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224C52C2-FFD9-4F2A-B271-D6A71B0ADC0A}"/>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17" name="Rectangle 16">
            <a:extLst>
              <a:ext uri="{FF2B5EF4-FFF2-40B4-BE49-F238E27FC236}">
                <a16:creationId xmlns:a16="http://schemas.microsoft.com/office/drawing/2014/main" id="{EE29A559-0B11-43B8-9D20-D658E5F0EE7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CC231721-47A5-4EAD-8449-AE3BA8FE2DC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2F6E7E-C733-4351-B9D8-52A605397572}"/>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B83635F1-F2F6-46BB-AD31-17C811997753}"/>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 Placeholder 23">
            <a:extLst>
              <a:ext uri="{FF2B5EF4-FFF2-40B4-BE49-F238E27FC236}">
                <a16:creationId xmlns:a16="http://schemas.microsoft.com/office/drawing/2014/main" id="{6F8D02ED-14D6-194C-B560-FB5737501E65}"/>
              </a:ext>
            </a:extLst>
          </p:cNvPr>
          <p:cNvSpPr>
            <a:spLocks noGrp="1"/>
          </p:cNvSpPr>
          <p:nvPr>
            <p:ph type="body" sz="quarter" idx="13"/>
          </p:nvPr>
        </p:nvSpPr>
        <p:spPr>
          <a:xfrm>
            <a:off x="5256446" y="4604692"/>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a:p>
        </p:txBody>
      </p:sp>
      <p:sp>
        <p:nvSpPr>
          <p:cNvPr id="24" name="Text Placeholder 25">
            <a:extLst>
              <a:ext uri="{FF2B5EF4-FFF2-40B4-BE49-F238E27FC236}">
                <a16:creationId xmlns:a16="http://schemas.microsoft.com/office/drawing/2014/main" id="{E1FEA26E-CDC4-014D-9DF5-B5E866FC14CF}"/>
              </a:ext>
            </a:extLst>
          </p:cNvPr>
          <p:cNvSpPr>
            <a:spLocks noGrp="1"/>
          </p:cNvSpPr>
          <p:nvPr>
            <p:ph type="body" sz="quarter" idx="14" hasCustomPrompt="1"/>
          </p:nvPr>
        </p:nvSpPr>
        <p:spPr>
          <a:xfrm>
            <a:off x="5256446" y="5307343"/>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Body copy</a:t>
            </a:r>
          </a:p>
          <a:p>
            <a:pPr lvl="0"/>
            <a:endParaRPr lang="en-US"/>
          </a:p>
          <a:p>
            <a:pPr lvl="0"/>
            <a:endParaRPr lang="en-US"/>
          </a:p>
        </p:txBody>
      </p:sp>
      <p:sp>
        <p:nvSpPr>
          <p:cNvPr id="34" name="Text Placeholder 33">
            <a:extLst>
              <a:ext uri="{FF2B5EF4-FFF2-40B4-BE49-F238E27FC236}">
                <a16:creationId xmlns:a16="http://schemas.microsoft.com/office/drawing/2014/main" id="{8E762F69-0C7C-5A41-B718-385D87DE9A5C}"/>
              </a:ext>
            </a:extLst>
          </p:cNvPr>
          <p:cNvSpPr>
            <a:spLocks noGrp="1"/>
          </p:cNvSpPr>
          <p:nvPr>
            <p:ph type="body" sz="quarter" idx="15" hasCustomPrompt="1"/>
          </p:nvPr>
        </p:nvSpPr>
        <p:spPr>
          <a:xfrm>
            <a:off x="3550910" y="2230089"/>
            <a:ext cx="1371600" cy="1019175"/>
          </a:xfrm>
        </p:spPr>
        <p:txBody>
          <a:bodyPr>
            <a:noAutofit/>
          </a:bodyPr>
          <a:lstStyle>
            <a:lvl1pPr marL="0" indent="0">
              <a:buNone/>
              <a:defRPr sz="7200" b="1"/>
            </a:lvl1pPr>
          </a:lstStyle>
          <a:p>
            <a:pPr lvl="0"/>
            <a:r>
              <a:rPr lang="en-US"/>
              <a:t>1</a:t>
            </a:r>
          </a:p>
        </p:txBody>
      </p:sp>
      <p:sp>
        <p:nvSpPr>
          <p:cNvPr id="35" name="Text Placeholder 33">
            <a:extLst>
              <a:ext uri="{FF2B5EF4-FFF2-40B4-BE49-F238E27FC236}">
                <a16:creationId xmlns:a16="http://schemas.microsoft.com/office/drawing/2014/main" id="{0DE8D8E1-B945-4B42-9D5F-6376C6B39971}"/>
              </a:ext>
            </a:extLst>
          </p:cNvPr>
          <p:cNvSpPr>
            <a:spLocks noGrp="1"/>
          </p:cNvSpPr>
          <p:nvPr>
            <p:ph type="body" sz="quarter" idx="16" hasCustomPrompt="1"/>
          </p:nvPr>
        </p:nvSpPr>
        <p:spPr>
          <a:xfrm>
            <a:off x="3550910" y="4604692"/>
            <a:ext cx="1371600" cy="1019175"/>
          </a:xfrm>
        </p:spPr>
        <p:txBody>
          <a:bodyPr>
            <a:noAutofit/>
          </a:bodyPr>
          <a:lstStyle>
            <a:lvl1pPr marL="0" indent="0">
              <a:buNone/>
              <a:defRPr sz="7200" b="1"/>
            </a:lvl1pPr>
          </a:lstStyle>
          <a:p>
            <a:pPr lvl="0"/>
            <a:r>
              <a:rPr lang="en-US"/>
              <a:t>2</a:t>
            </a:r>
          </a:p>
        </p:txBody>
      </p:sp>
    </p:spTree>
    <p:extLst>
      <p:ext uri="{BB962C8B-B14F-4D97-AF65-F5344CB8AC3E}">
        <p14:creationId xmlns:p14="http://schemas.microsoft.com/office/powerpoint/2010/main" val="157829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9A2AD239-26F9-84CA-1C7D-D3B314DE531D}"/>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1829719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1673C547-6DA9-06BD-481F-5A80C1902A9B}"/>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3204232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a:t>Insert picture by clicking icon</a:t>
            </a:r>
          </a:p>
        </p:txBody>
      </p:sp>
      <p:pic>
        <p:nvPicPr>
          <p:cNvPr id="3" name="Picture 2" descr="Imagine 2050">
            <a:extLst>
              <a:ext uri="{FF2B5EF4-FFF2-40B4-BE49-F238E27FC236}">
                <a16:creationId xmlns:a16="http://schemas.microsoft.com/office/drawing/2014/main" id="{50E3FA52-C8D6-0A44-A28D-90AE6622E9FA}"/>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5344286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CB514AD9-298A-0F68-F846-6FB0B2661178}"/>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7046684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02191"/>
            <a:ext cx="3095625" cy="6524786"/>
          </a:xfrm>
        </p:spPr>
        <p:txBody>
          <a:bodyPr anchor="t"/>
          <a:lstStyle>
            <a:lvl1pPr marL="0" indent="0" algn="ctr">
              <a:lnSpc>
                <a:spcPct val="100000"/>
              </a:lnSpc>
              <a:buNone/>
              <a:defRPr/>
            </a:lvl1pPr>
          </a:lstStyle>
          <a:p>
            <a:r>
              <a:rPr lang="en-US"/>
              <a:t>Insert picture by</a:t>
            </a:r>
          </a:p>
          <a:p>
            <a:r>
              <a:rPr lang="en-US"/>
              <a:t>clicking icon</a:t>
            </a:r>
          </a:p>
        </p:txBody>
      </p:sp>
      <p:pic>
        <p:nvPicPr>
          <p:cNvPr id="3" name="Picture 2" descr="Imagine 2050">
            <a:extLst>
              <a:ext uri="{FF2B5EF4-FFF2-40B4-BE49-F238E27FC236}">
                <a16:creationId xmlns:a16="http://schemas.microsoft.com/office/drawing/2014/main" id="{B0FDBABC-EDC5-9051-F03C-7BC08035612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80182852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8E89713F-D29B-4517-9183-D2DB6095E18A}"/>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359310296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AEA84F87-8DDA-AC99-59B7-A0B48DC6A308}"/>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28855833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pic>
        <p:nvPicPr>
          <p:cNvPr id="3" name="Picture 2" descr="Imagine 2050">
            <a:extLst>
              <a:ext uri="{FF2B5EF4-FFF2-40B4-BE49-F238E27FC236}">
                <a16:creationId xmlns:a16="http://schemas.microsoft.com/office/drawing/2014/main" id="{476F573F-6316-134E-BCAF-AF9E1E25660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402061796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a:t>Insert media by clicking icon </a:t>
            </a:r>
          </a:p>
        </p:txBody>
      </p:sp>
      <p:pic>
        <p:nvPicPr>
          <p:cNvPr id="3" name="Picture 2" descr="Imagine 2050">
            <a:extLst>
              <a:ext uri="{FF2B5EF4-FFF2-40B4-BE49-F238E27FC236}">
                <a16:creationId xmlns:a16="http://schemas.microsoft.com/office/drawing/2014/main" id="{C0DAA063-E7FD-399A-0626-472B99446444}"/>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147765111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3" name="Picture 2" descr="Imagine 2050">
            <a:extLst>
              <a:ext uri="{FF2B5EF4-FFF2-40B4-BE49-F238E27FC236}">
                <a16:creationId xmlns:a16="http://schemas.microsoft.com/office/drawing/2014/main" id="{4A958FD9-55A0-3C1E-335A-0EE6FCD46CEF}"/>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970001" y="2184399"/>
            <a:ext cx="254000" cy="1803400"/>
          </a:xfrm>
          <a:prstGeom prst="rect">
            <a:avLst/>
          </a:prstGeom>
        </p:spPr>
      </p:pic>
    </p:spTree>
    <p:extLst>
      <p:ext uri="{BB962C8B-B14F-4D97-AF65-F5344CB8AC3E}">
        <p14:creationId xmlns:p14="http://schemas.microsoft.com/office/powerpoint/2010/main" val="67953900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7.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9.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Title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035979565"/>
      </p:ext>
    </p:extLst>
  </p:cSld>
  <p:clrMap bg1="lt1" tx1="dk1" bg2="lt2" tx2="dk2" accent1="accent1" accent2="accent2" accent3="accent3" accent4="accent4" accent5="accent5" accent6="accent6" hlink="hlink" folHlink="folHlink"/>
  <p:sldLayoutIdLst>
    <p:sldLayoutId id="2147483708" r:id="rId1"/>
    <p:sldLayoutId id="2147483786" r:id="rId2"/>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Basic Information</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638472950"/>
      </p:ext>
    </p:extLst>
  </p:cSld>
  <p:clrMap bg1="lt1" tx1="dk1" bg2="lt2" tx2="dk2" accent1="accent1" accent2="accent2" accent3="accent3" accent4="accent4" accent5="accent5" accent6="accent6" hlink="hlink" folHlink="folHlink"/>
  <p:sldLayoutIdLst>
    <p:sldLayoutId id="2147483908" r:id="rId1"/>
    <p:sldLayoutId id="2147483820" r:id="rId2"/>
    <p:sldLayoutId id="2147483821" r:id="rId3"/>
    <p:sldLayoutId id="2147483822" r:id="rId4"/>
    <p:sldLayoutId id="2147484184" r:id="rId5"/>
    <p:sldLayoutId id="2147484185" r:id="rId6"/>
    <p:sldLayoutId id="2147484186" r:id="rId7"/>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err="1"/>
              <a:t>Metc</a:t>
            </a:r>
            <a:r>
              <a:rPr lang="en-US"/>
              <a:t>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174233838"/>
      </p:ext>
    </p:extLst>
  </p:cSld>
  <p:clrMap bg1="lt1" tx1="dk1" bg2="lt2" tx2="dk2" accent1="accent1" accent2="accent2" accent3="accent3" accent4="accent4" accent5="accent5" accent6="accent6" hlink="hlink" folHlink="folHlink"/>
  <p:sldLayoutIdLst>
    <p:sldLayoutId id="2147484182" r:id="rId1"/>
    <p:sldLayoutId id="2147484166" r:id="rId2"/>
    <p:sldLayoutId id="2147484167" r:id="rId3"/>
    <p:sldLayoutId id="2147484168" r:id="rId4"/>
    <p:sldLayoutId id="2147484169" r:id="rId5"/>
    <p:sldLayoutId id="2147484170" r:id="rId6"/>
    <p:sldLayoutId id="2147484188" r:id="rId7"/>
    <p:sldLayoutId id="2147484172" r:id="rId8"/>
    <p:sldLayoutId id="2147484173" r:id="rId9"/>
    <p:sldLayoutId id="2147484174" r:id="rId10"/>
    <p:sldLayoutId id="2147484175" r:id="rId11"/>
    <p:sldLayoutId id="2147484176" r:id="rId12"/>
    <p:sldLayoutId id="2147484177" r:id="rId13"/>
    <p:sldLayoutId id="2147484178" r:id="rId14"/>
    <p:sldLayoutId id="2147484189" r:id="rId15"/>
    <p:sldLayoutId id="2147484179" r:id="rId16"/>
    <p:sldLayoutId id="2147484232" r:id="rId17"/>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CD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1335031236"/>
      </p:ext>
    </p:extLst>
  </p:cSld>
  <p:clrMap bg1="lt1" tx1="dk1" bg2="lt2" tx2="dk2" accent1="accent1" accent2="accent2" accent3="accent3" accent4="accent4" accent5="accent5" accent6="accent6" hlink="hlink" folHlink="folHlink"/>
  <p:sldLayoutIdLst>
    <p:sldLayoutId id="2147483723" r:id="rId1"/>
    <p:sldLayoutId id="2147483800" r:id="rId2"/>
    <p:sldLayoutId id="2147483753" r:id="rId3"/>
    <p:sldLayoutId id="2147483846" r:id="rId4"/>
    <p:sldLayoutId id="2147483757" r:id="rId5"/>
    <p:sldLayoutId id="2147483802" r:id="rId6"/>
    <p:sldLayoutId id="2147483761" r:id="rId7"/>
    <p:sldLayoutId id="2147483803" r:id="rId8"/>
    <p:sldLayoutId id="2147483765" r:id="rId9"/>
    <p:sldLayoutId id="2147484230" r:id="rId10"/>
    <p:sldLayoutId id="2147483804" r:id="rId11"/>
    <p:sldLayoutId id="2147483773" r:id="rId12"/>
    <p:sldLayoutId id="2147483774" r:id="rId13"/>
    <p:sldLayoutId id="2147483775" r:id="rId14"/>
    <p:sldLayoutId id="2147483776" r:id="rId15"/>
    <p:sldLayoutId id="2147484190" r:id="rId16"/>
    <p:sldLayoutId id="2147484152" r:id="rId17"/>
    <p:sldLayoutId id="2147484233" r:id="rId18"/>
    <p:sldLayoutId id="2147484234" r:id="rId19"/>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ES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3746807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54" r:id="rId11"/>
    <p:sldLayoutId id="2147484148" r:id="rId12"/>
    <p:sldLayoutId id="2147484149" r:id="rId13"/>
    <p:sldLayoutId id="2147484150" r:id="rId14"/>
    <p:sldLayoutId id="2147484191" r:id="rId15"/>
    <p:sldLayoutId id="2147484151"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282448989"/>
      </p:ext>
    </p:extLst>
  </p:cSld>
  <p:clrMap bg1="lt1" tx1="dk1" bg2="lt2" tx2="dk2" accent1="accent1" accent2="accent2" accent3="accent3" accent4="accent4" accent5="accent5" accent6="accent6" hlink="hlink" folHlink="folHlink"/>
  <p:sldLayoutIdLst>
    <p:sldLayoutId id="2147483720"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55" r:id="rId14"/>
    <p:sldLayoutId id="2147484192" r:id="rId15"/>
    <p:sldLayoutId id="2147484153"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Thank You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74323782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843" r:id="rId3"/>
    <p:sldLayoutId id="2147483704" r:id="rId4"/>
    <p:sldLayoutId id="2147483844" r:id="rId5"/>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79253953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545725407"/>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44.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3" Type="http://schemas.openxmlformats.org/officeDocument/2006/relationships/hyperlink" Target="mailto:lisa.barajas@metc.state.mn.us"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3.emf"/><Relationship Id="rId4" Type="http://schemas.openxmlformats.org/officeDocument/2006/relationships/hyperlink" Target="mailto:angela.torres@metc.state.mn.us"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e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8.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CD9C381E-6DD4-B242-889C-B4F40EAEDE91}"/>
              </a:ext>
            </a:extLst>
          </p:cNvPr>
          <p:cNvSpPr>
            <a:spLocks noGrp="1"/>
          </p:cNvSpPr>
          <p:nvPr>
            <p:ph type="title"/>
          </p:nvPr>
        </p:nvSpPr>
        <p:spPr/>
        <p:txBody>
          <a:bodyPr anchor="b">
            <a:normAutofit/>
          </a:bodyPr>
          <a:lstStyle/>
          <a:p>
            <a:r>
              <a:rPr lang="en-US" i="1" dirty="0"/>
              <a:t>Imagine 2050 </a:t>
            </a:r>
            <a:r>
              <a:rPr lang="en-US" dirty="0"/>
              <a:t>Land Use 60% Draft</a:t>
            </a:r>
          </a:p>
        </p:txBody>
      </p:sp>
      <p:sp>
        <p:nvSpPr>
          <p:cNvPr id="49" name="Text Placeholder 48">
            <a:extLst>
              <a:ext uri="{FF2B5EF4-FFF2-40B4-BE49-F238E27FC236}">
                <a16:creationId xmlns:a16="http://schemas.microsoft.com/office/drawing/2014/main" id="{9D934D2D-E0FC-F41B-A440-45F060AF875D}"/>
              </a:ext>
            </a:extLst>
          </p:cNvPr>
          <p:cNvSpPr>
            <a:spLocks noGrp="1"/>
          </p:cNvSpPr>
          <p:nvPr>
            <p:ph type="body" sz="quarter" idx="11"/>
          </p:nvPr>
        </p:nvSpPr>
        <p:spPr/>
        <p:txBody>
          <a:bodyPr/>
          <a:lstStyle/>
          <a:p>
            <a:r>
              <a:rPr lang="en-US" dirty="0"/>
              <a:t>Land Use Advisory Committee</a:t>
            </a:r>
          </a:p>
        </p:txBody>
      </p:sp>
      <p:sp>
        <p:nvSpPr>
          <p:cNvPr id="50" name="Text Placeholder 49">
            <a:extLst>
              <a:ext uri="{FF2B5EF4-FFF2-40B4-BE49-F238E27FC236}">
                <a16:creationId xmlns:a16="http://schemas.microsoft.com/office/drawing/2014/main" id="{3D2338B3-5CF5-B9FB-2D2B-CCD2C48EFEDA}"/>
              </a:ext>
            </a:extLst>
          </p:cNvPr>
          <p:cNvSpPr>
            <a:spLocks noGrp="1"/>
          </p:cNvSpPr>
          <p:nvPr>
            <p:ph type="body" sz="quarter" idx="12"/>
          </p:nvPr>
        </p:nvSpPr>
        <p:spPr/>
        <p:txBody>
          <a:bodyPr/>
          <a:lstStyle/>
          <a:p>
            <a:r>
              <a:rPr lang="en-US" dirty="0" err="1"/>
              <a:t>LisaBeth</a:t>
            </a:r>
            <a:r>
              <a:rPr lang="en-US" dirty="0"/>
              <a:t> Barajas and Angela R. Torres</a:t>
            </a:r>
          </a:p>
        </p:txBody>
      </p:sp>
      <p:sp>
        <p:nvSpPr>
          <p:cNvPr id="51" name="Text Placeholder 50">
            <a:extLst>
              <a:ext uri="{FF2B5EF4-FFF2-40B4-BE49-F238E27FC236}">
                <a16:creationId xmlns:a16="http://schemas.microsoft.com/office/drawing/2014/main" id="{98151E61-27BA-D591-EBCD-92BE6D7AEE56}"/>
              </a:ext>
            </a:extLst>
          </p:cNvPr>
          <p:cNvSpPr>
            <a:spLocks noGrp="1"/>
          </p:cNvSpPr>
          <p:nvPr>
            <p:ph type="body" sz="quarter" idx="13"/>
          </p:nvPr>
        </p:nvSpPr>
        <p:spPr/>
        <p:txBody>
          <a:bodyPr/>
          <a:lstStyle/>
          <a:p>
            <a:r>
              <a:rPr lang="en-US" dirty="0"/>
              <a:t>May 16, 2024</a:t>
            </a:r>
          </a:p>
        </p:txBody>
      </p:sp>
    </p:spTree>
    <p:extLst>
      <p:ext uri="{BB962C8B-B14F-4D97-AF65-F5344CB8AC3E}">
        <p14:creationId xmlns:p14="http://schemas.microsoft.com/office/powerpoint/2010/main" val="344108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General changes by Objective</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r>
              <a:rPr lang="en-US" dirty="0"/>
              <a:t>Objective 1 (growth </a:t>
            </a:r>
            <a:r>
              <a:rPr lang="en-US" dirty="0" err="1"/>
              <a:t>mgmt</a:t>
            </a:r>
            <a:r>
              <a:rPr lang="en-US" dirty="0"/>
              <a:t>)</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778341" cy="3586670"/>
          </a:xfrm>
        </p:spPr>
        <p:txBody>
          <a:bodyPr/>
          <a:lstStyle/>
          <a:p>
            <a:pPr marL="342900" indent="-342900">
              <a:buFont typeface="Arial" panose="020B0604020202020204" pitchFamily="34" charset="0"/>
              <a:buChar char="•"/>
            </a:pPr>
            <a:r>
              <a:rPr lang="en-US" dirty="0"/>
              <a:t>Context for rolling land supply</a:t>
            </a:r>
          </a:p>
          <a:p>
            <a:pPr marL="342900" indent="-342900">
              <a:buFont typeface="Arial" panose="020B0604020202020204" pitchFamily="34" charset="0"/>
              <a:buChar char="•"/>
            </a:pPr>
            <a:r>
              <a:rPr lang="en-US" dirty="0"/>
              <a:t>Added support for Green Acres program alongside Ag Preserves Program </a:t>
            </a:r>
          </a:p>
          <a:p>
            <a:pPr marL="342900" indent="-342900">
              <a:buFont typeface="Arial" panose="020B0604020202020204" pitchFamily="34" charset="0"/>
              <a:buChar char="•"/>
            </a:pPr>
            <a:r>
              <a:rPr lang="en-US" dirty="0"/>
              <a:t>Combined redevelopment content from housing objective</a:t>
            </a:r>
          </a:p>
          <a:p>
            <a:pPr marL="342900" indent="-342900">
              <a:buFont typeface="Arial" panose="020B0604020202020204" pitchFamily="34" charset="0"/>
              <a:buChar char="•"/>
            </a:pPr>
            <a:r>
              <a:rPr lang="en-US" dirty="0"/>
              <a:t>Refined language from density approaches discussion in the Density Analysis Report</a:t>
            </a:r>
          </a:p>
          <a:p>
            <a:pPr marL="342900" indent="-342900">
              <a:buFont typeface="Arial" panose="020B0604020202020204" pitchFamily="34" charset="0"/>
              <a:buChar char="•"/>
            </a:pPr>
            <a:r>
              <a:rPr lang="en-US" dirty="0"/>
              <a:t>Added context and support for development and land use stewardship that integrates natural systems in design and implementation</a:t>
            </a:r>
          </a:p>
        </p:txBody>
      </p:sp>
      <p:sp>
        <p:nvSpPr>
          <p:cNvPr id="2" name="Text Placeholder 1">
            <a:extLst>
              <a:ext uri="{FF2B5EF4-FFF2-40B4-BE49-F238E27FC236}">
                <a16:creationId xmlns:a16="http://schemas.microsoft.com/office/drawing/2014/main" id="{CCF88DAF-1483-6C58-478D-DEAD18FEE0FE}"/>
              </a:ext>
            </a:extLst>
          </p:cNvPr>
          <p:cNvSpPr>
            <a:spLocks noGrp="1"/>
          </p:cNvSpPr>
          <p:nvPr>
            <p:ph type="body" sz="quarter" idx="15"/>
          </p:nvPr>
        </p:nvSpPr>
        <p:spPr/>
        <p:txBody>
          <a:bodyPr/>
          <a:lstStyle/>
          <a:p>
            <a:r>
              <a:rPr lang="en-US" sz="2800" dirty="0"/>
              <a:t>Objective 2 (transportation)</a:t>
            </a:r>
          </a:p>
        </p:txBody>
      </p:sp>
      <p:sp>
        <p:nvSpPr>
          <p:cNvPr id="3" name="Text Placeholder 2">
            <a:extLst>
              <a:ext uri="{FF2B5EF4-FFF2-40B4-BE49-F238E27FC236}">
                <a16:creationId xmlns:a16="http://schemas.microsoft.com/office/drawing/2014/main" id="{772CE540-886B-48E6-E9D5-B0344EA9CF86}"/>
              </a:ext>
            </a:extLst>
          </p:cNvPr>
          <p:cNvSpPr>
            <a:spLocks noGrp="1"/>
          </p:cNvSpPr>
          <p:nvPr>
            <p:ph type="body" sz="quarter" idx="18"/>
          </p:nvPr>
        </p:nvSpPr>
        <p:spPr>
          <a:xfrm>
            <a:off x="7606348" y="3716498"/>
            <a:ext cx="5778341" cy="3389382"/>
          </a:xfrm>
        </p:spPr>
        <p:txBody>
          <a:bodyPr/>
          <a:lstStyle/>
          <a:p>
            <a:pPr marL="342900" indent="-342900">
              <a:buFont typeface="Arial" panose="020B0604020202020204" pitchFamily="34" charset="0"/>
              <a:buChar char="•"/>
            </a:pPr>
            <a:r>
              <a:rPr lang="en-US" dirty="0"/>
              <a:t>Strengthened acknowledgement of existing road system and personal vehicle use</a:t>
            </a:r>
          </a:p>
          <a:p>
            <a:pPr marL="342900" indent="-342900">
              <a:buFont typeface="Arial" panose="020B0604020202020204" pitchFamily="34" charset="0"/>
              <a:buChar char="•"/>
            </a:pPr>
            <a:r>
              <a:rPr lang="en-US" dirty="0"/>
              <a:t>Opportunity for connected uses in proximity to daily needs </a:t>
            </a:r>
          </a:p>
          <a:p>
            <a:pPr marL="342900" indent="-342900">
              <a:buFont typeface="Arial" panose="020B0604020202020204" pitchFamily="34" charset="0"/>
              <a:buChar char="•"/>
            </a:pPr>
            <a:r>
              <a:rPr lang="en-US" dirty="0"/>
              <a:t>Added support for residential growth and supportive commercial growth through mixed uses with multiple travel choices</a:t>
            </a:r>
          </a:p>
          <a:p>
            <a:pPr marL="342900" indent="-342900">
              <a:buFont typeface="Arial" panose="020B0604020202020204" pitchFamily="34" charset="0"/>
              <a:buChar char="•"/>
            </a:pPr>
            <a:r>
              <a:rPr lang="en-US" dirty="0"/>
              <a:t>Added support for vehicle-dependent uses like industrial, freight, and warehousing development around existing infrastructure availability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175332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General changes by Objective</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r>
              <a:rPr lang="en-US" dirty="0"/>
              <a:t>Objective 3</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478783" cy="3389382"/>
          </a:xfrm>
        </p:spPr>
        <p:txBody>
          <a:bodyPr/>
          <a:lstStyle/>
          <a:p>
            <a:pPr marL="342900" indent="-342900">
              <a:buFont typeface="Arial" panose="020B0604020202020204" pitchFamily="34" charset="0"/>
              <a:buChar char="•"/>
            </a:pPr>
            <a:r>
              <a:rPr lang="en-US" dirty="0"/>
              <a:t>Strengthen concepts around connectivity through design; transportation and community connections</a:t>
            </a:r>
          </a:p>
          <a:p>
            <a:pPr marL="342900" indent="-342900">
              <a:buFont typeface="Arial" panose="020B0604020202020204" pitchFamily="34" charset="0"/>
              <a:buChar char="•"/>
            </a:pPr>
            <a:r>
              <a:rPr lang="en-US" dirty="0"/>
              <a:t>Context for universal design (design for all people; inclusive built environment)</a:t>
            </a:r>
          </a:p>
          <a:p>
            <a:pPr marL="342900" indent="-342900">
              <a:buFont typeface="Arial" panose="020B0604020202020204" pitchFamily="34" charset="0"/>
              <a:buChar char="•"/>
            </a:pPr>
            <a:r>
              <a:rPr lang="en-US" dirty="0"/>
              <a:t>Integrated references from other objectives about green infrastructure</a:t>
            </a:r>
          </a:p>
          <a:p>
            <a:pPr marL="342900" indent="-342900">
              <a:buFont typeface="Arial" panose="020B0604020202020204" pitchFamily="34" charset="0"/>
              <a:buChar char="•"/>
            </a:pPr>
            <a:r>
              <a:rPr lang="en-US" dirty="0"/>
              <a:t>Clarification on meaning of culturally expansive ordinances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CCF88DAF-1483-6C58-478D-DEAD18FEE0FE}"/>
              </a:ext>
            </a:extLst>
          </p:cNvPr>
          <p:cNvSpPr>
            <a:spLocks noGrp="1"/>
          </p:cNvSpPr>
          <p:nvPr>
            <p:ph type="body" sz="quarter" idx="15"/>
          </p:nvPr>
        </p:nvSpPr>
        <p:spPr/>
        <p:txBody>
          <a:bodyPr/>
          <a:lstStyle/>
          <a:p>
            <a:r>
              <a:rPr lang="en-US" sz="2800" dirty="0"/>
              <a:t>Objective 4 (natural systems)</a:t>
            </a:r>
          </a:p>
        </p:txBody>
      </p:sp>
      <p:sp>
        <p:nvSpPr>
          <p:cNvPr id="3" name="Text Placeholder 2">
            <a:extLst>
              <a:ext uri="{FF2B5EF4-FFF2-40B4-BE49-F238E27FC236}">
                <a16:creationId xmlns:a16="http://schemas.microsoft.com/office/drawing/2014/main" id="{772CE540-886B-48E6-E9D5-B0344EA9CF86}"/>
              </a:ext>
            </a:extLst>
          </p:cNvPr>
          <p:cNvSpPr>
            <a:spLocks noGrp="1"/>
          </p:cNvSpPr>
          <p:nvPr>
            <p:ph type="body" sz="quarter" idx="18"/>
          </p:nvPr>
        </p:nvSpPr>
        <p:spPr>
          <a:xfrm>
            <a:off x="7606348" y="3716498"/>
            <a:ext cx="5778341" cy="3389382"/>
          </a:xfrm>
        </p:spPr>
        <p:txBody>
          <a:bodyPr/>
          <a:lstStyle/>
          <a:p>
            <a:pPr marL="342900" indent="-342900">
              <a:buFont typeface="Arial" panose="020B0604020202020204" pitchFamily="34" charset="0"/>
              <a:buChar char="•"/>
            </a:pPr>
            <a:r>
              <a:rPr lang="en-US" dirty="0"/>
              <a:t>Consistently referring to protection, restoration, and enhancement throughout</a:t>
            </a:r>
          </a:p>
          <a:p>
            <a:pPr marL="342900" indent="-342900">
              <a:buFont typeface="Arial" panose="020B0604020202020204" pitchFamily="34" charset="0"/>
              <a:buChar char="•"/>
            </a:pPr>
            <a:r>
              <a:rPr lang="en-US" dirty="0"/>
              <a:t>Some references moved to other objectives to better integrate throughout</a:t>
            </a:r>
          </a:p>
          <a:p>
            <a:pPr marL="342900" indent="-342900">
              <a:buFont typeface="Arial" panose="020B0604020202020204" pitchFamily="34" charset="0"/>
              <a:buChar char="•"/>
            </a:pPr>
            <a:r>
              <a:rPr lang="en-US" dirty="0"/>
              <a:t>Inclusion of water more explicitly within natural systems</a:t>
            </a:r>
          </a:p>
          <a:p>
            <a:pPr marL="342900" indent="-342900">
              <a:buFont typeface="Arial" panose="020B0604020202020204" pitchFamily="34" charset="0"/>
              <a:buChar char="•"/>
            </a:pPr>
            <a:r>
              <a:rPr lang="en-US" dirty="0"/>
              <a:t>Clarification regarding Council and community roles</a:t>
            </a:r>
          </a:p>
          <a:p>
            <a:pPr marL="342900" indent="-342900">
              <a:buFont typeface="Arial" panose="020B0604020202020204" pitchFamily="34" charset="0"/>
              <a:buChar char="•"/>
            </a:pPr>
            <a:r>
              <a:rPr lang="en-US" dirty="0"/>
              <a:t>Changed reference from environmental justice to overburdened communities </a:t>
            </a:r>
          </a:p>
          <a:p>
            <a:endParaRPr lang="en-US" dirty="0"/>
          </a:p>
        </p:txBody>
      </p:sp>
    </p:spTree>
    <p:extLst>
      <p:ext uri="{BB962C8B-B14F-4D97-AF65-F5344CB8AC3E}">
        <p14:creationId xmlns:p14="http://schemas.microsoft.com/office/powerpoint/2010/main" val="111155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General changes by Objective</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r>
              <a:rPr lang="en-US" dirty="0"/>
              <a:t>Objective 5 (housing)</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478783" cy="3389382"/>
          </a:xfrm>
        </p:spPr>
        <p:txBody>
          <a:bodyPr/>
          <a:lstStyle/>
          <a:p>
            <a:pPr marL="342900" indent="-342900">
              <a:buFont typeface="Arial" panose="020B0604020202020204" pitchFamily="34" charset="0"/>
              <a:buChar char="•"/>
            </a:pPr>
            <a:r>
              <a:rPr lang="en-US" dirty="0"/>
              <a:t>Alignment between the Housing Policy chapter and the housing land objective</a:t>
            </a:r>
          </a:p>
          <a:p>
            <a:pPr marL="342900" indent="-342900">
              <a:buFont typeface="Arial" panose="020B0604020202020204" pitchFamily="34" charset="0"/>
              <a:buChar char="•"/>
            </a:pPr>
            <a:r>
              <a:rPr lang="en-US" dirty="0"/>
              <a:t>Housing policy focuses on:</a:t>
            </a:r>
          </a:p>
          <a:p>
            <a:pPr lvl="1"/>
            <a:r>
              <a:rPr lang="en-US" dirty="0"/>
              <a:t>Homelessness</a:t>
            </a:r>
          </a:p>
          <a:p>
            <a:pPr lvl="1"/>
            <a:r>
              <a:rPr lang="en-US" dirty="0"/>
              <a:t>Metro HRA and Grant programs (LCA)</a:t>
            </a:r>
          </a:p>
          <a:p>
            <a:r>
              <a:rPr lang="en-US" dirty="0"/>
              <a:t>Land use objective on housing focuses on:</a:t>
            </a:r>
          </a:p>
          <a:p>
            <a:pPr lvl="1"/>
            <a:r>
              <a:rPr lang="en-US" dirty="0"/>
              <a:t>Housing within land use categories</a:t>
            </a:r>
          </a:p>
          <a:p>
            <a:pPr lvl="1"/>
            <a:r>
              <a:rPr lang="en-US" dirty="0"/>
              <a:t>Housing supportive land uses</a:t>
            </a:r>
          </a:p>
          <a:p>
            <a:pPr lvl="1"/>
            <a:r>
              <a:rPr lang="en-US" dirty="0"/>
              <a:t>Diversity of housing types close to destinations</a:t>
            </a:r>
          </a:p>
        </p:txBody>
      </p:sp>
      <p:sp>
        <p:nvSpPr>
          <p:cNvPr id="2" name="Text Placeholder 1">
            <a:extLst>
              <a:ext uri="{FF2B5EF4-FFF2-40B4-BE49-F238E27FC236}">
                <a16:creationId xmlns:a16="http://schemas.microsoft.com/office/drawing/2014/main" id="{CCF88DAF-1483-6C58-478D-DEAD18FEE0FE}"/>
              </a:ext>
            </a:extLst>
          </p:cNvPr>
          <p:cNvSpPr>
            <a:spLocks noGrp="1"/>
          </p:cNvSpPr>
          <p:nvPr>
            <p:ph type="body" sz="quarter" idx="15"/>
          </p:nvPr>
        </p:nvSpPr>
        <p:spPr/>
        <p:txBody>
          <a:bodyPr/>
          <a:lstStyle/>
          <a:p>
            <a:r>
              <a:rPr lang="en-US" sz="2800" dirty="0"/>
              <a:t>Objective 6 (equity)</a:t>
            </a:r>
          </a:p>
        </p:txBody>
      </p:sp>
      <p:sp>
        <p:nvSpPr>
          <p:cNvPr id="3" name="Text Placeholder 2">
            <a:extLst>
              <a:ext uri="{FF2B5EF4-FFF2-40B4-BE49-F238E27FC236}">
                <a16:creationId xmlns:a16="http://schemas.microsoft.com/office/drawing/2014/main" id="{772CE540-886B-48E6-E9D5-B0344EA9CF86}"/>
              </a:ext>
            </a:extLst>
          </p:cNvPr>
          <p:cNvSpPr>
            <a:spLocks noGrp="1"/>
          </p:cNvSpPr>
          <p:nvPr>
            <p:ph type="body" sz="quarter" idx="18"/>
          </p:nvPr>
        </p:nvSpPr>
        <p:spPr>
          <a:xfrm>
            <a:off x="7606348" y="3716498"/>
            <a:ext cx="5778341" cy="3389382"/>
          </a:xfrm>
        </p:spPr>
        <p:txBody>
          <a:bodyPr/>
          <a:lstStyle/>
          <a:p>
            <a:pPr marL="342900" indent="-342900">
              <a:buFont typeface="Arial" panose="020B0604020202020204" pitchFamily="34" charset="0"/>
              <a:buChar char="•"/>
            </a:pPr>
            <a:r>
              <a:rPr lang="en-US" dirty="0"/>
              <a:t>Added emphasis on accountability through regular reporting and data maintenance</a:t>
            </a:r>
          </a:p>
          <a:p>
            <a:pPr marL="342900" indent="-342900">
              <a:buFont typeface="Arial" panose="020B0604020202020204" pitchFamily="34" charset="0"/>
              <a:buChar char="•"/>
            </a:pPr>
            <a:r>
              <a:rPr lang="en-US" dirty="0"/>
              <a:t>Added procurement process improvements to help remove barriers to engagement with community organizations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36861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General changes by Objective</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r>
              <a:rPr lang="en-US" dirty="0"/>
              <a:t>Objective 7 (climate change)</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478783" cy="3389382"/>
          </a:xfrm>
        </p:spPr>
        <p:txBody>
          <a:bodyPr/>
          <a:lstStyle/>
          <a:p>
            <a:pPr marL="342900" indent="-342900">
              <a:buFont typeface="Arial" panose="020B0604020202020204" pitchFamily="34" charset="0"/>
              <a:buChar char="•"/>
            </a:pPr>
            <a:r>
              <a:rPr lang="en-US" dirty="0"/>
              <a:t>Added references to new statutory climate requirements</a:t>
            </a:r>
          </a:p>
          <a:p>
            <a:pPr marL="342900" indent="-342900">
              <a:buFont typeface="Arial" panose="020B0604020202020204" pitchFamily="34" charset="0"/>
              <a:buChar char="•"/>
            </a:pPr>
            <a:r>
              <a:rPr lang="en-US" dirty="0"/>
              <a:t>Overall consolidation, repetition reduction and context improvements</a:t>
            </a:r>
          </a:p>
          <a:p>
            <a:pPr marL="342900" indent="-342900">
              <a:buFont typeface="Arial" panose="020B0604020202020204" pitchFamily="34" charset="0"/>
              <a:buChar char="•"/>
            </a:pPr>
            <a:r>
              <a:rPr lang="en-US" dirty="0"/>
              <a:t>Some references moved to other objectives to better integrate throughout</a:t>
            </a:r>
          </a:p>
          <a:p>
            <a:pPr marL="342900" indent="-342900">
              <a:buFont typeface="Arial" panose="020B0604020202020204" pitchFamily="34" charset="0"/>
              <a:buChar char="•"/>
            </a:pPr>
            <a:r>
              <a:rPr lang="en-US" dirty="0"/>
              <a:t>Clarified urban tree canopy aims, including work on Emerald Ash Borer</a:t>
            </a:r>
          </a:p>
          <a:p>
            <a:pPr marL="342900" indent="-342900">
              <a:buFont typeface="Arial" panose="020B0604020202020204" pitchFamily="34" charset="0"/>
              <a:buChar char="•"/>
            </a:pPr>
            <a:r>
              <a:rPr lang="en-US" dirty="0"/>
              <a:t>Added specificity and clarifying language to food systems policy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2" name="Text Placeholder 1">
            <a:extLst>
              <a:ext uri="{FF2B5EF4-FFF2-40B4-BE49-F238E27FC236}">
                <a16:creationId xmlns:a16="http://schemas.microsoft.com/office/drawing/2014/main" id="{CCF88DAF-1483-6C58-478D-DEAD18FEE0FE}"/>
              </a:ext>
            </a:extLst>
          </p:cNvPr>
          <p:cNvSpPr>
            <a:spLocks noGrp="1"/>
          </p:cNvSpPr>
          <p:nvPr>
            <p:ph type="body" sz="quarter" idx="15"/>
          </p:nvPr>
        </p:nvSpPr>
        <p:spPr>
          <a:xfrm>
            <a:off x="7606347" y="2760163"/>
            <a:ext cx="5917147" cy="732337"/>
          </a:xfrm>
        </p:spPr>
        <p:txBody>
          <a:bodyPr/>
          <a:lstStyle/>
          <a:p>
            <a:r>
              <a:rPr lang="en-US" sz="2800" dirty="0"/>
              <a:t>Objective 8 (economic wellbeing)</a:t>
            </a:r>
          </a:p>
        </p:txBody>
      </p:sp>
      <p:sp>
        <p:nvSpPr>
          <p:cNvPr id="3" name="Text Placeholder 2">
            <a:extLst>
              <a:ext uri="{FF2B5EF4-FFF2-40B4-BE49-F238E27FC236}">
                <a16:creationId xmlns:a16="http://schemas.microsoft.com/office/drawing/2014/main" id="{772CE540-886B-48E6-E9D5-B0344EA9CF86}"/>
              </a:ext>
            </a:extLst>
          </p:cNvPr>
          <p:cNvSpPr>
            <a:spLocks noGrp="1"/>
          </p:cNvSpPr>
          <p:nvPr>
            <p:ph type="body" sz="quarter" idx="18"/>
          </p:nvPr>
        </p:nvSpPr>
        <p:spPr>
          <a:xfrm>
            <a:off x="7606348" y="3716498"/>
            <a:ext cx="5778341" cy="3389382"/>
          </a:xfrm>
        </p:spPr>
        <p:txBody>
          <a:bodyPr/>
          <a:lstStyle/>
          <a:p>
            <a:pPr marL="342900" indent="-342900">
              <a:buFont typeface="Arial" panose="020B0604020202020204" pitchFamily="34" charset="0"/>
              <a:buChar char="•"/>
            </a:pPr>
            <a:r>
              <a:rPr lang="en-US" dirty="0"/>
              <a:t>Closer tie-ins from the adopted regional Economic Framework</a:t>
            </a:r>
          </a:p>
          <a:p>
            <a:pPr marL="342900" indent="-342900">
              <a:buFont typeface="Arial" panose="020B0604020202020204" pitchFamily="34" charset="0"/>
              <a:buChar char="•"/>
            </a:pPr>
            <a:r>
              <a:rPr lang="en-US" dirty="0"/>
              <a:t>Focus on promotion of a just economy through economic growth and wellbeing through equitable access to economic resources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65446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19853D-235B-38EE-8B66-D43F1AB47B30}"/>
              </a:ext>
            </a:extLst>
          </p:cNvPr>
          <p:cNvSpPr>
            <a:spLocks noGrp="1"/>
          </p:cNvSpPr>
          <p:nvPr>
            <p:ph type="title"/>
          </p:nvPr>
        </p:nvSpPr>
        <p:spPr/>
        <p:txBody>
          <a:bodyPr/>
          <a:lstStyle/>
          <a:p>
            <a:r>
              <a:rPr lang="en-US"/>
              <a:t>Wrap-up</a:t>
            </a:r>
          </a:p>
        </p:txBody>
      </p:sp>
      <p:pic>
        <p:nvPicPr>
          <p:cNvPr id="4" name="Picture Placeholder 3" descr="A group of people at a market&#10;&#10;Description automatically generated">
            <a:extLst>
              <a:ext uri="{FF2B5EF4-FFF2-40B4-BE49-F238E27FC236}">
                <a16:creationId xmlns:a16="http://schemas.microsoft.com/office/drawing/2014/main" id="{860BE5EC-F1A6-C0D0-86D0-94D27644572C}"/>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a:stretch/>
        </p:blipFill>
        <p:spPr>
          <a:xfrm>
            <a:off x="5302528" y="0"/>
            <a:ext cx="8249640" cy="8229600"/>
          </a:xfrm>
        </p:spPr>
      </p:pic>
    </p:spTree>
    <p:extLst>
      <p:ext uri="{BB962C8B-B14F-4D97-AF65-F5344CB8AC3E}">
        <p14:creationId xmlns:p14="http://schemas.microsoft.com/office/powerpoint/2010/main" val="30875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1D305F-DA27-F072-F7ED-8925CD18B74E}"/>
              </a:ext>
            </a:extLst>
          </p:cNvPr>
          <p:cNvSpPr>
            <a:spLocks noGrp="1"/>
          </p:cNvSpPr>
          <p:nvPr>
            <p:ph type="title"/>
          </p:nvPr>
        </p:nvSpPr>
        <p:spPr/>
        <p:txBody>
          <a:bodyPr anchor="b">
            <a:normAutofit/>
          </a:bodyPr>
          <a:lstStyle/>
          <a:p>
            <a:r>
              <a:rPr lang="en-US"/>
              <a:t>More Engagement Planned</a:t>
            </a:r>
          </a:p>
        </p:txBody>
      </p:sp>
      <p:sp>
        <p:nvSpPr>
          <p:cNvPr id="7" name="Text Placeholder 6">
            <a:extLst>
              <a:ext uri="{FF2B5EF4-FFF2-40B4-BE49-F238E27FC236}">
                <a16:creationId xmlns:a16="http://schemas.microsoft.com/office/drawing/2014/main" id="{F6FF08D4-F550-C15E-42F3-75B5CC4CF783}"/>
              </a:ext>
            </a:extLst>
          </p:cNvPr>
          <p:cNvSpPr>
            <a:spLocks noGrp="1"/>
          </p:cNvSpPr>
          <p:nvPr>
            <p:ph type="body" sz="quarter" idx="11"/>
          </p:nvPr>
        </p:nvSpPr>
        <p:spPr>
          <a:xfrm>
            <a:off x="977435" y="1912746"/>
            <a:ext cx="9738189" cy="753081"/>
          </a:xfrm>
        </p:spPr>
        <p:txBody>
          <a:bodyPr/>
          <a:lstStyle/>
          <a:p>
            <a:r>
              <a:rPr lang="en-US"/>
              <a:t>Internal and external coordination and engagement</a:t>
            </a:r>
          </a:p>
        </p:txBody>
      </p:sp>
      <p:sp>
        <p:nvSpPr>
          <p:cNvPr id="8" name="Text Placeholder 7">
            <a:extLst>
              <a:ext uri="{FF2B5EF4-FFF2-40B4-BE49-F238E27FC236}">
                <a16:creationId xmlns:a16="http://schemas.microsoft.com/office/drawing/2014/main" id="{99C4C241-6688-32A9-9702-2202B2D6CD0D}"/>
              </a:ext>
            </a:extLst>
          </p:cNvPr>
          <p:cNvSpPr>
            <a:spLocks noGrp="1"/>
          </p:cNvSpPr>
          <p:nvPr>
            <p:ph type="body" sz="quarter" idx="12"/>
          </p:nvPr>
        </p:nvSpPr>
        <p:spPr>
          <a:xfrm>
            <a:off x="966784" y="2823209"/>
            <a:ext cx="9748840" cy="4897315"/>
          </a:xfrm>
        </p:spPr>
        <p:txBody>
          <a:bodyPr>
            <a:noAutofit/>
          </a:bodyPr>
          <a:lstStyle/>
          <a:p>
            <a:r>
              <a:rPr lang="en-US" sz="2400" dirty="0"/>
              <a:t>Summer engagement opportunities with partners:</a:t>
            </a:r>
          </a:p>
          <a:p>
            <a:pPr lvl="1"/>
            <a:r>
              <a:rPr lang="en-US" dirty="0"/>
              <a:t>Forecasts engagement through June</a:t>
            </a:r>
          </a:p>
          <a:p>
            <a:pPr lvl="1"/>
            <a:r>
              <a:rPr lang="en-US" dirty="0"/>
              <a:t>Land use and density summer workshops with Metro Cities</a:t>
            </a:r>
          </a:p>
          <a:p>
            <a:pPr lvl="1"/>
            <a:r>
              <a:rPr lang="en-US" dirty="0"/>
              <a:t>Regional Planning Advisory Group (Metro Cities) special meeting</a:t>
            </a:r>
          </a:p>
          <a:p>
            <a:pPr lvl="1"/>
            <a:r>
              <a:rPr lang="en-US" dirty="0"/>
              <a:t>American Indian Advisory Council </a:t>
            </a:r>
          </a:p>
          <a:p>
            <a:pPr lvl="1"/>
            <a:r>
              <a:rPr lang="en-US" dirty="0"/>
              <a:t>More rural community engagement</a:t>
            </a:r>
          </a:p>
          <a:p>
            <a:r>
              <a:rPr lang="en-US" sz="2400" dirty="0"/>
              <a:t>Council members</a:t>
            </a:r>
          </a:p>
          <a:p>
            <a:pPr lvl="1"/>
            <a:r>
              <a:rPr lang="en-US" dirty="0"/>
              <a:t>RDG Council member Work Group</a:t>
            </a:r>
          </a:p>
          <a:p>
            <a:pPr lvl="1"/>
            <a:r>
              <a:rPr lang="en-US" dirty="0"/>
              <a:t>Council standing committees and advisory committees</a:t>
            </a:r>
          </a:p>
          <a:p>
            <a:r>
              <a:rPr lang="en-US" sz="2400" dirty="0"/>
              <a:t>Ongoing cross-divisional team coordination</a:t>
            </a:r>
          </a:p>
          <a:p>
            <a:pPr lvl="1"/>
            <a:r>
              <a:rPr lang="en-US" dirty="0"/>
              <a:t>Integration Team &amp; Policy Leads Team</a:t>
            </a:r>
          </a:p>
          <a:p>
            <a:pPr lvl="1"/>
            <a:r>
              <a:rPr lang="en-US" dirty="0"/>
              <a:t>Equity Task Force and Environmental Justice Task Force</a:t>
            </a:r>
          </a:p>
          <a:p>
            <a:pPr marL="0" lvl="0" indent="0">
              <a:buNone/>
            </a:pPr>
            <a:endParaRPr lang="en-US" sz="1700" dirty="0"/>
          </a:p>
        </p:txBody>
      </p:sp>
    </p:spTree>
    <p:extLst>
      <p:ext uri="{BB962C8B-B14F-4D97-AF65-F5344CB8AC3E}">
        <p14:creationId xmlns:p14="http://schemas.microsoft.com/office/powerpoint/2010/main" val="38541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CD4864D-18AF-0CDF-28C8-73B06494B47E}"/>
              </a:ext>
            </a:extLst>
          </p:cNvPr>
          <p:cNvSpPr txBox="1">
            <a:spLocks/>
          </p:cNvSpPr>
          <p:nvPr/>
        </p:nvSpPr>
        <p:spPr>
          <a:xfrm>
            <a:off x="3700109" y="2921977"/>
            <a:ext cx="5386391" cy="47597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a:p>
        </p:txBody>
      </p:sp>
      <p:sp>
        <p:nvSpPr>
          <p:cNvPr id="2" name="Title 1">
            <a:extLst>
              <a:ext uri="{FF2B5EF4-FFF2-40B4-BE49-F238E27FC236}">
                <a16:creationId xmlns:a16="http://schemas.microsoft.com/office/drawing/2014/main" id="{8FECCF8E-68C2-8CF6-BF8B-C60FD4D9B283}"/>
              </a:ext>
            </a:extLst>
          </p:cNvPr>
          <p:cNvSpPr>
            <a:spLocks noGrp="1"/>
          </p:cNvSpPr>
          <p:nvPr>
            <p:ph type="title"/>
          </p:nvPr>
        </p:nvSpPr>
        <p:spPr/>
        <p:txBody>
          <a:bodyPr/>
          <a:lstStyle/>
          <a:p>
            <a:r>
              <a:rPr lang="en-US" dirty="0"/>
              <a:t>Next Steps for Land Use Policy</a:t>
            </a:r>
          </a:p>
        </p:txBody>
      </p:sp>
      <p:sp>
        <p:nvSpPr>
          <p:cNvPr id="13" name="Text Placeholder 2">
            <a:extLst>
              <a:ext uri="{FF2B5EF4-FFF2-40B4-BE49-F238E27FC236}">
                <a16:creationId xmlns:a16="http://schemas.microsoft.com/office/drawing/2014/main" id="{864C3F87-9A65-FD96-1E2A-7D92BB3E34A9}"/>
              </a:ext>
            </a:extLst>
          </p:cNvPr>
          <p:cNvSpPr>
            <a:spLocks noGrp="1"/>
          </p:cNvSpPr>
          <p:nvPr>
            <p:ph type="body" sz="quarter" idx="11"/>
          </p:nvPr>
        </p:nvSpPr>
        <p:spPr/>
        <p:txBody>
          <a:bodyPr/>
          <a:lstStyle/>
          <a:p>
            <a:r>
              <a:rPr lang="en-US" dirty="0"/>
              <a:t>Moving towards the public comment draft</a:t>
            </a:r>
          </a:p>
        </p:txBody>
      </p:sp>
      <p:sp>
        <p:nvSpPr>
          <p:cNvPr id="14" name="Text Placeholder 13">
            <a:extLst>
              <a:ext uri="{FF2B5EF4-FFF2-40B4-BE49-F238E27FC236}">
                <a16:creationId xmlns:a16="http://schemas.microsoft.com/office/drawing/2014/main" id="{D1A0BEBE-1CD4-1A79-5486-CE41BF7F7DB3}"/>
              </a:ext>
            </a:extLst>
          </p:cNvPr>
          <p:cNvSpPr>
            <a:spLocks noGrp="1"/>
          </p:cNvSpPr>
          <p:nvPr>
            <p:ph type="body" sz="quarter" idx="12"/>
          </p:nvPr>
        </p:nvSpPr>
        <p:spPr>
          <a:xfrm>
            <a:off x="3725509" y="2790113"/>
            <a:ext cx="9348234" cy="4281488"/>
          </a:xfrm>
        </p:spPr>
        <p:txBody>
          <a:bodyPr/>
          <a:lstStyle/>
          <a:p>
            <a:pPr marL="342900" indent="-342900">
              <a:buFont typeface="Arial" panose="020B0604020202020204" pitchFamily="34" charset="0"/>
              <a:buChar char="•"/>
            </a:pPr>
            <a:r>
              <a:rPr lang="en-US" sz="2400"/>
              <a:t>Integrate upcoming and ongoing engagement feedback</a:t>
            </a:r>
          </a:p>
          <a:p>
            <a:pPr marL="342900" indent="-342900">
              <a:buFont typeface="Arial" panose="020B0604020202020204" pitchFamily="34" charset="0"/>
              <a:buChar char="•"/>
            </a:pPr>
            <a:r>
              <a:rPr lang="en-US" sz="2400"/>
              <a:t>Review draft language against:</a:t>
            </a:r>
          </a:p>
          <a:p>
            <a:pPr lvl="1"/>
            <a:r>
              <a:rPr lang="en-US" sz="2400"/>
              <a:t>Equity Framework</a:t>
            </a:r>
          </a:p>
          <a:p>
            <a:pPr lvl="1"/>
            <a:r>
              <a:rPr lang="en-US" sz="2400"/>
              <a:t>Environmental Justice Framework </a:t>
            </a:r>
          </a:p>
          <a:p>
            <a:pPr lvl="1"/>
            <a:r>
              <a:rPr lang="en-US" sz="2400"/>
              <a:t>Community-Centered Engagement Framework</a:t>
            </a:r>
          </a:p>
          <a:p>
            <a:pPr lvl="1"/>
            <a:r>
              <a:rPr lang="en-US" sz="2400"/>
              <a:t>Anti-Displacement Framework</a:t>
            </a:r>
          </a:p>
          <a:p>
            <a:pPr marL="342900" indent="-342900">
              <a:buFont typeface="Arial" panose="020B0604020202020204" pitchFamily="34" charset="0"/>
              <a:buChar char="•"/>
            </a:pPr>
            <a:r>
              <a:rPr lang="en-US" sz="2400"/>
              <a:t>Balance revisions; weigh feedback of underrepresented communities to ensure voices are heard equitably.</a:t>
            </a:r>
          </a:p>
          <a:p>
            <a:pPr marL="342900" indent="-342900">
              <a:buFont typeface="Arial" panose="020B0604020202020204" pitchFamily="34" charset="0"/>
              <a:buChar char="•"/>
            </a:pPr>
            <a:r>
              <a:rPr lang="en-US" sz="2400"/>
              <a:t>Follow Council direction to be bold, address regional racial disparities, and center community voices in policy development.</a:t>
            </a:r>
          </a:p>
        </p:txBody>
      </p:sp>
    </p:spTree>
    <p:extLst>
      <p:ext uri="{BB962C8B-B14F-4D97-AF65-F5344CB8AC3E}">
        <p14:creationId xmlns:p14="http://schemas.microsoft.com/office/powerpoint/2010/main" val="132157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0661-39BE-9ED3-7C33-736F8D7BE5EE}"/>
              </a:ext>
            </a:extLst>
          </p:cNvPr>
          <p:cNvSpPr>
            <a:spLocks noGrp="1"/>
          </p:cNvSpPr>
          <p:nvPr>
            <p:ph type="title"/>
          </p:nvPr>
        </p:nvSpPr>
        <p:spPr/>
        <p:txBody>
          <a:bodyPr/>
          <a:lstStyle/>
          <a:p>
            <a:r>
              <a:rPr lang="en-US" dirty="0"/>
              <a:t>Next steps for LUAC</a:t>
            </a:r>
          </a:p>
        </p:txBody>
      </p:sp>
      <p:sp>
        <p:nvSpPr>
          <p:cNvPr id="4" name="Text Placeholder 3">
            <a:extLst>
              <a:ext uri="{FF2B5EF4-FFF2-40B4-BE49-F238E27FC236}">
                <a16:creationId xmlns:a16="http://schemas.microsoft.com/office/drawing/2014/main" id="{3D095266-E7E6-A93A-9966-9ACB78734869}"/>
              </a:ext>
            </a:extLst>
          </p:cNvPr>
          <p:cNvSpPr>
            <a:spLocks noGrp="1"/>
          </p:cNvSpPr>
          <p:nvPr>
            <p:ph type="body" sz="quarter" idx="14"/>
          </p:nvPr>
        </p:nvSpPr>
        <p:spPr/>
        <p:txBody>
          <a:bodyPr/>
          <a:lstStyle/>
          <a:p>
            <a:r>
              <a:rPr lang="en-US" dirty="0"/>
              <a:t>Remaining Imagine 2050 tasks</a:t>
            </a:r>
          </a:p>
        </p:txBody>
      </p:sp>
      <p:sp>
        <p:nvSpPr>
          <p:cNvPr id="3" name="Text Placeholder 2">
            <a:extLst>
              <a:ext uri="{FF2B5EF4-FFF2-40B4-BE49-F238E27FC236}">
                <a16:creationId xmlns:a16="http://schemas.microsoft.com/office/drawing/2014/main" id="{F0B42E4A-7DC4-907A-523A-ECA86241471C}"/>
              </a:ext>
            </a:extLst>
          </p:cNvPr>
          <p:cNvSpPr>
            <a:spLocks noGrp="1"/>
          </p:cNvSpPr>
          <p:nvPr>
            <p:ph type="body" sz="quarter" idx="12"/>
          </p:nvPr>
        </p:nvSpPr>
        <p:spPr>
          <a:xfrm>
            <a:off x="1245711" y="3716498"/>
            <a:ext cx="5562713" cy="3323280"/>
          </a:xfrm>
        </p:spPr>
        <p:txBody>
          <a:bodyPr/>
          <a:lstStyle/>
          <a:p>
            <a:r>
              <a:rPr lang="en-US" dirty="0"/>
              <a:t>Review Density Report recommendations</a:t>
            </a:r>
          </a:p>
          <a:p>
            <a:r>
              <a:rPr lang="en-US" dirty="0"/>
              <a:t>Review TOD density analysis and recommendations</a:t>
            </a:r>
          </a:p>
          <a:p>
            <a:r>
              <a:rPr lang="en-US" dirty="0"/>
              <a:t>Review of criteria, guidelines, and programs</a:t>
            </a:r>
          </a:p>
          <a:p>
            <a:endParaRPr lang="en-US" dirty="0"/>
          </a:p>
        </p:txBody>
      </p:sp>
      <p:sp>
        <p:nvSpPr>
          <p:cNvPr id="5" name="Text Placeholder 4">
            <a:extLst>
              <a:ext uri="{FF2B5EF4-FFF2-40B4-BE49-F238E27FC236}">
                <a16:creationId xmlns:a16="http://schemas.microsoft.com/office/drawing/2014/main" id="{B9231BFD-6A5D-CB2E-E6A4-DE906E5F2943}"/>
              </a:ext>
            </a:extLst>
          </p:cNvPr>
          <p:cNvSpPr>
            <a:spLocks noGrp="1"/>
          </p:cNvSpPr>
          <p:nvPr>
            <p:ph type="body" sz="quarter" idx="15"/>
          </p:nvPr>
        </p:nvSpPr>
        <p:spPr/>
        <p:txBody>
          <a:bodyPr/>
          <a:lstStyle/>
          <a:p>
            <a:r>
              <a:rPr lang="en-US" sz="2800" dirty="0"/>
              <a:t>Development of Guidelines and Programs</a:t>
            </a:r>
          </a:p>
        </p:txBody>
      </p:sp>
      <p:sp>
        <p:nvSpPr>
          <p:cNvPr id="6" name="Text Placeholder 5">
            <a:extLst>
              <a:ext uri="{FF2B5EF4-FFF2-40B4-BE49-F238E27FC236}">
                <a16:creationId xmlns:a16="http://schemas.microsoft.com/office/drawing/2014/main" id="{6FB8089B-D3A2-5A94-913C-D079D4B27BDB}"/>
              </a:ext>
            </a:extLst>
          </p:cNvPr>
          <p:cNvSpPr>
            <a:spLocks noGrp="1"/>
          </p:cNvSpPr>
          <p:nvPr>
            <p:ph type="body" sz="quarter" idx="18"/>
          </p:nvPr>
        </p:nvSpPr>
        <p:spPr>
          <a:xfrm>
            <a:off x="7606348" y="3716498"/>
            <a:ext cx="5478783" cy="3323280"/>
          </a:xfrm>
        </p:spPr>
        <p:txBody>
          <a:bodyPr/>
          <a:lstStyle/>
          <a:p>
            <a:pPr marL="342900" indent="-342900">
              <a:buFont typeface="Arial" panose="020B0604020202020204" pitchFamily="34" charset="0"/>
              <a:buChar char="•"/>
            </a:pPr>
            <a:r>
              <a:rPr lang="en-US" dirty="0"/>
              <a:t>Criteria for MUSA Expansion</a:t>
            </a:r>
          </a:p>
          <a:p>
            <a:pPr marL="342900" indent="-342900">
              <a:buFont typeface="Arial" panose="020B0604020202020204" pitchFamily="34" charset="0"/>
              <a:buChar char="•"/>
            </a:pPr>
            <a:r>
              <a:rPr lang="en-US" dirty="0"/>
              <a:t>Criteria for performance-based flexibility and program needs (enrollment, eligibility, tracking)</a:t>
            </a:r>
          </a:p>
          <a:p>
            <a:pPr marL="342900" indent="-342900">
              <a:buFont typeface="Arial" panose="020B0604020202020204" pitchFamily="34" charset="0"/>
              <a:buChar char="•"/>
            </a:pPr>
            <a:r>
              <a:rPr lang="en-US" dirty="0"/>
              <a:t>Technical Assistance Programs and Planning Resources</a:t>
            </a:r>
          </a:p>
          <a:p>
            <a:pPr marL="342900" indent="-342900">
              <a:buFont typeface="Arial" panose="020B0604020202020204" pitchFamily="34" charset="0"/>
              <a:buChar char="•"/>
            </a:pPr>
            <a:r>
              <a:rPr lang="en-US" dirty="0"/>
              <a:t>Exploration of Financial Incentives</a:t>
            </a:r>
          </a:p>
        </p:txBody>
      </p:sp>
    </p:spTree>
    <p:extLst>
      <p:ext uri="{BB962C8B-B14F-4D97-AF65-F5344CB8AC3E}">
        <p14:creationId xmlns:p14="http://schemas.microsoft.com/office/powerpoint/2010/main" val="1811272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9C6437-B6FE-60BB-2EC5-9152856D4C6A}"/>
              </a:ext>
            </a:extLst>
          </p:cNvPr>
          <p:cNvSpPr>
            <a:spLocks noGrp="1"/>
          </p:cNvSpPr>
          <p:nvPr>
            <p:ph type="title"/>
          </p:nvPr>
        </p:nvSpPr>
        <p:spPr/>
        <p:txBody>
          <a:bodyPr/>
          <a:lstStyle/>
          <a:p>
            <a:r>
              <a:rPr lang="en-US"/>
              <a:t>Timeline</a:t>
            </a:r>
          </a:p>
        </p:txBody>
      </p:sp>
      <p:sp>
        <p:nvSpPr>
          <p:cNvPr id="55" name="TextBox 54">
            <a:extLst>
              <a:ext uri="{FF2B5EF4-FFF2-40B4-BE49-F238E27FC236}">
                <a16:creationId xmlns:a16="http://schemas.microsoft.com/office/drawing/2014/main" id="{3550B11A-7C17-BD5F-CE15-A72749D4E5CB}"/>
              </a:ext>
              <a:ext uri="{C183D7F6-B498-43B3-948B-1728B52AA6E4}">
                <adec:decorative xmlns:adec="http://schemas.microsoft.com/office/drawing/2017/decorative" val="1"/>
              </a:ext>
            </a:extLst>
          </p:cNvPr>
          <p:cNvSpPr txBox="1"/>
          <p:nvPr/>
        </p:nvSpPr>
        <p:spPr>
          <a:xfrm>
            <a:off x="579120" y="7321100"/>
            <a:ext cx="2057400" cy="307777"/>
          </a:xfrm>
          <a:prstGeom prst="rect">
            <a:avLst/>
          </a:prstGeom>
          <a:noFill/>
        </p:spPr>
        <p:txBody>
          <a:bodyPr wrap="square" rtlCol="0">
            <a:spAutoFit/>
          </a:bodyPr>
          <a:lstStyle/>
          <a:p>
            <a:pPr algn="ctr"/>
            <a:r>
              <a:rPr lang="en-US" sz="1400" b="1">
                <a:solidFill>
                  <a:schemeClr val="tx1">
                    <a:lumMod val="60000"/>
                    <a:lumOff val="40000"/>
                  </a:schemeClr>
                </a:solidFill>
                <a:latin typeface="Arial" panose="020B0604020202020204" pitchFamily="34" charset="0"/>
                <a:cs typeface="Arial" panose="020B0604020202020204" pitchFamily="34" charset="0"/>
              </a:rPr>
              <a:t>Q4 2023</a:t>
            </a:r>
          </a:p>
        </p:txBody>
      </p:sp>
      <p:sp>
        <p:nvSpPr>
          <p:cNvPr id="56" name="TextBox 55">
            <a:extLst>
              <a:ext uri="{FF2B5EF4-FFF2-40B4-BE49-F238E27FC236}">
                <a16:creationId xmlns:a16="http://schemas.microsoft.com/office/drawing/2014/main" id="{2E7CE3D2-E543-3969-DE14-0D9096D5AA97}"/>
              </a:ext>
              <a:ext uri="{C183D7F6-B498-43B3-948B-1728B52AA6E4}">
                <adec:decorative xmlns:adec="http://schemas.microsoft.com/office/drawing/2017/decorative" val="1"/>
              </a:ext>
            </a:extLst>
          </p:cNvPr>
          <p:cNvSpPr txBox="1"/>
          <p:nvPr/>
        </p:nvSpPr>
        <p:spPr>
          <a:xfrm>
            <a:off x="2636520" y="7321100"/>
            <a:ext cx="2057400" cy="307777"/>
          </a:xfrm>
          <a:prstGeom prst="rect">
            <a:avLst/>
          </a:prstGeom>
          <a:noFill/>
        </p:spPr>
        <p:txBody>
          <a:bodyPr wrap="square" rtlCol="0">
            <a:spAutoFit/>
          </a:bodyPr>
          <a:lstStyle/>
          <a:p>
            <a:pPr algn="ctr"/>
            <a:r>
              <a:rPr lang="en-US" sz="1400" b="1">
                <a:solidFill>
                  <a:schemeClr val="tx1">
                    <a:lumMod val="60000"/>
                    <a:lumOff val="40000"/>
                  </a:schemeClr>
                </a:solidFill>
                <a:latin typeface="Arial" panose="020B0604020202020204" pitchFamily="34" charset="0"/>
                <a:cs typeface="Arial" panose="020B0604020202020204" pitchFamily="34" charset="0"/>
              </a:rPr>
              <a:t>Q1 2024</a:t>
            </a:r>
          </a:p>
        </p:txBody>
      </p:sp>
      <p:sp>
        <p:nvSpPr>
          <p:cNvPr id="57" name="TextBox 56">
            <a:extLst>
              <a:ext uri="{FF2B5EF4-FFF2-40B4-BE49-F238E27FC236}">
                <a16:creationId xmlns:a16="http://schemas.microsoft.com/office/drawing/2014/main" id="{347FBD68-2186-D758-FE2C-90EDD24DC3BE}"/>
              </a:ext>
              <a:ext uri="{C183D7F6-B498-43B3-948B-1728B52AA6E4}">
                <adec:decorative xmlns:adec="http://schemas.microsoft.com/office/drawing/2017/decorative" val="1"/>
              </a:ext>
            </a:extLst>
          </p:cNvPr>
          <p:cNvSpPr txBox="1"/>
          <p:nvPr/>
        </p:nvSpPr>
        <p:spPr>
          <a:xfrm>
            <a:off x="4693920" y="7321100"/>
            <a:ext cx="2057400" cy="307777"/>
          </a:xfrm>
          <a:prstGeom prst="rect">
            <a:avLst/>
          </a:prstGeom>
          <a:noFill/>
        </p:spPr>
        <p:txBody>
          <a:bodyPr wrap="square" rtlCol="0">
            <a:spAutoFit/>
          </a:bodyPr>
          <a:lstStyle/>
          <a:p>
            <a:pPr algn="ctr"/>
            <a:r>
              <a:rPr lang="en-US" sz="1400" b="1">
                <a:solidFill>
                  <a:schemeClr val="tx1">
                    <a:lumMod val="60000"/>
                    <a:lumOff val="40000"/>
                  </a:schemeClr>
                </a:solidFill>
                <a:latin typeface="Arial" panose="020B0604020202020204" pitchFamily="34" charset="0"/>
                <a:cs typeface="Arial" panose="020B0604020202020204" pitchFamily="34" charset="0"/>
              </a:rPr>
              <a:t>Q2 2024</a:t>
            </a:r>
          </a:p>
        </p:txBody>
      </p:sp>
      <p:sp>
        <p:nvSpPr>
          <p:cNvPr id="58" name="TextBox 57">
            <a:extLst>
              <a:ext uri="{FF2B5EF4-FFF2-40B4-BE49-F238E27FC236}">
                <a16:creationId xmlns:a16="http://schemas.microsoft.com/office/drawing/2014/main" id="{372A6BEB-1A08-8833-101D-A9B5DC7C4FEB}"/>
              </a:ext>
              <a:ext uri="{C183D7F6-B498-43B3-948B-1728B52AA6E4}">
                <adec:decorative xmlns:adec="http://schemas.microsoft.com/office/drawing/2017/decorative" val="1"/>
              </a:ext>
            </a:extLst>
          </p:cNvPr>
          <p:cNvSpPr txBox="1"/>
          <p:nvPr/>
        </p:nvSpPr>
        <p:spPr>
          <a:xfrm>
            <a:off x="6751320" y="7321100"/>
            <a:ext cx="2057400" cy="307777"/>
          </a:xfrm>
          <a:prstGeom prst="rect">
            <a:avLst/>
          </a:prstGeom>
          <a:noFill/>
        </p:spPr>
        <p:txBody>
          <a:bodyPr wrap="square" rtlCol="0">
            <a:spAutoFit/>
          </a:bodyPr>
          <a:lstStyle/>
          <a:p>
            <a:pPr algn="ctr"/>
            <a:r>
              <a:rPr lang="en-US" sz="1400" b="1" dirty="0">
                <a:solidFill>
                  <a:schemeClr val="tx1">
                    <a:lumMod val="60000"/>
                    <a:lumOff val="40000"/>
                  </a:schemeClr>
                </a:solidFill>
                <a:latin typeface="Arial" panose="020B0604020202020204" pitchFamily="34" charset="0"/>
                <a:cs typeface="Arial" panose="020B0604020202020204" pitchFamily="34" charset="0"/>
              </a:rPr>
              <a:t>Q3 2024</a:t>
            </a:r>
          </a:p>
        </p:txBody>
      </p:sp>
      <p:sp>
        <p:nvSpPr>
          <p:cNvPr id="59" name="TextBox 58">
            <a:extLst>
              <a:ext uri="{FF2B5EF4-FFF2-40B4-BE49-F238E27FC236}">
                <a16:creationId xmlns:a16="http://schemas.microsoft.com/office/drawing/2014/main" id="{2263ECCE-9136-BF2A-ACEF-80D51729DFEF}"/>
              </a:ext>
              <a:ext uri="{C183D7F6-B498-43B3-948B-1728B52AA6E4}">
                <adec:decorative xmlns:adec="http://schemas.microsoft.com/office/drawing/2017/decorative" val="1"/>
              </a:ext>
            </a:extLst>
          </p:cNvPr>
          <p:cNvSpPr txBox="1"/>
          <p:nvPr/>
        </p:nvSpPr>
        <p:spPr>
          <a:xfrm>
            <a:off x="8808720" y="7321100"/>
            <a:ext cx="2057400" cy="307777"/>
          </a:xfrm>
          <a:prstGeom prst="rect">
            <a:avLst/>
          </a:prstGeom>
          <a:noFill/>
        </p:spPr>
        <p:txBody>
          <a:bodyPr wrap="square" rtlCol="0">
            <a:spAutoFit/>
          </a:bodyPr>
          <a:lstStyle/>
          <a:p>
            <a:pPr algn="ctr"/>
            <a:r>
              <a:rPr lang="en-US" sz="1400" b="1">
                <a:solidFill>
                  <a:schemeClr val="tx1">
                    <a:lumMod val="60000"/>
                    <a:lumOff val="40000"/>
                  </a:schemeClr>
                </a:solidFill>
                <a:latin typeface="Arial" panose="020B0604020202020204" pitchFamily="34" charset="0"/>
                <a:cs typeface="Arial" panose="020B0604020202020204" pitchFamily="34" charset="0"/>
              </a:rPr>
              <a:t>Q4 2024</a:t>
            </a:r>
          </a:p>
        </p:txBody>
      </p:sp>
      <p:sp>
        <p:nvSpPr>
          <p:cNvPr id="60" name="TextBox 59">
            <a:extLst>
              <a:ext uri="{FF2B5EF4-FFF2-40B4-BE49-F238E27FC236}">
                <a16:creationId xmlns:a16="http://schemas.microsoft.com/office/drawing/2014/main" id="{ECD43952-B860-5C45-8659-9E96F30E0204}"/>
              </a:ext>
              <a:ext uri="{C183D7F6-B498-43B3-948B-1728B52AA6E4}">
                <adec:decorative xmlns:adec="http://schemas.microsoft.com/office/drawing/2017/decorative" val="1"/>
              </a:ext>
            </a:extLst>
          </p:cNvPr>
          <p:cNvSpPr txBox="1"/>
          <p:nvPr/>
        </p:nvSpPr>
        <p:spPr>
          <a:xfrm>
            <a:off x="10866120" y="7321100"/>
            <a:ext cx="2057400" cy="307777"/>
          </a:xfrm>
          <a:prstGeom prst="rect">
            <a:avLst/>
          </a:prstGeom>
          <a:noFill/>
        </p:spPr>
        <p:txBody>
          <a:bodyPr wrap="square" rtlCol="0">
            <a:spAutoFit/>
          </a:bodyPr>
          <a:lstStyle/>
          <a:p>
            <a:pPr algn="ctr"/>
            <a:r>
              <a:rPr lang="en-US" sz="1400" b="1">
                <a:solidFill>
                  <a:schemeClr val="tx1">
                    <a:lumMod val="60000"/>
                    <a:lumOff val="40000"/>
                  </a:schemeClr>
                </a:solidFill>
                <a:latin typeface="Arial" panose="020B0604020202020204" pitchFamily="34" charset="0"/>
                <a:cs typeface="Arial" panose="020B0604020202020204" pitchFamily="34" charset="0"/>
              </a:rPr>
              <a:t>Q1 2025</a:t>
            </a:r>
          </a:p>
        </p:txBody>
      </p:sp>
      <p:cxnSp>
        <p:nvCxnSpPr>
          <p:cNvPr id="61" name="Straight Connector 60">
            <a:extLst>
              <a:ext uri="{FF2B5EF4-FFF2-40B4-BE49-F238E27FC236}">
                <a16:creationId xmlns:a16="http://schemas.microsoft.com/office/drawing/2014/main" id="{5C963032-ECF7-D735-12B7-05945C6025EC}"/>
              </a:ext>
              <a:ext uri="{C183D7F6-B498-43B3-948B-1728B52AA6E4}">
                <adec:decorative xmlns:adec="http://schemas.microsoft.com/office/drawing/2017/decorative" val="1"/>
              </a:ext>
            </a:extLst>
          </p:cNvPr>
          <p:cNvCxnSpPr>
            <a:cxnSpLocks/>
          </p:cNvCxnSpPr>
          <p:nvPr/>
        </p:nvCxnSpPr>
        <p:spPr>
          <a:xfrm>
            <a:off x="579120" y="7092497"/>
            <a:ext cx="12344400" cy="2"/>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A5332B6-1B2A-D150-86C2-B71C45D266B4}"/>
              </a:ext>
              <a:ext uri="{C183D7F6-B498-43B3-948B-1728B52AA6E4}">
                <adec:decorative xmlns:adec="http://schemas.microsoft.com/office/drawing/2017/decorative" val="1"/>
              </a:ext>
            </a:extLst>
          </p:cNvPr>
          <p:cNvSpPr/>
          <p:nvPr/>
        </p:nvSpPr>
        <p:spPr>
          <a:xfrm>
            <a:off x="533400" y="7046777"/>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3" name="Oval 62">
            <a:extLst>
              <a:ext uri="{FF2B5EF4-FFF2-40B4-BE49-F238E27FC236}">
                <a16:creationId xmlns:a16="http://schemas.microsoft.com/office/drawing/2014/main" id="{FC0A8785-A1D4-AA25-0DFE-24128BDC00F8}"/>
              </a:ext>
              <a:ext uri="{C183D7F6-B498-43B3-948B-1728B52AA6E4}">
                <adec:decorative xmlns:adec="http://schemas.microsoft.com/office/drawing/2017/decorative" val="1"/>
              </a:ext>
            </a:extLst>
          </p:cNvPr>
          <p:cNvSpPr/>
          <p:nvPr/>
        </p:nvSpPr>
        <p:spPr>
          <a:xfrm>
            <a:off x="2590800" y="704648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4" name="Oval 63">
            <a:extLst>
              <a:ext uri="{FF2B5EF4-FFF2-40B4-BE49-F238E27FC236}">
                <a16:creationId xmlns:a16="http://schemas.microsoft.com/office/drawing/2014/main" id="{D2768E41-D9A5-8B07-DCD9-6AC128A65E00}"/>
              </a:ext>
              <a:ext uri="{C183D7F6-B498-43B3-948B-1728B52AA6E4}">
                <adec:decorative xmlns:adec="http://schemas.microsoft.com/office/drawing/2017/decorative" val="1"/>
              </a:ext>
            </a:extLst>
          </p:cNvPr>
          <p:cNvSpPr/>
          <p:nvPr/>
        </p:nvSpPr>
        <p:spPr>
          <a:xfrm>
            <a:off x="4648200" y="704902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5" name="Oval 64">
            <a:extLst>
              <a:ext uri="{FF2B5EF4-FFF2-40B4-BE49-F238E27FC236}">
                <a16:creationId xmlns:a16="http://schemas.microsoft.com/office/drawing/2014/main" id="{790153DC-9E7B-BE04-5BC1-1DB979D60D5F}"/>
              </a:ext>
              <a:ext uri="{C183D7F6-B498-43B3-948B-1728B52AA6E4}">
                <adec:decorative xmlns:adec="http://schemas.microsoft.com/office/drawing/2017/decorative" val="1"/>
              </a:ext>
            </a:extLst>
          </p:cNvPr>
          <p:cNvSpPr/>
          <p:nvPr/>
        </p:nvSpPr>
        <p:spPr>
          <a:xfrm>
            <a:off x="6705600" y="704648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6" name="Oval 65">
            <a:extLst>
              <a:ext uri="{FF2B5EF4-FFF2-40B4-BE49-F238E27FC236}">
                <a16:creationId xmlns:a16="http://schemas.microsoft.com/office/drawing/2014/main" id="{513C4EB2-13BE-5573-1E12-560A8647566F}"/>
              </a:ext>
              <a:ext uri="{C183D7F6-B498-43B3-948B-1728B52AA6E4}">
                <adec:decorative xmlns:adec="http://schemas.microsoft.com/office/drawing/2017/decorative" val="1"/>
              </a:ext>
            </a:extLst>
          </p:cNvPr>
          <p:cNvSpPr/>
          <p:nvPr/>
        </p:nvSpPr>
        <p:spPr>
          <a:xfrm>
            <a:off x="8763000" y="704648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7" name="Oval 66">
            <a:extLst>
              <a:ext uri="{FF2B5EF4-FFF2-40B4-BE49-F238E27FC236}">
                <a16:creationId xmlns:a16="http://schemas.microsoft.com/office/drawing/2014/main" id="{6697042A-23F9-F932-1575-4658A0C068B1}"/>
              </a:ext>
              <a:ext uri="{C183D7F6-B498-43B3-948B-1728B52AA6E4}">
                <adec:decorative xmlns:adec="http://schemas.microsoft.com/office/drawing/2017/decorative" val="1"/>
              </a:ext>
            </a:extLst>
          </p:cNvPr>
          <p:cNvSpPr/>
          <p:nvPr/>
        </p:nvSpPr>
        <p:spPr>
          <a:xfrm>
            <a:off x="10820400" y="705156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8" name="Oval 67">
            <a:extLst>
              <a:ext uri="{FF2B5EF4-FFF2-40B4-BE49-F238E27FC236}">
                <a16:creationId xmlns:a16="http://schemas.microsoft.com/office/drawing/2014/main" id="{4D7FC618-9D45-861B-C786-A825FBD955D6}"/>
              </a:ext>
              <a:ext uri="{C183D7F6-B498-43B3-948B-1728B52AA6E4}">
                <adec:decorative xmlns:adec="http://schemas.microsoft.com/office/drawing/2017/decorative" val="1"/>
              </a:ext>
            </a:extLst>
          </p:cNvPr>
          <p:cNvSpPr/>
          <p:nvPr/>
        </p:nvSpPr>
        <p:spPr>
          <a:xfrm>
            <a:off x="12877800" y="7046481"/>
            <a:ext cx="91440" cy="91440"/>
          </a:xfrm>
          <a:prstGeom prst="ellipse">
            <a:avLst/>
          </a:prstGeom>
          <a:solidFill>
            <a:schemeClr val="tx1">
              <a:lumMod val="60000"/>
              <a:lumOff val="4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69" name="Rectangle 68">
            <a:extLst>
              <a:ext uri="{FF2B5EF4-FFF2-40B4-BE49-F238E27FC236}">
                <a16:creationId xmlns:a16="http://schemas.microsoft.com/office/drawing/2014/main" id="{32A9D1DA-0AC4-C655-A19A-B9891C2BC3E6}"/>
              </a:ext>
            </a:extLst>
          </p:cNvPr>
          <p:cNvSpPr/>
          <p:nvPr/>
        </p:nvSpPr>
        <p:spPr>
          <a:xfrm>
            <a:off x="1300525" y="2842639"/>
            <a:ext cx="3886199"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005DAA"/>
                </a:solidFill>
                <a:latin typeface="+mj-lt"/>
                <a:cs typeface="Arial" panose="020B0604020202020204" pitchFamily="34" charset="0"/>
              </a:rPr>
              <a:t>Chapter Review</a:t>
            </a:r>
          </a:p>
        </p:txBody>
      </p:sp>
      <p:cxnSp>
        <p:nvCxnSpPr>
          <p:cNvPr id="70" name="Straight Arrow Connector 69" descr="Line indicating this task spans from the fourth quarter of 2023 through the first quarter of 2024">
            <a:extLst>
              <a:ext uri="{FF2B5EF4-FFF2-40B4-BE49-F238E27FC236}">
                <a16:creationId xmlns:a16="http://schemas.microsoft.com/office/drawing/2014/main" id="{80FA31E8-C8AA-CA4A-2D0D-57304FDEFEE6}"/>
              </a:ext>
              <a:ext uri="{C183D7F6-B498-43B3-948B-1728B52AA6E4}">
                <adec:decorative xmlns:adec="http://schemas.microsoft.com/office/drawing/2017/decorative" val="0"/>
              </a:ext>
            </a:extLst>
          </p:cNvPr>
          <p:cNvCxnSpPr>
            <a:cxnSpLocks/>
          </p:cNvCxnSpPr>
          <p:nvPr/>
        </p:nvCxnSpPr>
        <p:spPr>
          <a:xfrm>
            <a:off x="1300528" y="3208400"/>
            <a:ext cx="3504020" cy="0"/>
          </a:xfrm>
          <a:prstGeom prst="straightConnector1">
            <a:avLst/>
          </a:prstGeom>
          <a:ln w="25400" cap="rnd">
            <a:solidFill>
              <a:srgbClr val="005DAA"/>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A7D5E15-C80C-F9CD-841B-97CD9AC7C08F}"/>
              </a:ext>
              <a:ext uri="{C183D7F6-B498-43B3-948B-1728B52AA6E4}">
                <adec:decorative xmlns:adec="http://schemas.microsoft.com/office/drawing/2017/decorative" val="1"/>
              </a:ext>
            </a:extLst>
          </p:cNvPr>
          <p:cNvCxnSpPr>
            <a:cxnSpLocks/>
          </p:cNvCxnSpPr>
          <p:nvPr/>
        </p:nvCxnSpPr>
        <p:spPr>
          <a:xfrm>
            <a:off x="4880983" y="3208400"/>
            <a:ext cx="305743" cy="0"/>
          </a:xfrm>
          <a:prstGeom prst="straightConnector1">
            <a:avLst/>
          </a:prstGeom>
          <a:ln w="25400" cap="rnd">
            <a:solidFill>
              <a:srgbClr val="005DAA"/>
            </a:solidFill>
            <a:round/>
            <a:tailEnd type="ova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2C9ABDD-7370-5AE3-7E31-44284C4E5477}"/>
              </a:ext>
            </a:extLst>
          </p:cNvPr>
          <p:cNvSpPr/>
          <p:nvPr/>
        </p:nvSpPr>
        <p:spPr>
          <a:xfrm>
            <a:off x="1300526" y="3528440"/>
            <a:ext cx="3886196"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CC348A"/>
                </a:solidFill>
                <a:latin typeface="+mj-lt"/>
                <a:cs typeface="Arial" panose="020B0604020202020204" pitchFamily="34" charset="0"/>
              </a:rPr>
              <a:t>Evaluation, Modeling &amp; Mapping</a:t>
            </a:r>
          </a:p>
        </p:txBody>
      </p:sp>
      <p:cxnSp>
        <p:nvCxnSpPr>
          <p:cNvPr id="73" name="Straight Arrow Connector 72" descr="Line indicating this task spans from the fourth quarter of 2023 through the first quarter of 2024">
            <a:extLst>
              <a:ext uri="{FF2B5EF4-FFF2-40B4-BE49-F238E27FC236}">
                <a16:creationId xmlns:a16="http://schemas.microsoft.com/office/drawing/2014/main" id="{0F90EC9F-E332-4E98-AA11-95104E60EC99}"/>
              </a:ext>
              <a:ext uri="{C183D7F6-B498-43B3-948B-1728B52AA6E4}">
                <adec:decorative xmlns:adec="http://schemas.microsoft.com/office/drawing/2017/decorative" val="0"/>
              </a:ext>
            </a:extLst>
          </p:cNvPr>
          <p:cNvCxnSpPr>
            <a:cxnSpLocks/>
          </p:cNvCxnSpPr>
          <p:nvPr/>
        </p:nvCxnSpPr>
        <p:spPr>
          <a:xfrm>
            <a:off x="1300527" y="3894201"/>
            <a:ext cx="3504018" cy="0"/>
          </a:xfrm>
          <a:prstGeom prst="straightConnector1">
            <a:avLst/>
          </a:prstGeom>
          <a:ln w="25400" cap="rnd">
            <a:solidFill>
              <a:srgbClr val="CC348A"/>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7B68C11-50B1-6C00-C811-5FD22D6C7F19}"/>
              </a:ext>
              <a:ext uri="{C183D7F6-B498-43B3-948B-1728B52AA6E4}">
                <adec:decorative xmlns:adec="http://schemas.microsoft.com/office/drawing/2017/decorative" val="1"/>
              </a:ext>
            </a:extLst>
          </p:cNvPr>
          <p:cNvCxnSpPr>
            <a:cxnSpLocks/>
          </p:cNvCxnSpPr>
          <p:nvPr/>
        </p:nvCxnSpPr>
        <p:spPr>
          <a:xfrm>
            <a:off x="4880981" y="3894201"/>
            <a:ext cx="305742" cy="0"/>
          </a:xfrm>
          <a:prstGeom prst="straightConnector1">
            <a:avLst/>
          </a:prstGeom>
          <a:ln w="25400" cap="rnd">
            <a:solidFill>
              <a:srgbClr val="CC348A"/>
            </a:solidFill>
            <a:round/>
            <a:tailEnd type="ova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559415D8-0009-DDBC-26A9-02B8EBFE5E5B}"/>
              </a:ext>
            </a:extLst>
          </p:cNvPr>
          <p:cNvSpPr/>
          <p:nvPr/>
        </p:nvSpPr>
        <p:spPr>
          <a:xfrm>
            <a:off x="4348524" y="4214240"/>
            <a:ext cx="4125074"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008244"/>
                </a:solidFill>
                <a:latin typeface="+mj-lt"/>
                <a:cs typeface="Arial" panose="020B0604020202020204" pitchFamily="34" charset="0"/>
              </a:rPr>
              <a:t>Document Prep &amp; Actions to Release</a:t>
            </a:r>
          </a:p>
        </p:txBody>
      </p:sp>
      <p:cxnSp>
        <p:nvCxnSpPr>
          <p:cNvPr id="76" name="Straight Arrow Connector 75" descr="Line indicating this task spans from the late first quarter of 2024 into the mid third quarter of 2024">
            <a:extLst>
              <a:ext uri="{FF2B5EF4-FFF2-40B4-BE49-F238E27FC236}">
                <a16:creationId xmlns:a16="http://schemas.microsoft.com/office/drawing/2014/main" id="{DD26DF23-ED45-B223-99C8-BFF034775759}"/>
              </a:ext>
              <a:ext uri="{C183D7F6-B498-43B3-948B-1728B52AA6E4}">
                <adec:decorative xmlns:adec="http://schemas.microsoft.com/office/drawing/2017/decorative" val="0"/>
              </a:ext>
            </a:extLst>
          </p:cNvPr>
          <p:cNvCxnSpPr>
            <a:cxnSpLocks/>
          </p:cNvCxnSpPr>
          <p:nvPr/>
        </p:nvCxnSpPr>
        <p:spPr>
          <a:xfrm>
            <a:off x="4348526" y="4580001"/>
            <a:ext cx="3405084" cy="0"/>
          </a:xfrm>
          <a:prstGeom prst="straightConnector1">
            <a:avLst/>
          </a:prstGeom>
          <a:ln w="25400" cap="rnd">
            <a:solidFill>
              <a:srgbClr val="008244"/>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7C03DBAA-8623-0ACE-B3B3-94F934311BEB}"/>
              </a:ext>
              <a:ext uri="{C183D7F6-B498-43B3-948B-1728B52AA6E4}">
                <adec:decorative xmlns:adec="http://schemas.microsoft.com/office/drawing/2017/decorative" val="1"/>
              </a:ext>
            </a:extLst>
          </p:cNvPr>
          <p:cNvCxnSpPr>
            <a:cxnSpLocks/>
          </p:cNvCxnSpPr>
          <p:nvPr/>
        </p:nvCxnSpPr>
        <p:spPr>
          <a:xfrm>
            <a:off x="7827887" y="4580001"/>
            <a:ext cx="297110" cy="0"/>
          </a:xfrm>
          <a:prstGeom prst="straightConnector1">
            <a:avLst/>
          </a:prstGeom>
          <a:ln w="25400" cap="rnd">
            <a:solidFill>
              <a:srgbClr val="008244"/>
            </a:solidFill>
            <a:round/>
            <a:tailEnd type="ova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02CE5B1-F5E5-EE6B-0F8A-01DE40F8CD9A}"/>
              </a:ext>
            </a:extLst>
          </p:cNvPr>
          <p:cNvSpPr/>
          <p:nvPr/>
        </p:nvSpPr>
        <p:spPr>
          <a:xfrm>
            <a:off x="8124998" y="4900040"/>
            <a:ext cx="2057400"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8DC63F"/>
                </a:solidFill>
                <a:latin typeface="+mj-lt"/>
                <a:cs typeface="Arial" panose="020B0604020202020204" pitchFamily="34" charset="0"/>
              </a:rPr>
              <a:t>Comment Period</a:t>
            </a:r>
          </a:p>
        </p:txBody>
      </p:sp>
      <p:cxnSp>
        <p:nvCxnSpPr>
          <p:cNvPr id="79" name="Straight Arrow Connector 78" descr="Line indicating this task spans from the middle third quarter of 2024 into the early fourth quarter of 2024">
            <a:extLst>
              <a:ext uri="{FF2B5EF4-FFF2-40B4-BE49-F238E27FC236}">
                <a16:creationId xmlns:a16="http://schemas.microsoft.com/office/drawing/2014/main" id="{B88EDCE4-A72C-11CA-54B8-6A1B5FFD7A3B}"/>
              </a:ext>
              <a:ext uri="{C183D7F6-B498-43B3-948B-1728B52AA6E4}">
                <adec:decorative xmlns:adec="http://schemas.microsoft.com/office/drawing/2017/decorative" val="0"/>
              </a:ext>
            </a:extLst>
          </p:cNvPr>
          <p:cNvCxnSpPr>
            <a:cxnSpLocks/>
          </p:cNvCxnSpPr>
          <p:nvPr/>
        </p:nvCxnSpPr>
        <p:spPr>
          <a:xfrm>
            <a:off x="8124999" y="5265801"/>
            <a:ext cx="1236712" cy="0"/>
          </a:xfrm>
          <a:prstGeom prst="straightConnector1">
            <a:avLst/>
          </a:prstGeom>
          <a:ln w="25400" cap="rnd">
            <a:solidFill>
              <a:srgbClr val="8DC63F"/>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1251C362-06E6-8BFD-44DA-3064369ED38B}"/>
              </a:ext>
              <a:ext uri="{C183D7F6-B498-43B3-948B-1728B52AA6E4}">
                <adec:decorative xmlns:adec="http://schemas.microsoft.com/office/drawing/2017/decorative" val="1"/>
              </a:ext>
            </a:extLst>
          </p:cNvPr>
          <p:cNvCxnSpPr>
            <a:cxnSpLocks/>
          </p:cNvCxnSpPr>
          <p:nvPr/>
        </p:nvCxnSpPr>
        <p:spPr>
          <a:xfrm>
            <a:off x="9388689" y="5265801"/>
            <a:ext cx="107909" cy="0"/>
          </a:xfrm>
          <a:prstGeom prst="straightConnector1">
            <a:avLst/>
          </a:prstGeom>
          <a:ln w="25400" cap="rnd">
            <a:solidFill>
              <a:srgbClr val="8DC63F"/>
            </a:solidFill>
            <a:round/>
            <a:tailEnd type="ova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2FAB97D-86D7-ECFC-EA10-C031095C095C}"/>
              </a:ext>
            </a:extLst>
          </p:cNvPr>
          <p:cNvSpPr/>
          <p:nvPr/>
        </p:nvSpPr>
        <p:spPr>
          <a:xfrm>
            <a:off x="9149125" y="5585840"/>
            <a:ext cx="1719072"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005DAA"/>
                </a:solidFill>
                <a:latin typeface="+mj-lt"/>
                <a:cs typeface="Arial" panose="020B0604020202020204" pitchFamily="34" charset="0"/>
              </a:rPr>
              <a:t>Revisions</a:t>
            </a:r>
          </a:p>
        </p:txBody>
      </p:sp>
      <p:cxnSp>
        <p:nvCxnSpPr>
          <p:cNvPr id="82" name="Straight Arrow Connector 81" descr="Line indicating this task spans the fourth quarter of 2024">
            <a:extLst>
              <a:ext uri="{FF2B5EF4-FFF2-40B4-BE49-F238E27FC236}">
                <a16:creationId xmlns:a16="http://schemas.microsoft.com/office/drawing/2014/main" id="{5BA0E9E6-C2EE-EB22-183C-4C57DD67CA35}"/>
              </a:ext>
              <a:ext uri="{C183D7F6-B498-43B3-948B-1728B52AA6E4}">
                <adec:decorative xmlns:adec="http://schemas.microsoft.com/office/drawing/2017/decorative" val="0"/>
              </a:ext>
            </a:extLst>
          </p:cNvPr>
          <p:cNvCxnSpPr>
            <a:cxnSpLocks/>
          </p:cNvCxnSpPr>
          <p:nvPr/>
        </p:nvCxnSpPr>
        <p:spPr>
          <a:xfrm>
            <a:off x="9149125" y="5951601"/>
            <a:ext cx="1550014" cy="0"/>
          </a:xfrm>
          <a:prstGeom prst="straightConnector1">
            <a:avLst/>
          </a:prstGeom>
          <a:ln w="25400" cap="rnd">
            <a:solidFill>
              <a:srgbClr val="005DAA"/>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DF9F1E3-F45E-A16D-FBE8-896FACFCB151}"/>
              </a:ext>
              <a:ext uri="{C183D7F6-B498-43B3-948B-1728B52AA6E4}">
                <adec:decorative xmlns:adec="http://schemas.microsoft.com/office/drawing/2017/decorative" val="1"/>
              </a:ext>
            </a:extLst>
          </p:cNvPr>
          <p:cNvCxnSpPr>
            <a:cxnSpLocks/>
          </p:cNvCxnSpPr>
          <p:nvPr/>
        </p:nvCxnSpPr>
        <p:spPr>
          <a:xfrm>
            <a:off x="10732951" y="5951601"/>
            <a:ext cx="135246" cy="0"/>
          </a:xfrm>
          <a:prstGeom prst="straightConnector1">
            <a:avLst/>
          </a:prstGeom>
          <a:ln w="25400" cap="rnd">
            <a:solidFill>
              <a:srgbClr val="005DAA"/>
            </a:solidFill>
            <a:round/>
            <a:tailEnd type="ova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4DE66F55-8428-6264-D30E-531DAB12FCEC}"/>
              </a:ext>
            </a:extLst>
          </p:cNvPr>
          <p:cNvSpPr/>
          <p:nvPr/>
        </p:nvSpPr>
        <p:spPr>
          <a:xfrm>
            <a:off x="10868198" y="6271640"/>
            <a:ext cx="1143000" cy="32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b="1">
                <a:solidFill>
                  <a:srgbClr val="4B3689"/>
                </a:solidFill>
                <a:latin typeface="+mj-lt"/>
                <a:cs typeface="Arial" panose="020B0604020202020204" pitchFamily="34" charset="0"/>
              </a:rPr>
              <a:t>Adoption</a:t>
            </a:r>
          </a:p>
        </p:txBody>
      </p:sp>
      <p:cxnSp>
        <p:nvCxnSpPr>
          <p:cNvPr id="85" name="Straight Arrow Connector 84" descr="Line indicating this task spans from the late fourth quarter of 2024 into the mid first quarter of 2025.">
            <a:extLst>
              <a:ext uri="{FF2B5EF4-FFF2-40B4-BE49-F238E27FC236}">
                <a16:creationId xmlns:a16="http://schemas.microsoft.com/office/drawing/2014/main" id="{98EFF986-CC15-1B45-57C8-ABCB93CA2F05}"/>
              </a:ext>
              <a:ext uri="{C183D7F6-B498-43B3-948B-1728B52AA6E4}">
                <adec:decorative xmlns:adec="http://schemas.microsoft.com/office/drawing/2017/decorative" val="0"/>
              </a:ext>
            </a:extLst>
          </p:cNvPr>
          <p:cNvCxnSpPr>
            <a:cxnSpLocks/>
          </p:cNvCxnSpPr>
          <p:nvPr/>
        </p:nvCxnSpPr>
        <p:spPr>
          <a:xfrm>
            <a:off x="10868198" y="6637401"/>
            <a:ext cx="1236714" cy="0"/>
          </a:xfrm>
          <a:prstGeom prst="straightConnector1">
            <a:avLst/>
          </a:prstGeom>
          <a:ln w="25400" cap="rnd">
            <a:solidFill>
              <a:srgbClr val="4B3689"/>
            </a:solidFill>
            <a:roun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663924D-1286-35C5-A1C6-F6C718F459C1}"/>
              </a:ext>
              <a:ext uri="{C183D7F6-B498-43B3-948B-1728B52AA6E4}">
                <adec:decorative xmlns:adec="http://schemas.microsoft.com/office/drawing/2017/decorative" val="1"/>
              </a:ext>
            </a:extLst>
          </p:cNvPr>
          <p:cNvCxnSpPr>
            <a:cxnSpLocks/>
          </p:cNvCxnSpPr>
          <p:nvPr/>
        </p:nvCxnSpPr>
        <p:spPr>
          <a:xfrm>
            <a:off x="12131889" y="6637401"/>
            <a:ext cx="107909" cy="0"/>
          </a:xfrm>
          <a:prstGeom prst="straightConnector1">
            <a:avLst/>
          </a:prstGeom>
          <a:ln w="25400" cap="rnd">
            <a:solidFill>
              <a:srgbClr val="4B3689"/>
            </a:solidFill>
            <a:round/>
            <a:tailEnd type="oval"/>
          </a:ln>
        </p:spPr>
        <p:style>
          <a:lnRef idx="1">
            <a:schemeClr val="accent1"/>
          </a:lnRef>
          <a:fillRef idx="0">
            <a:schemeClr val="accent1"/>
          </a:fillRef>
          <a:effectRef idx="0">
            <a:schemeClr val="accent1"/>
          </a:effectRef>
          <a:fontRef idx="minor">
            <a:schemeClr val="tx1"/>
          </a:fontRef>
        </p:style>
      </p:cxnSp>
      <p:pic>
        <p:nvPicPr>
          <p:cNvPr id="87" name="Graphic 86">
            <a:extLst>
              <a:ext uri="{FF2B5EF4-FFF2-40B4-BE49-F238E27FC236}">
                <a16:creationId xmlns:a16="http://schemas.microsoft.com/office/drawing/2014/main" id="{6FC3DC8D-0386-0083-670F-CBFC7D18160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3327" y="3574459"/>
            <a:ext cx="365760" cy="365760"/>
          </a:xfrm>
          <a:prstGeom prst="rect">
            <a:avLst/>
          </a:prstGeom>
        </p:spPr>
      </p:pic>
      <p:pic>
        <p:nvPicPr>
          <p:cNvPr id="88" name="Graphic 87">
            <a:extLst>
              <a:ext uri="{FF2B5EF4-FFF2-40B4-BE49-F238E27FC236}">
                <a16:creationId xmlns:a16="http://schemas.microsoft.com/office/drawing/2014/main" id="{20EB35FF-2840-C552-2049-E8F25E4C3F3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327" y="2888659"/>
            <a:ext cx="365760" cy="365760"/>
          </a:xfrm>
          <a:prstGeom prst="rect">
            <a:avLst/>
          </a:prstGeom>
        </p:spPr>
      </p:pic>
      <p:pic>
        <p:nvPicPr>
          <p:cNvPr id="89" name="Graphic 88">
            <a:extLst>
              <a:ext uri="{FF2B5EF4-FFF2-40B4-BE49-F238E27FC236}">
                <a16:creationId xmlns:a16="http://schemas.microsoft.com/office/drawing/2014/main" id="{237370FD-96B8-11AE-16F7-7FDBE2D2874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91326" y="4260259"/>
            <a:ext cx="365760" cy="365760"/>
          </a:xfrm>
          <a:prstGeom prst="rect">
            <a:avLst/>
          </a:prstGeom>
        </p:spPr>
      </p:pic>
      <p:pic>
        <p:nvPicPr>
          <p:cNvPr id="90" name="Graphic 89">
            <a:extLst>
              <a:ext uri="{FF2B5EF4-FFF2-40B4-BE49-F238E27FC236}">
                <a16:creationId xmlns:a16="http://schemas.microsoft.com/office/drawing/2014/main" id="{37E737AD-42E2-EEEA-DA26-7862269E569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667798" y="4946059"/>
            <a:ext cx="365760" cy="365760"/>
          </a:xfrm>
          <a:prstGeom prst="rect">
            <a:avLst/>
          </a:prstGeom>
        </p:spPr>
      </p:pic>
      <p:pic>
        <p:nvPicPr>
          <p:cNvPr id="91" name="Graphic 90">
            <a:extLst>
              <a:ext uri="{FF2B5EF4-FFF2-40B4-BE49-F238E27FC236}">
                <a16:creationId xmlns:a16="http://schemas.microsoft.com/office/drawing/2014/main" id="{53503318-3150-494A-7F5D-4F5ACF9206E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91926" y="5631859"/>
            <a:ext cx="365760" cy="365760"/>
          </a:xfrm>
          <a:prstGeom prst="rect">
            <a:avLst/>
          </a:prstGeom>
        </p:spPr>
      </p:pic>
      <p:pic>
        <p:nvPicPr>
          <p:cNvPr id="92" name="Graphic 91">
            <a:extLst>
              <a:ext uri="{FF2B5EF4-FFF2-40B4-BE49-F238E27FC236}">
                <a16:creationId xmlns:a16="http://schemas.microsoft.com/office/drawing/2014/main" id="{E3278BA2-E036-7923-1480-CCF555FEE1C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410998" y="6317659"/>
            <a:ext cx="365760" cy="365760"/>
          </a:xfrm>
          <a:prstGeom prst="rect">
            <a:avLst/>
          </a:prstGeom>
        </p:spPr>
      </p:pic>
      <p:sp>
        <p:nvSpPr>
          <p:cNvPr id="4" name="Oval 3">
            <a:extLst>
              <a:ext uri="{FF2B5EF4-FFF2-40B4-BE49-F238E27FC236}">
                <a16:creationId xmlns:a16="http://schemas.microsoft.com/office/drawing/2014/main" id="{12545B3B-3EC5-0602-1873-20D38BB37C83}"/>
              </a:ext>
            </a:extLst>
          </p:cNvPr>
          <p:cNvSpPr/>
          <p:nvPr/>
        </p:nvSpPr>
        <p:spPr>
          <a:xfrm>
            <a:off x="4989689" y="7137921"/>
            <a:ext cx="1411111" cy="686074"/>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354152-3A69-8DB1-015E-F0EFB44E2922}"/>
              </a:ext>
            </a:extLst>
          </p:cNvPr>
          <p:cNvSpPr txBox="1"/>
          <p:nvPr/>
        </p:nvSpPr>
        <p:spPr>
          <a:xfrm>
            <a:off x="5899326" y="1771842"/>
            <a:ext cx="7579554" cy="1323439"/>
          </a:xfrm>
          <a:prstGeom prst="rect">
            <a:avLst/>
          </a:prstGeom>
          <a:noFill/>
        </p:spPr>
        <p:txBody>
          <a:bodyPr wrap="square">
            <a:spAutoFit/>
          </a:bodyPr>
          <a:lstStyle/>
          <a:p>
            <a:r>
              <a:rPr lang="en-US" sz="1600" b="1" dirty="0">
                <a:latin typeface="Arial"/>
                <a:cs typeface="Arial"/>
              </a:rPr>
              <a:t>May 20, 2024: </a:t>
            </a:r>
            <a:r>
              <a:rPr lang="en-US" sz="1600" dirty="0">
                <a:latin typeface="Arial"/>
                <a:cs typeface="Arial"/>
              </a:rPr>
              <a:t>Land Use draft review at Community Development Committee</a:t>
            </a:r>
          </a:p>
          <a:p>
            <a:r>
              <a:rPr lang="en-US" sz="1600" b="1" dirty="0">
                <a:latin typeface="Arial"/>
                <a:cs typeface="Arial"/>
              </a:rPr>
              <a:t>August 5, 2024:</a:t>
            </a:r>
            <a:r>
              <a:rPr lang="en-US" sz="1600" dirty="0">
                <a:latin typeface="Arial"/>
                <a:cs typeface="Arial"/>
              </a:rPr>
              <a:t> Community Development Committee action</a:t>
            </a:r>
          </a:p>
          <a:p>
            <a:r>
              <a:rPr lang="en-US" sz="1600" b="1" dirty="0">
                <a:solidFill>
                  <a:srgbClr val="3B5117"/>
                </a:solidFill>
                <a:latin typeface="Arial"/>
                <a:cs typeface="Arial"/>
              </a:rPr>
              <a:t>August 14, 2024:</a:t>
            </a:r>
            <a:r>
              <a:rPr lang="en-US" sz="1600" dirty="0">
                <a:solidFill>
                  <a:srgbClr val="3B5117"/>
                </a:solidFill>
                <a:latin typeface="Arial"/>
                <a:cs typeface="Arial"/>
              </a:rPr>
              <a:t> Met Council action – Release Imagine 2050 for public comment</a:t>
            </a:r>
          </a:p>
          <a:p>
            <a:r>
              <a:rPr lang="en-US" sz="1600" b="1" dirty="0">
                <a:latin typeface="Arial"/>
                <a:cs typeface="Arial"/>
              </a:rPr>
              <a:t>September 25, 2024</a:t>
            </a:r>
            <a:r>
              <a:rPr lang="en-US" sz="1600" dirty="0">
                <a:latin typeface="Arial"/>
                <a:cs typeface="Arial"/>
              </a:rPr>
              <a:t> – Tentative formal public hearing</a:t>
            </a:r>
          </a:p>
          <a:p>
            <a:r>
              <a:rPr lang="en-US" sz="1600" b="1" dirty="0">
                <a:latin typeface="Arial"/>
                <a:cs typeface="Arial"/>
              </a:rPr>
              <a:t>October 7, 2024</a:t>
            </a:r>
            <a:r>
              <a:rPr lang="en-US" sz="1600" dirty="0">
                <a:latin typeface="Arial"/>
                <a:cs typeface="Arial"/>
              </a:rPr>
              <a:t> – Close of formal public comment period</a:t>
            </a:r>
            <a:endParaRPr lang="en-US" sz="1600" b="1" dirty="0">
              <a:solidFill>
                <a:schemeClr val="accent2"/>
              </a:solidFill>
              <a:latin typeface="Arial"/>
              <a:cs typeface="Arial"/>
            </a:endParaRPr>
          </a:p>
        </p:txBody>
      </p:sp>
    </p:spTree>
    <p:extLst>
      <p:ext uri="{BB962C8B-B14F-4D97-AF65-F5344CB8AC3E}">
        <p14:creationId xmlns:p14="http://schemas.microsoft.com/office/powerpoint/2010/main" val="37076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endCondLst>
                                    <p:cond evt="onNext" delay="0">
                                      <p:tgtEl>
                                        <p:sldTgt/>
                                      </p:tgtEl>
                                    </p:cond>
                                  </p:endCondLst>
                                  <p:childTnLst>
                                    <p:animEffect transition="out" filter="fade">
                                      <p:cBhvr>
                                        <p:cTn id="6" dur="3000" tmFilter="0, 0; .2, .5; .8, .5; 1, 0"/>
                                        <p:tgtEl>
                                          <p:spTgt spid="4"/>
                                        </p:tgtEl>
                                      </p:cBhvr>
                                    </p:animEffect>
                                    <p:animScale>
                                      <p:cBhvr>
                                        <p:cTn id="7" dur="1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FE9C7-CF04-C145-DB3C-690960EB404C}"/>
              </a:ext>
            </a:extLst>
          </p:cNvPr>
          <p:cNvSpPr>
            <a:spLocks noGrp="1"/>
          </p:cNvSpPr>
          <p:nvPr>
            <p:ph type="title"/>
          </p:nvPr>
        </p:nvSpPr>
        <p:spPr/>
        <p:txBody>
          <a:bodyPr/>
          <a:lstStyle/>
          <a:p>
            <a:r>
              <a:rPr lang="en-US"/>
              <a:t>Questions</a:t>
            </a:r>
          </a:p>
        </p:txBody>
      </p:sp>
      <p:sp>
        <p:nvSpPr>
          <p:cNvPr id="19" name="Text Placeholder 5">
            <a:extLst>
              <a:ext uri="{FF2B5EF4-FFF2-40B4-BE49-F238E27FC236}">
                <a16:creationId xmlns:a16="http://schemas.microsoft.com/office/drawing/2014/main" id="{02920B85-F695-66F4-ECE6-EF0EC3023722}"/>
              </a:ext>
            </a:extLst>
          </p:cNvPr>
          <p:cNvSpPr txBox="1">
            <a:spLocks/>
          </p:cNvSpPr>
          <p:nvPr/>
        </p:nvSpPr>
        <p:spPr>
          <a:xfrm>
            <a:off x="8118474" y="1810810"/>
            <a:ext cx="5597525" cy="3450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005D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LisaBeth Barajas</a:t>
            </a:r>
            <a:endParaRPr lang="en-US" dirty="0"/>
          </a:p>
        </p:txBody>
      </p:sp>
      <p:sp>
        <p:nvSpPr>
          <p:cNvPr id="20" name="Text Placeholder 6">
            <a:extLst>
              <a:ext uri="{FF2B5EF4-FFF2-40B4-BE49-F238E27FC236}">
                <a16:creationId xmlns:a16="http://schemas.microsoft.com/office/drawing/2014/main" id="{369AC92B-1298-D966-685D-883A9368320F}"/>
              </a:ext>
            </a:extLst>
          </p:cNvPr>
          <p:cNvSpPr txBox="1">
            <a:spLocks/>
          </p:cNvSpPr>
          <p:nvPr/>
        </p:nvSpPr>
        <p:spPr>
          <a:xfrm>
            <a:off x="8118475" y="2186256"/>
            <a:ext cx="5597525" cy="1038118"/>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Executive Director, Community Development</a:t>
            </a:r>
          </a:p>
          <a:p>
            <a:r>
              <a:rPr lang="en-US">
                <a:hlinkClick r:id="rId3"/>
              </a:rPr>
              <a:t>lisa.barajas@metc.state.mn.us</a:t>
            </a:r>
            <a:r>
              <a:rPr lang="en-US"/>
              <a:t> </a:t>
            </a:r>
          </a:p>
          <a:p>
            <a:r>
              <a:rPr lang="en-US"/>
              <a:t>(651) 602-1895</a:t>
            </a:r>
            <a:endParaRPr lang="en-US" dirty="0"/>
          </a:p>
        </p:txBody>
      </p:sp>
      <p:sp>
        <p:nvSpPr>
          <p:cNvPr id="21" name="Text Placeholder 7">
            <a:extLst>
              <a:ext uri="{FF2B5EF4-FFF2-40B4-BE49-F238E27FC236}">
                <a16:creationId xmlns:a16="http://schemas.microsoft.com/office/drawing/2014/main" id="{6260D597-219E-B061-6E22-DB3A13ABD22B}"/>
              </a:ext>
            </a:extLst>
          </p:cNvPr>
          <p:cNvSpPr txBox="1">
            <a:spLocks/>
          </p:cNvSpPr>
          <p:nvPr/>
        </p:nvSpPr>
        <p:spPr>
          <a:xfrm>
            <a:off x="8118473" y="3564557"/>
            <a:ext cx="5597525" cy="3450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rgbClr val="005D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Angela R. Torres, AICP</a:t>
            </a:r>
            <a:endParaRPr lang="en-US" dirty="0"/>
          </a:p>
        </p:txBody>
      </p:sp>
      <p:sp>
        <p:nvSpPr>
          <p:cNvPr id="22" name="Text Placeholder 8">
            <a:extLst>
              <a:ext uri="{FF2B5EF4-FFF2-40B4-BE49-F238E27FC236}">
                <a16:creationId xmlns:a16="http://schemas.microsoft.com/office/drawing/2014/main" id="{9FC00C61-DA07-CC36-76DE-064962B00BCE}"/>
              </a:ext>
            </a:extLst>
          </p:cNvPr>
          <p:cNvSpPr txBox="1">
            <a:spLocks/>
          </p:cNvSpPr>
          <p:nvPr/>
        </p:nvSpPr>
        <p:spPr>
          <a:xfrm>
            <a:off x="8118474" y="3929729"/>
            <a:ext cx="5597525" cy="1038118"/>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Senior Manager, Local Planning Assistance</a:t>
            </a:r>
          </a:p>
          <a:p>
            <a:r>
              <a:rPr lang="en-US">
                <a:hlinkClick r:id="rId4"/>
              </a:rPr>
              <a:t>angela.torres@metc.state.mn.us</a:t>
            </a:r>
            <a:r>
              <a:rPr lang="en-US"/>
              <a:t> 	</a:t>
            </a:r>
          </a:p>
          <a:p>
            <a:r>
              <a:rPr lang="en-US"/>
              <a:t>(651) 602-1566</a:t>
            </a:r>
            <a:endParaRPr lang="en-US" dirty="0"/>
          </a:p>
        </p:txBody>
      </p:sp>
      <p:pic>
        <p:nvPicPr>
          <p:cNvPr id="23" name="Picture 22" descr="Imagine 2050 Logo">
            <a:extLst>
              <a:ext uri="{FF2B5EF4-FFF2-40B4-BE49-F238E27FC236}">
                <a16:creationId xmlns:a16="http://schemas.microsoft.com/office/drawing/2014/main" id="{158DF503-BA6E-BACA-706A-50FF8DB5DF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01400" y="6271437"/>
            <a:ext cx="2757343" cy="662763"/>
          </a:xfrm>
          <a:prstGeom prst="rect">
            <a:avLst/>
          </a:prstGeom>
        </p:spPr>
      </p:pic>
    </p:spTree>
    <p:extLst>
      <p:ext uri="{BB962C8B-B14F-4D97-AF65-F5344CB8AC3E}">
        <p14:creationId xmlns:p14="http://schemas.microsoft.com/office/powerpoint/2010/main" val="87045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6C271-7C01-1E62-1C33-5F88E02E84C6}"/>
              </a:ext>
            </a:extLst>
          </p:cNvPr>
          <p:cNvSpPr>
            <a:spLocks noGrp="1"/>
          </p:cNvSpPr>
          <p:nvPr>
            <p:ph type="title"/>
          </p:nvPr>
        </p:nvSpPr>
        <p:spPr/>
        <p:txBody>
          <a:bodyPr/>
          <a:lstStyle/>
          <a:p>
            <a:r>
              <a:rPr lang="en-US"/>
              <a:t>Today’s Conversation</a:t>
            </a:r>
          </a:p>
        </p:txBody>
      </p:sp>
      <p:sp>
        <p:nvSpPr>
          <p:cNvPr id="2" name="Text Placeholder 1">
            <a:extLst>
              <a:ext uri="{FF2B5EF4-FFF2-40B4-BE49-F238E27FC236}">
                <a16:creationId xmlns:a16="http://schemas.microsoft.com/office/drawing/2014/main" id="{F1BECD18-ECB3-E4E9-F6D3-7C6F23E7CBD2}"/>
              </a:ext>
            </a:extLst>
          </p:cNvPr>
          <p:cNvSpPr>
            <a:spLocks noGrp="1"/>
          </p:cNvSpPr>
          <p:nvPr>
            <p:ph type="body" sz="quarter" idx="11"/>
          </p:nvPr>
        </p:nvSpPr>
        <p:spPr/>
        <p:txBody>
          <a:bodyPr/>
          <a:lstStyle/>
          <a:p>
            <a:r>
              <a:rPr lang="en-US" dirty="0"/>
              <a:t>Agenda</a:t>
            </a:r>
          </a:p>
        </p:txBody>
      </p:sp>
      <p:sp>
        <p:nvSpPr>
          <p:cNvPr id="3" name="Text Placeholder 2">
            <a:extLst>
              <a:ext uri="{FF2B5EF4-FFF2-40B4-BE49-F238E27FC236}">
                <a16:creationId xmlns:a16="http://schemas.microsoft.com/office/drawing/2014/main" id="{570A373D-7CFF-3647-5DA0-C7CF921981E1}"/>
              </a:ext>
            </a:extLst>
          </p:cNvPr>
          <p:cNvSpPr>
            <a:spLocks noGrp="1"/>
          </p:cNvSpPr>
          <p:nvPr>
            <p:ph type="body" sz="quarter" idx="12"/>
          </p:nvPr>
        </p:nvSpPr>
        <p:spPr/>
        <p:txBody>
          <a:bodyPr/>
          <a:lstStyle/>
          <a:p>
            <a:endParaRPr lang="en-US"/>
          </a:p>
        </p:txBody>
      </p:sp>
      <p:pic>
        <p:nvPicPr>
          <p:cNvPr id="9" name="Content Placeholder 7" descr="A group of people sitting around a table&#10;&#10;Description automatically generated">
            <a:extLst>
              <a:ext uri="{FF2B5EF4-FFF2-40B4-BE49-F238E27FC236}">
                <a16:creationId xmlns:a16="http://schemas.microsoft.com/office/drawing/2014/main" id="{7B0B5B8D-B487-1BE2-51AB-65C38F8E1795}"/>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p:pic>
      <p:graphicFrame>
        <p:nvGraphicFramePr>
          <p:cNvPr id="8" name="Diagram 7">
            <a:extLst>
              <a:ext uri="{FF2B5EF4-FFF2-40B4-BE49-F238E27FC236}">
                <a16:creationId xmlns:a16="http://schemas.microsoft.com/office/drawing/2014/main" id="{C5E403A8-926B-2C95-337E-7D8F5955B68C}"/>
              </a:ext>
            </a:extLst>
          </p:cNvPr>
          <p:cNvGraphicFramePr/>
          <p:nvPr>
            <p:extLst>
              <p:ext uri="{D42A27DB-BD31-4B8C-83A1-F6EECF244321}">
                <p14:modId xmlns:p14="http://schemas.microsoft.com/office/powerpoint/2010/main" val="3735639634"/>
              </p:ext>
            </p:extLst>
          </p:nvPr>
        </p:nvGraphicFramePr>
        <p:xfrm>
          <a:off x="6048818" y="2500997"/>
          <a:ext cx="6736756" cy="4281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9080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CF8E-68C2-8CF6-BF8B-C60FD4D9B283}"/>
              </a:ext>
            </a:extLst>
          </p:cNvPr>
          <p:cNvSpPr>
            <a:spLocks noGrp="1"/>
          </p:cNvSpPr>
          <p:nvPr>
            <p:ph type="title"/>
          </p:nvPr>
        </p:nvSpPr>
        <p:spPr/>
        <p:txBody>
          <a:bodyPr/>
          <a:lstStyle/>
          <a:p>
            <a:r>
              <a:rPr lang="en-US"/>
              <a:t>Focus for 2050</a:t>
            </a:r>
          </a:p>
        </p:txBody>
      </p:sp>
      <p:sp>
        <p:nvSpPr>
          <p:cNvPr id="3" name="Text Placeholder 2">
            <a:extLst>
              <a:ext uri="{FF2B5EF4-FFF2-40B4-BE49-F238E27FC236}">
                <a16:creationId xmlns:a16="http://schemas.microsoft.com/office/drawing/2014/main" id="{864C3F87-9A65-FD96-1E2A-7D92BB3E34A9}"/>
              </a:ext>
            </a:extLst>
          </p:cNvPr>
          <p:cNvSpPr>
            <a:spLocks noGrp="1"/>
          </p:cNvSpPr>
          <p:nvPr>
            <p:ph type="body" sz="quarter" idx="11"/>
          </p:nvPr>
        </p:nvSpPr>
        <p:spPr>
          <a:xfrm>
            <a:off x="3700108" y="2087461"/>
            <a:ext cx="9558691" cy="1080282"/>
          </a:xfrm>
        </p:spPr>
        <p:txBody>
          <a:bodyPr/>
          <a:lstStyle/>
          <a:p>
            <a:r>
              <a:rPr lang="en-US" sz="2400">
                <a:latin typeface="Arial"/>
                <a:cs typeface="Arial"/>
              </a:rPr>
              <a:t>A people-centered approach - Elevate the voices of underrepresented communities; value their feedback in equal measure; consider the individual experience within the built form.</a:t>
            </a:r>
          </a:p>
        </p:txBody>
      </p:sp>
      <p:sp>
        <p:nvSpPr>
          <p:cNvPr id="4" name="Text Placeholder 3">
            <a:extLst>
              <a:ext uri="{FF2B5EF4-FFF2-40B4-BE49-F238E27FC236}">
                <a16:creationId xmlns:a16="http://schemas.microsoft.com/office/drawing/2014/main" id="{12572BA9-739B-CD05-BA6F-107028F1A690}"/>
              </a:ext>
            </a:extLst>
          </p:cNvPr>
          <p:cNvSpPr>
            <a:spLocks noGrp="1"/>
          </p:cNvSpPr>
          <p:nvPr>
            <p:ph type="body" sz="quarter" idx="12"/>
          </p:nvPr>
        </p:nvSpPr>
        <p:spPr>
          <a:xfrm>
            <a:off x="3725508" y="3287487"/>
            <a:ext cx="9729235" cy="4558390"/>
          </a:xfrm>
        </p:spPr>
        <p:txBody>
          <a:bodyPr vert="horz" lIns="91440" tIns="45720" rIns="91440" bIns="45720" rtlCol="0" anchor="t">
            <a:noAutofit/>
          </a:bodyPr>
          <a:lstStyle/>
          <a:p>
            <a:pPr indent="-228600"/>
            <a:r>
              <a:rPr lang="en-US" b="1">
                <a:latin typeface="Arial"/>
                <a:cs typeface="Arial"/>
              </a:rPr>
              <a:t>Manage growth responsibly and respectfully </a:t>
            </a:r>
            <a:r>
              <a:rPr lang="en-US">
                <a:latin typeface="Arial"/>
                <a:cs typeface="Arial"/>
              </a:rPr>
              <a:t>- Balance competing interests and perspectives of many stakeholders and partners</a:t>
            </a:r>
          </a:p>
          <a:p>
            <a:pPr indent="-228600"/>
            <a:r>
              <a:rPr lang="en-US" b="1">
                <a:latin typeface="Arial"/>
                <a:cs typeface="Arial"/>
              </a:rPr>
              <a:t>Aligning need with opportunity</a:t>
            </a:r>
            <a:r>
              <a:rPr lang="en-US">
                <a:latin typeface="Arial"/>
                <a:cs typeface="Arial"/>
              </a:rPr>
              <a:t> - People have what they need within a proximity they choose, with travel and housing options that meet their needs</a:t>
            </a:r>
          </a:p>
          <a:p>
            <a:pPr indent="-228600"/>
            <a:r>
              <a:rPr lang="en-US" b="1">
                <a:latin typeface="Arial"/>
                <a:cs typeface="Arial"/>
              </a:rPr>
              <a:t>Community connections</a:t>
            </a:r>
            <a:r>
              <a:rPr lang="en-US">
                <a:latin typeface="Arial"/>
                <a:cs typeface="Arial"/>
              </a:rPr>
              <a:t> - Support communities of all types and re-establish social connections </a:t>
            </a:r>
          </a:p>
          <a:p>
            <a:pPr indent="-228600"/>
            <a:r>
              <a:rPr lang="en-US" b="1">
                <a:latin typeface="Arial"/>
                <a:cs typeface="Arial"/>
              </a:rPr>
              <a:t>Natural systems</a:t>
            </a:r>
            <a:r>
              <a:rPr lang="en-US">
                <a:latin typeface="Arial"/>
                <a:cs typeface="Arial"/>
              </a:rPr>
              <a:t> - Value the environment more holistically, including all living beings; more than just for extractive value. </a:t>
            </a:r>
          </a:p>
          <a:p>
            <a:pPr indent="-228600"/>
            <a:r>
              <a:rPr lang="en-US" b="1">
                <a:latin typeface="Arial"/>
                <a:cs typeface="Arial"/>
              </a:rPr>
              <a:t>Climate resilience </a:t>
            </a:r>
            <a:r>
              <a:rPr lang="en-US">
                <a:latin typeface="Arial"/>
                <a:cs typeface="Arial"/>
              </a:rPr>
              <a:t>- Through an EJ lens, focus adaptation and mitigation measures to build local climate resilience through development practices</a:t>
            </a:r>
          </a:p>
          <a:p>
            <a:pPr indent="-228600"/>
            <a:r>
              <a:rPr lang="en-US" b="1">
                <a:latin typeface="Arial"/>
                <a:cs typeface="Arial"/>
              </a:rPr>
              <a:t>Equitable development</a:t>
            </a:r>
            <a:r>
              <a:rPr lang="en-US">
                <a:latin typeface="Arial"/>
                <a:cs typeface="Arial"/>
              </a:rPr>
              <a:t> - Remedy discriminatory land use practices</a:t>
            </a:r>
          </a:p>
          <a:p>
            <a:pPr indent="-228600"/>
            <a:r>
              <a:rPr lang="en-US" b="1">
                <a:latin typeface="Arial"/>
                <a:cs typeface="Arial"/>
              </a:rPr>
              <a:t>Economic wellbeing</a:t>
            </a:r>
            <a:r>
              <a:rPr lang="en-US">
                <a:latin typeface="Arial"/>
                <a:cs typeface="Arial"/>
              </a:rPr>
              <a:t> – Support the economic health of people, address economic inequities, and foster a green economy</a:t>
            </a:r>
          </a:p>
        </p:txBody>
      </p:sp>
      <p:pic>
        <p:nvPicPr>
          <p:cNvPr id="16" name="Picture Placeholder 15" descr="A picture containing grass, house, outdoor, green&#10;&#10;Description automatically generated">
            <a:extLst>
              <a:ext uri="{FF2B5EF4-FFF2-40B4-BE49-F238E27FC236}">
                <a16:creationId xmlns:a16="http://schemas.microsoft.com/office/drawing/2014/main" id="{16C8E0E2-B19E-6D8D-75F7-7A59052D61EA}"/>
              </a:ext>
            </a:extLst>
          </p:cNvPr>
          <p:cNvPicPr>
            <a:picLocks noGrp="1" noChangeAspect="1"/>
          </p:cNvPicPr>
          <p:nvPr>
            <p:ph type="pic" sz="quarter" idx="15"/>
          </p:nvPr>
        </p:nvPicPr>
        <p:blipFill rotWithShape="1">
          <a:blip r:embed="rId2" cstate="email">
            <a:extLst>
              <a:ext uri="{28A0092B-C50C-407E-A947-70E740481C1C}">
                <a14:useLocalDpi xmlns:a14="http://schemas.microsoft.com/office/drawing/2010/main"/>
              </a:ext>
            </a:extLst>
          </a:blip>
          <a:srcRect/>
          <a:stretch/>
        </p:blipFill>
        <p:spPr>
          <a:xfrm>
            <a:off x="-1588" y="1704975"/>
            <a:ext cx="3105151" cy="6524625"/>
          </a:xfrm>
          <a:prstGeom prst="rect">
            <a:avLst/>
          </a:prstGeom>
        </p:spPr>
      </p:pic>
    </p:spTree>
    <p:extLst>
      <p:ext uri="{BB962C8B-B14F-4D97-AF65-F5344CB8AC3E}">
        <p14:creationId xmlns:p14="http://schemas.microsoft.com/office/powerpoint/2010/main" val="245983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6EB426B0-E048-9528-8243-562F75B7787F}"/>
              </a:ext>
            </a:extLst>
          </p:cNvPr>
          <p:cNvSpPr>
            <a:spLocks noGrp="1"/>
          </p:cNvSpPr>
          <p:nvPr>
            <p:ph type="title"/>
          </p:nvPr>
        </p:nvSpPr>
        <p:spPr>
          <a:xfrm>
            <a:off x="985000" y="388769"/>
            <a:ext cx="11816600" cy="1231625"/>
          </a:xfrm>
        </p:spPr>
        <p:txBody>
          <a:bodyPr/>
          <a:lstStyle/>
          <a:p>
            <a:r>
              <a:rPr lang="en-US"/>
              <a:t>What’s happened in 30 days?</a:t>
            </a:r>
          </a:p>
        </p:txBody>
      </p:sp>
      <p:graphicFrame>
        <p:nvGraphicFramePr>
          <p:cNvPr id="26" name="Text Placeholder 11">
            <a:extLst>
              <a:ext uri="{FF2B5EF4-FFF2-40B4-BE49-F238E27FC236}">
                <a16:creationId xmlns:a16="http://schemas.microsoft.com/office/drawing/2014/main" id="{E78082E8-404A-0D97-3056-ACBE210527AD}"/>
              </a:ext>
            </a:extLst>
          </p:cNvPr>
          <p:cNvGraphicFramePr/>
          <p:nvPr>
            <p:extLst>
              <p:ext uri="{D42A27DB-BD31-4B8C-83A1-F6EECF244321}">
                <p14:modId xmlns:p14="http://schemas.microsoft.com/office/powerpoint/2010/main" val="3353109197"/>
              </p:ext>
            </p:extLst>
          </p:nvPr>
        </p:nvGraphicFramePr>
        <p:xfrm>
          <a:off x="914400" y="2057400"/>
          <a:ext cx="126492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0BCCC7D0-FFF6-DFAF-954E-4EFD8E125A5A}"/>
              </a:ext>
            </a:extLst>
          </p:cNvPr>
          <p:cNvSpPr/>
          <p:nvPr/>
        </p:nvSpPr>
        <p:spPr>
          <a:xfrm>
            <a:off x="3679634" y="7160964"/>
            <a:ext cx="683046" cy="67986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369A496D-9856-857E-EAD8-9931BC201E8B}"/>
              </a:ext>
            </a:extLst>
          </p:cNvPr>
          <p:cNvSpPr/>
          <p:nvPr/>
        </p:nvSpPr>
        <p:spPr>
          <a:xfrm>
            <a:off x="11720112" y="2785431"/>
            <a:ext cx="683046" cy="67986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7407-24CE-59B8-1F6C-5FF0DDB91945}"/>
              </a:ext>
            </a:extLst>
          </p:cNvPr>
          <p:cNvSpPr>
            <a:spLocks noGrp="1"/>
          </p:cNvSpPr>
          <p:nvPr>
            <p:ph type="title"/>
          </p:nvPr>
        </p:nvSpPr>
        <p:spPr/>
        <p:txBody>
          <a:bodyPr/>
          <a:lstStyle/>
          <a:p>
            <a:r>
              <a:rPr lang="en-US" dirty="0"/>
              <a:t>Response to comments </a:t>
            </a:r>
          </a:p>
        </p:txBody>
      </p:sp>
      <p:sp>
        <p:nvSpPr>
          <p:cNvPr id="3" name="Text Placeholder 2">
            <a:extLst>
              <a:ext uri="{FF2B5EF4-FFF2-40B4-BE49-F238E27FC236}">
                <a16:creationId xmlns:a16="http://schemas.microsoft.com/office/drawing/2014/main" id="{37C66966-4D84-9428-B563-43ECE0139571}"/>
              </a:ext>
            </a:extLst>
          </p:cNvPr>
          <p:cNvSpPr>
            <a:spLocks noGrp="1"/>
          </p:cNvSpPr>
          <p:nvPr>
            <p:ph type="body" sz="quarter" idx="11"/>
          </p:nvPr>
        </p:nvSpPr>
        <p:spPr/>
        <p:txBody>
          <a:bodyPr/>
          <a:lstStyle/>
          <a:p>
            <a:pPr>
              <a:tabLst>
                <a:tab pos="5264150" algn="l"/>
              </a:tabLst>
            </a:pPr>
            <a:r>
              <a:rPr lang="en-US"/>
              <a:t>Key takeaways	</a:t>
            </a:r>
            <a:endParaRPr lang="en-US" dirty="0"/>
          </a:p>
        </p:txBody>
      </p:sp>
      <p:sp>
        <p:nvSpPr>
          <p:cNvPr id="4" name="Text Placeholder 3">
            <a:extLst>
              <a:ext uri="{FF2B5EF4-FFF2-40B4-BE49-F238E27FC236}">
                <a16:creationId xmlns:a16="http://schemas.microsoft.com/office/drawing/2014/main" id="{658D4F33-3741-2609-2E41-C25BD54C3BD3}"/>
              </a:ext>
            </a:extLst>
          </p:cNvPr>
          <p:cNvSpPr>
            <a:spLocks noGrp="1"/>
          </p:cNvSpPr>
          <p:nvPr>
            <p:ph type="body" sz="quarter" idx="12"/>
          </p:nvPr>
        </p:nvSpPr>
        <p:spPr/>
        <p:txBody>
          <a:bodyPr/>
          <a:lstStyle/>
          <a:p>
            <a:pPr marL="342900" indent="-342900">
              <a:buFont typeface="Arial" panose="020B0604020202020204" pitchFamily="34" charset="0"/>
              <a:buChar char="•"/>
            </a:pPr>
            <a:r>
              <a:rPr lang="en-US" sz="2200" dirty="0"/>
              <a:t>Need for clear identification of Council and/or Community Roles</a:t>
            </a:r>
          </a:p>
          <a:p>
            <a:pPr marL="1028700" lvl="1" indent="-342900"/>
            <a:r>
              <a:rPr lang="en-US" sz="2200" dirty="0"/>
              <a:t>Who is responsible?</a:t>
            </a:r>
          </a:p>
          <a:p>
            <a:pPr marL="342900" indent="-342900">
              <a:buFont typeface="Arial" panose="020B0604020202020204" pitchFamily="34" charset="0"/>
              <a:buChar char="•"/>
            </a:pPr>
            <a:r>
              <a:rPr lang="en-US" sz="2200" dirty="0"/>
              <a:t>Need for all community types to be able to “see” themselves in the plans</a:t>
            </a:r>
          </a:p>
          <a:p>
            <a:pPr marL="1028700" lvl="1" indent="-342900"/>
            <a:r>
              <a:rPr lang="en-US" sz="2200" dirty="0"/>
              <a:t>Urban, Suburban, and Rural as well as Community</a:t>
            </a:r>
          </a:p>
          <a:p>
            <a:pPr marL="342900" indent="-342900">
              <a:buFont typeface="Arial" panose="020B0604020202020204" pitchFamily="34" charset="0"/>
              <a:buChar char="•"/>
            </a:pPr>
            <a:r>
              <a:rPr lang="en-US" sz="2200" dirty="0"/>
              <a:t>Local governments</a:t>
            </a:r>
          </a:p>
          <a:p>
            <a:pPr marL="1028700" lvl="1" indent="-342900"/>
            <a:r>
              <a:rPr lang="en-US" sz="2200" dirty="0"/>
              <a:t>Uncertain about what requirements will result from new policies</a:t>
            </a:r>
          </a:p>
          <a:p>
            <a:pPr marL="1028700" lvl="1" indent="-342900"/>
            <a:r>
              <a:rPr lang="en-US" sz="2200" dirty="0"/>
              <a:t>Support for connections between land use and other policy areas</a:t>
            </a:r>
          </a:p>
          <a:p>
            <a:pPr marL="1028700" lvl="1" indent="-342900"/>
            <a:r>
              <a:rPr lang="en-US" sz="2200" dirty="0"/>
              <a:t>Support for technical assistance and planning resources</a:t>
            </a:r>
          </a:p>
          <a:p>
            <a:pPr marL="1028700" lvl="1" indent="-342900"/>
            <a:r>
              <a:rPr lang="en-US" sz="2200" dirty="0"/>
              <a:t>Need for ongoing discussions as policy plans continue to develop</a:t>
            </a:r>
          </a:p>
          <a:p>
            <a:endParaRPr lang="en-US" dirty="0"/>
          </a:p>
        </p:txBody>
      </p:sp>
      <p:pic>
        <p:nvPicPr>
          <p:cNvPr id="16" name="Picture 15" descr="A white truck on the road&#10;&#10;Description automatically generated">
            <a:extLst>
              <a:ext uri="{FF2B5EF4-FFF2-40B4-BE49-F238E27FC236}">
                <a16:creationId xmlns:a16="http://schemas.microsoft.com/office/drawing/2014/main" id="{0BBD5939-0FF6-DB7A-1FD3-67B38FB8B3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943"/>
          <a:stretch/>
        </p:blipFill>
        <p:spPr>
          <a:xfrm>
            <a:off x="11468099" y="1708162"/>
            <a:ext cx="2104496" cy="2139696"/>
          </a:xfrm>
          <a:prstGeom prst="rect">
            <a:avLst/>
          </a:prstGeom>
        </p:spPr>
      </p:pic>
      <p:pic>
        <p:nvPicPr>
          <p:cNvPr id="17" name="Picture 16" descr="A group of people around a table with sticky notes&#10;&#10;Description automatically generated">
            <a:extLst>
              <a:ext uri="{FF2B5EF4-FFF2-40B4-BE49-F238E27FC236}">
                <a16:creationId xmlns:a16="http://schemas.microsoft.com/office/drawing/2014/main" id="{BC59DB77-C1CC-A996-D67E-C1D1CD98B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66576" y="3883621"/>
            <a:ext cx="2104496" cy="2143125"/>
          </a:xfrm>
          <a:prstGeom prst="rect">
            <a:avLst/>
          </a:prstGeom>
        </p:spPr>
      </p:pic>
      <p:pic>
        <p:nvPicPr>
          <p:cNvPr id="18" name="Picture 17" descr="A row of houses with cars parked on the side&#10;&#10;Description automatically generated">
            <a:extLst>
              <a:ext uri="{FF2B5EF4-FFF2-40B4-BE49-F238E27FC236}">
                <a16:creationId xmlns:a16="http://schemas.microsoft.com/office/drawing/2014/main" id="{715804BB-603F-1015-2450-A3F1911118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468100" y="6087325"/>
            <a:ext cx="2095500" cy="2130552"/>
          </a:xfrm>
          <a:prstGeom prst="rect">
            <a:avLst/>
          </a:prstGeom>
        </p:spPr>
      </p:pic>
    </p:spTree>
    <p:extLst>
      <p:ext uri="{BB962C8B-B14F-4D97-AF65-F5344CB8AC3E}">
        <p14:creationId xmlns:p14="http://schemas.microsoft.com/office/powerpoint/2010/main" val="167443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Big picture review</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r>
              <a:rPr lang="en-US" dirty="0"/>
              <a:t>Broad Changes</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478783" cy="3323280"/>
          </a:xfrm>
        </p:spPr>
        <p:txBody>
          <a:bodyPr/>
          <a:lstStyle/>
          <a:p>
            <a:pPr marL="342900" indent="-342900">
              <a:buFont typeface="Arial" panose="020B0604020202020204" pitchFamily="34" charset="0"/>
              <a:buChar char="•"/>
            </a:pPr>
            <a:r>
              <a:rPr lang="en-US" dirty="0"/>
              <a:t>Added introductory language</a:t>
            </a:r>
          </a:p>
          <a:p>
            <a:pPr marL="342900" indent="-342900">
              <a:buFont typeface="Arial" panose="020B0604020202020204" pitchFamily="34" charset="0"/>
              <a:buChar char="•"/>
            </a:pPr>
            <a:r>
              <a:rPr lang="en-US" dirty="0"/>
              <a:t>Reorganization and consolidation for clarity and reduced repetition.</a:t>
            </a:r>
          </a:p>
          <a:p>
            <a:r>
              <a:rPr lang="en-US" sz="2000" dirty="0"/>
              <a:t>Clarified and reorganized, where needed</a:t>
            </a:r>
          </a:p>
          <a:p>
            <a:r>
              <a:rPr lang="en-US" sz="2000" dirty="0"/>
              <a:t>Consolidated and reduced repetition</a:t>
            </a:r>
          </a:p>
          <a:p>
            <a:r>
              <a:rPr lang="en-US" sz="2000" dirty="0"/>
              <a:t>Used more concise language</a:t>
            </a:r>
          </a:p>
          <a:p>
            <a:r>
              <a:rPr lang="en-US" sz="2000" dirty="0"/>
              <a:t>Used terminology consistently</a:t>
            </a:r>
          </a:p>
          <a:p>
            <a:pPr marL="342900" indent="-342900">
              <a:buFont typeface="Arial" panose="020B0604020202020204" pitchFamily="34" charset="0"/>
              <a:buChar char="•"/>
            </a:pPr>
            <a:r>
              <a:rPr lang="en-US" dirty="0"/>
              <a:t>Added links to resources referenced within content</a:t>
            </a:r>
          </a:p>
        </p:txBody>
      </p:sp>
      <p:sp>
        <p:nvSpPr>
          <p:cNvPr id="2" name="Text Placeholder 1">
            <a:extLst>
              <a:ext uri="{FF2B5EF4-FFF2-40B4-BE49-F238E27FC236}">
                <a16:creationId xmlns:a16="http://schemas.microsoft.com/office/drawing/2014/main" id="{85ACEA45-892D-4CA3-2745-FA1F1AC3BAC2}"/>
              </a:ext>
            </a:extLst>
          </p:cNvPr>
          <p:cNvSpPr>
            <a:spLocks noGrp="1"/>
          </p:cNvSpPr>
          <p:nvPr>
            <p:ph type="body" sz="quarter" idx="15"/>
          </p:nvPr>
        </p:nvSpPr>
        <p:spPr/>
        <p:txBody>
          <a:bodyPr/>
          <a:lstStyle/>
          <a:p>
            <a:r>
              <a:rPr lang="en-US" sz="2800" dirty="0"/>
              <a:t>Context and Statute</a:t>
            </a:r>
          </a:p>
        </p:txBody>
      </p:sp>
      <p:sp>
        <p:nvSpPr>
          <p:cNvPr id="3" name="Text Placeholder 2">
            <a:extLst>
              <a:ext uri="{FF2B5EF4-FFF2-40B4-BE49-F238E27FC236}">
                <a16:creationId xmlns:a16="http://schemas.microsoft.com/office/drawing/2014/main" id="{2180F00C-5A4A-4118-4518-05A1E8D1A1D5}"/>
              </a:ext>
            </a:extLst>
          </p:cNvPr>
          <p:cNvSpPr>
            <a:spLocks noGrp="1"/>
          </p:cNvSpPr>
          <p:nvPr>
            <p:ph type="body" sz="quarter" idx="18"/>
          </p:nvPr>
        </p:nvSpPr>
        <p:spPr>
          <a:xfrm>
            <a:off x="7606348" y="3716498"/>
            <a:ext cx="5664484" cy="3610734"/>
          </a:xfrm>
        </p:spPr>
        <p:txBody>
          <a:bodyPr/>
          <a:lstStyle/>
          <a:p>
            <a:pPr marL="342900" lvl="1" indent="-342900">
              <a:spcBef>
                <a:spcPts val="1000"/>
              </a:spcBef>
              <a:buFont typeface="Arial" panose="020B0604020202020204" pitchFamily="34" charset="0"/>
              <a:buChar char="•"/>
            </a:pPr>
            <a:r>
              <a:rPr lang="en-US" dirty="0"/>
              <a:t>Added context around concepts (rolling land supply), terms (nature-based approaches), principles (universal design), or examples for better understanding of purpose and intended outcomes.</a:t>
            </a:r>
          </a:p>
          <a:p>
            <a:pPr marL="342900" indent="-342900">
              <a:buFont typeface="Arial" panose="020B0604020202020204" pitchFamily="34" charset="0"/>
              <a:buChar char="•"/>
            </a:pPr>
            <a:r>
              <a:rPr lang="en-US" dirty="0"/>
              <a:t>Added missing language or clarification for Statutory requirements:</a:t>
            </a:r>
          </a:p>
          <a:p>
            <a:pPr marL="800100" lvl="2" indent="-342900">
              <a:spcBef>
                <a:spcPts val="600"/>
              </a:spcBef>
              <a:buFont typeface="Arial" panose="020B0604020202020204" pitchFamily="34" charset="0"/>
              <a:buChar char="•"/>
            </a:pPr>
            <a:r>
              <a:rPr lang="en-US" dirty="0"/>
              <a:t>Aggregate resources</a:t>
            </a:r>
          </a:p>
          <a:p>
            <a:pPr marL="800100" lvl="2" indent="-342900">
              <a:spcBef>
                <a:spcPts val="600"/>
              </a:spcBef>
              <a:buFont typeface="Arial" panose="020B0604020202020204" pitchFamily="34" charset="0"/>
              <a:buChar char="•"/>
            </a:pPr>
            <a:r>
              <a:rPr lang="en-US" dirty="0"/>
              <a:t>Historic preservation and cultural assets</a:t>
            </a:r>
          </a:p>
          <a:p>
            <a:pPr marL="800100" lvl="2" indent="-342900">
              <a:spcBef>
                <a:spcPts val="600"/>
              </a:spcBef>
              <a:buFont typeface="Arial" panose="020B0604020202020204" pitchFamily="34" charset="0"/>
              <a:buChar char="•"/>
            </a:pPr>
            <a:r>
              <a:rPr lang="en-US" dirty="0"/>
              <a:t>Climate change requirements</a:t>
            </a:r>
          </a:p>
          <a:p>
            <a:pPr marL="800100" lvl="2" indent="-342900">
              <a:spcBef>
                <a:spcPts val="600"/>
              </a:spcBef>
              <a:buFont typeface="Arial" panose="020B0604020202020204" pitchFamily="34" charset="0"/>
              <a:buChar char="•"/>
            </a:pPr>
            <a:r>
              <a:rPr lang="en-US" dirty="0"/>
              <a:t>Planning for access to solar</a:t>
            </a:r>
          </a:p>
          <a:p>
            <a:pPr marL="342900" lvl="1" indent="-342900">
              <a:spcBef>
                <a:spcPts val="1000"/>
              </a:spcBef>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66810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Substantive changes</a:t>
            </a:r>
          </a:p>
        </p:txBody>
      </p:sp>
      <p:sp>
        <p:nvSpPr>
          <p:cNvPr id="3" name="Text Placeholder 2">
            <a:extLst>
              <a:ext uri="{FF2B5EF4-FFF2-40B4-BE49-F238E27FC236}">
                <a16:creationId xmlns:a16="http://schemas.microsoft.com/office/drawing/2014/main" id="{772CE540-886B-48E6-E9D5-B0344EA9CF86}"/>
              </a:ext>
            </a:extLst>
          </p:cNvPr>
          <p:cNvSpPr>
            <a:spLocks noGrp="1"/>
          </p:cNvSpPr>
          <p:nvPr>
            <p:ph type="body" sz="quarter" idx="11"/>
          </p:nvPr>
        </p:nvSpPr>
        <p:spPr/>
        <p:txBody>
          <a:bodyPr/>
          <a:lstStyle/>
          <a:p>
            <a:pPr marL="800100" lvl="1" indent="-342900">
              <a:buFont typeface="Arial" panose="020B0604020202020204" pitchFamily="34" charset="0"/>
              <a:buChar char="•"/>
            </a:pPr>
            <a:endParaRPr lang="en-US" sz="1900" dirty="0"/>
          </a:p>
          <a:p>
            <a:r>
              <a:rPr lang="en-US" dirty="0"/>
              <a:t>Density Analysis Report Finalized</a:t>
            </a:r>
          </a:p>
        </p:txBody>
      </p:sp>
      <p:sp>
        <p:nvSpPr>
          <p:cNvPr id="4" name="Text Placeholder 3">
            <a:extLst>
              <a:ext uri="{FF2B5EF4-FFF2-40B4-BE49-F238E27FC236}">
                <a16:creationId xmlns:a16="http://schemas.microsoft.com/office/drawing/2014/main" id="{A0E41D0A-66AD-F483-730B-9EC17D69A610}"/>
              </a:ext>
            </a:extLst>
          </p:cNvPr>
          <p:cNvSpPr>
            <a:spLocks noGrp="1"/>
          </p:cNvSpPr>
          <p:nvPr>
            <p:ph type="body" sz="quarter" idx="12"/>
          </p:nvPr>
        </p:nvSpPr>
        <p:spPr>
          <a:xfrm>
            <a:off x="6064842" y="2795598"/>
            <a:ext cx="7247397" cy="4899612"/>
          </a:xfrm>
        </p:spPr>
        <p:txBody>
          <a:bodyPr/>
          <a:lstStyle/>
          <a:p>
            <a:pPr marL="0" indent="0">
              <a:buNone/>
            </a:pPr>
            <a:r>
              <a:rPr lang="en-US" sz="2200" dirty="0"/>
              <a:t>Added approach to evaluate feasibility of demand and development of land uses based on practicality. </a:t>
            </a:r>
          </a:p>
          <a:p>
            <a:pPr marL="342900" indent="-342900">
              <a:buFont typeface="Arial" panose="020B0604020202020204" pitchFamily="34" charset="0"/>
              <a:buChar char="•"/>
            </a:pP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Ensures both the intensity (density range) and location of planned developments are practical. </a:t>
            </a:r>
          </a:p>
          <a:p>
            <a:pPr marL="342900" indent="-342900">
              <a:buFont typeface="Arial" panose="020B0604020202020204" pitchFamily="34" charset="0"/>
              <a:buChar char="•"/>
            </a:pPr>
            <a:r>
              <a:rPr lang="en-US" sz="2200" dirty="0">
                <a:solidFill>
                  <a:srgbClr val="171717"/>
                </a:solidFill>
                <a:ea typeface="Times New Roman" panose="02020603050405020304" pitchFamily="18" charset="0"/>
                <a:cs typeface="Times New Roman" panose="02020603050405020304" pitchFamily="18" charset="0"/>
              </a:rPr>
              <a:t>D</a:t>
            </a: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ifferentiates between what is merely allowed and what is plausible. </a:t>
            </a:r>
          </a:p>
          <a:p>
            <a:pPr marL="342900" indent="-342900">
              <a:buFont typeface="Arial" panose="020B0604020202020204" pitchFamily="34" charset="0"/>
              <a:buChar char="•"/>
            </a:pPr>
            <a:r>
              <a:rPr lang="en-US" sz="2200" dirty="0">
                <a:solidFill>
                  <a:srgbClr val="171717"/>
                </a:solidFill>
                <a:ea typeface="Times New Roman" panose="02020603050405020304" pitchFamily="18" charset="0"/>
                <a:cs typeface="Times New Roman" panose="02020603050405020304" pitchFamily="18" charset="0"/>
              </a:rPr>
              <a:t>P</a:t>
            </a: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rovides a realistic framework for land use planning. </a:t>
            </a:r>
          </a:p>
          <a:p>
            <a:pPr marL="342900" indent="-342900">
              <a:buFont typeface="Arial" panose="020B0604020202020204" pitchFamily="34" charset="0"/>
              <a:buChar char="•"/>
            </a:pP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Plan for land uses that are realistically marketable within the planning period.</a:t>
            </a:r>
          </a:p>
          <a:p>
            <a:pPr marL="342900" indent="-342900">
              <a:buFont typeface="Arial" panose="020B0604020202020204" pitchFamily="34" charset="0"/>
              <a:buChar char="•"/>
            </a:pPr>
            <a:r>
              <a:rPr lang="en-US" sz="2200" dirty="0">
                <a:solidFill>
                  <a:srgbClr val="171717"/>
                </a:solidFill>
                <a:ea typeface="Times New Roman" panose="02020603050405020304" pitchFamily="18" charset="0"/>
                <a:cs typeface="Times New Roman" panose="02020603050405020304" pitchFamily="18" charset="0"/>
              </a:rPr>
              <a:t>P</a:t>
            </a: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revent the overestimation of development outcomes.</a:t>
            </a:r>
          </a:p>
          <a:p>
            <a:pPr marL="342900" indent="-342900">
              <a:buFont typeface="Arial" panose="020B0604020202020204" pitchFamily="34" charset="0"/>
              <a:buChar char="•"/>
            </a:pPr>
            <a:r>
              <a:rPr lang="en-US" sz="2200" dirty="0">
                <a:solidFill>
                  <a:srgbClr val="171717"/>
                </a:solidFill>
                <a:ea typeface="Times New Roman" panose="02020603050405020304" pitchFamily="18" charset="0"/>
                <a:cs typeface="Times New Roman" panose="02020603050405020304" pitchFamily="18" charset="0"/>
              </a:rPr>
              <a:t>R</a:t>
            </a:r>
            <a:r>
              <a:rPr lang="en-US" sz="2200" dirty="0">
                <a:solidFill>
                  <a:srgbClr val="171717"/>
                </a:solidFill>
                <a:effectLst/>
                <a:latin typeface="Arial" panose="020B0604020202020204" pitchFamily="34" charset="0"/>
                <a:ea typeface="Times New Roman" panose="02020603050405020304" pitchFamily="18" charset="0"/>
                <a:cs typeface="Times New Roman" panose="02020603050405020304" pitchFamily="18" charset="0"/>
              </a:rPr>
              <a:t>educes the risk of underutilized infrastructure, inefficient land management, and implausible planned densities. </a:t>
            </a:r>
            <a:endParaRPr lang="en-US" sz="2200" dirty="0"/>
          </a:p>
          <a:p>
            <a:endParaRPr lang="en-US" dirty="0"/>
          </a:p>
        </p:txBody>
      </p:sp>
    </p:spTree>
    <p:extLst>
      <p:ext uri="{BB962C8B-B14F-4D97-AF65-F5344CB8AC3E}">
        <p14:creationId xmlns:p14="http://schemas.microsoft.com/office/powerpoint/2010/main" val="2597194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EE2040-9AF9-0C82-F60C-BE1830D0909B}"/>
              </a:ext>
            </a:extLst>
          </p:cNvPr>
          <p:cNvSpPr>
            <a:spLocks noGrp="1"/>
          </p:cNvSpPr>
          <p:nvPr>
            <p:ph type="title"/>
          </p:nvPr>
        </p:nvSpPr>
        <p:spPr/>
        <p:txBody>
          <a:bodyPr/>
          <a:lstStyle/>
          <a:p>
            <a:r>
              <a:rPr lang="en-US" dirty="0"/>
              <a:t>Substantive changes</a:t>
            </a:r>
          </a:p>
        </p:txBody>
      </p:sp>
      <p:sp>
        <p:nvSpPr>
          <p:cNvPr id="14" name="Text Placeholder 13">
            <a:extLst>
              <a:ext uri="{FF2B5EF4-FFF2-40B4-BE49-F238E27FC236}">
                <a16:creationId xmlns:a16="http://schemas.microsoft.com/office/drawing/2014/main" id="{78CF750A-886D-546A-67B6-1C1D8F3A09AF}"/>
              </a:ext>
            </a:extLst>
          </p:cNvPr>
          <p:cNvSpPr>
            <a:spLocks noGrp="1"/>
          </p:cNvSpPr>
          <p:nvPr>
            <p:ph type="body" sz="quarter" idx="14"/>
          </p:nvPr>
        </p:nvSpPr>
        <p:spPr/>
        <p:txBody>
          <a:bodyPr/>
          <a:lstStyle/>
          <a:p>
            <a:endParaRPr lang="en-US" dirty="0"/>
          </a:p>
          <a:p>
            <a:r>
              <a:rPr lang="en-US" dirty="0"/>
              <a:t>More than one housing type</a:t>
            </a:r>
          </a:p>
        </p:txBody>
      </p:sp>
      <p:sp>
        <p:nvSpPr>
          <p:cNvPr id="13" name="Text Placeholder 12">
            <a:extLst>
              <a:ext uri="{FF2B5EF4-FFF2-40B4-BE49-F238E27FC236}">
                <a16:creationId xmlns:a16="http://schemas.microsoft.com/office/drawing/2014/main" id="{DE31C907-2230-DCAF-1626-5584EC054104}"/>
              </a:ext>
            </a:extLst>
          </p:cNvPr>
          <p:cNvSpPr>
            <a:spLocks noGrp="1"/>
          </p:cNvSpPr>
          <p:nvPr>
            <p:ph type="body" sz="quarter" idx="12"/>
          </p:nvPr>
        </p:nvSpPr>
        <p:spPr>
          <a:xfrm>
            <a:off x="1245711" y="3716498"/>
            <a:ext cx="5478783" cy="3370102"/>
          </a:xfrm>
        </p:spPr>
        <p:txBody>
          <a:bodyPr/>
          <a:lstStyle/>
          <a:p>
            <a:r>
              <a:rPr lang="en-US" dirty="0"/>
              <a:t>More than one housing type required in residential land use categories </a:t>
            </a:r>
          </a:p>
          <a:p>
            <a:pPr lvl="1"/>
            <a:r>
              <a:rPr lang="en-US" dirty="0"/>
              <a:t>Requires density ranges broad enough to accommodate more than one housing type. </a:t>
            </a:r>
          </a:p>
          <a:p>
            <a:pPr lvl="1"/>
            <a:r>
              <a:rPr lang="en-US" dirty="0"/>
              <a:t>Previously included in the housing objective.</a:t>
            </a:r>
          </a:p>
          <a:p>
            <a:pPr lvl="1"/>
            <a:endParaRPr lang="en-US" dirty="0"/>
          </a:p>
        </p:txBody>
      </p:sp>
      <p:sp>
        <p:nvSpPr>
          <p:cNvPr id="2" name="Text Placeholder 1">
            <a:extLst>
              <a:ext uri="{FF2B5EF4-FFF2-40B4-BE49-F238E27FC236}">
                <a16:creationId xmlns:a16="http://schemas.microsoft.com/office/drawing/2014/main" id="{6DB9764B-1EBF-DF5A-B49A-C34B544C03AE}"/>
              </a:ext>
            </a:extLst>
          </p:cNvPr>
          <p:cNvSpPr>
            <a:spLocks noGrp="1"/>
          </p:cNvSpPr>
          <p:nvPr>
            <p:ph type="body" sz="quarter" idx="15"/>
          </p:nvPr>
        </p:nvSpPr>
        <p:spPr/>
        <p:txBody>
          <a:bodyPr/>
          <a:lstStyle/>
          <a:p>
            <a:r>
              <a:rPr lang="en-US" sz="2800" dirty="0"/>
              <a:t>Context for Orderly Annexation</a:t>
            </a:r>
          </a:p>
        </p:txBody>
      </p:sp>
      <p:sp>
        <p:nvSpPr>
          <p:cNvPr id="3" name="Text Placeholder 2">
            <a:extLst>
              <a:ext uri="{FF2B5EF4-FFF2-40B4-BE49-F238E27FC236}">
                <a16:creationId xmlns:a16="http://schemas.microsoft.com/office/drawing/2014/main" id="{625DD007-0440-B881-1B62-C3635C53114B}"/>
              </a:ext>
            </a:extLst>
          </p:cNvPr>
          <p:cNvSpPr>
            <a:spLocks noGrp="1"/>
          </p:cNvSpPr>
          <p:nvPr>
            <p:ph type="body" sz="quarter" idx="18"/>
          </p:nvPr>
        </p:nvSpPr>
        <p:spPr>
          <a:xfrm>
            <a:off x="7606348" y="3716498"/>
            <a:ext cx="5478783" cy="3370102"/>
          </a:xfrm>
        </p:spPr>
        <p:txBody>
          <a:bodyPr/>
          <a:lstStyle/>
          <a:p>
            <a:pPr marL="342900" lvl="1" indent="-342900">
              <a:spcBef>
                <a:spcPts val="1000"/>
              </a:spcBef>
              <a:buFont typeface="Arial" panose="020B0604020202020204" pitchFamily="34" charset="0"/>
              <a:buChar char="•"/>
            </a:pPr>
            <a:r>
              <a:rPr lang="en-US" dirty="0"/>
              <a:t>Added support for protection of long-term viability of growth and development of Rural Centers.</a:t>
            </a:r>
          </a:p>
          <a:p>
            <a:pPr marL="342900" lvl="1" indent="-342900">
              <a:spcBef>
                <a:spcPts val="1000"/>
              </a:spcBef>
              <a:buFont typeface="Arial" panose="020B0604020202020204" pitchFamily="34" charset="0"/>
              <a:buChar char="•"/>
            </a:pPr>
            <a:r>
              <a:rPr lang="en-US" dirty="0"/>
              <a:t>Added Council evaluation of impact of interim uses in rural areas where the extension of long-term regional service may be under consideration or planning to ensure conformance with regional system plans and avoid departures from those plans. </a:t>
            </a:r>
          </a:p>
          <a:p>
            <a:endParaRPr lang="en-US" dirty="0"/>
          </a:p>
        </p:txBody>
      </p:sp>
    </p:spTree>
    <p:extLst>
      <p:ext uri="{BB962C8B-B14F-4D97-AF65-F5344CB8AC3E}">
        <p14:creationId xmlns:p14="http://schemas.microsoft.com/office/powerpoint/2010/main" val="81974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BFFA-B38C-0CAF-940F-C970616E5924}"/>
              </a:ext>
            </a:extLst>
          </p:cNvPr>
          <p:cNvSpPr>
            <a:spLocks noGrp="1"/>
          </p:cNvSpPr>
          <p:nvPr>
            <p:ph type="title"/>
          </p:nvPr>
        </p:nvSpPr>
        <p:spPr/>
        <p:txBody>
          <a:bodyPr/>
          <a:lstStyle/>
          <a:p>
            <a:r>
              <a:rPr lang="en-US">
                <a:cs typeface="Calibri Light"/>
              </a:rPr>
              <a:t>Land Use Objectives</a:t>
            </a:r>
          </a:p>
        </p:txBody>
      </p:sp>
      <p:sp>
        <p:nvSpPr>
          <p:cNvPr id="11" name="Text Placeholder 10">
            <a:extLst>
              <a:ext uri="{FF2B5EF4-FFF2-40B4-BE49-F238E27FC236}">
                <a16:creationId xmlns:a16="http://schemas.microsoft.com/office/drawing/2014/main" id="{4F85A4A0-54D6-26E1-692C-84E6DBBF4EA0}"/>
              </a:ext>
            </a:extLst>
          </p:cNvPr>
          <p:cNvSpPr>
            <a:spLocks noGrp="1"/>
          </p:cNvSpPr>
          <p:nvPr>
            <p:ph type="body" sz="quarter" idx="11"/>
          </p:nvPr>
        </p:nvSpPr>
        <p:spPr/>
        <p:txBody>
          <a:bodyPr/>
          <a:lstStyle/>
          <a:p>
            <a:endParaRPr lang="en-US"/>
          </a:p>
        </p:txBody>
      </p:sp>
      <p:sp>
        <p:nvSpPr>
          <p:cNvPr id="12" name="Text Placeholder 11">
            <a:extLst>
              <a:ext uri="{FF2B5EF4-FFF2-40B4-BE49-F238E27FC236}">
                <a16:creationId xmlns:a16="http://schemas.microsoft.com/office/drawing/2014/main" id="{9FDC27E0-5D64-A161-A469-1B840D162DC4}"/>
              </a:ext>
            </a:extLst>
          </p:cNvPr>
          <p:cNvSpPr>
            <a:spLocks noGrp="1"/>
          </p:cNvSpPr>
          <p:nvPr>
            <p:ph type="body" sz="quarter" idx="12"/>
          </p:nvPr>
        </p:nvSpPr>
        <p:spPr/>
        <p:txBody>
          <a:bodyPr/>
          <a:lstStyle/>
          <a:p>
            <a:endParaRPr lang="en-US"/>
          </a:p>
        </p:txBody>
      </p:sp>
      <p:pic>
        <p:nvPicPr>
          <p:cNvPr id="8" name="Picture 7" descr="A blue rectangular sign with white text&#10;&#10;Description automatically generated">
            <a:extLst>
              <a:ext uri="{FF2B5EF4-FFF2-40B4-BE49-F238E27FC236}">
                <a16:creationId xmlns:a16="http://schemas.microsoft.com/office/drawing/2014/main" id="{24E082B9-5FF9-1FDF-551F-BA88DC2BF5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48" y="1935895"/>
            <a:ext cx="13503152" cy="6024890"/>
          </a:xfrm>
          <a:prstGeom prst="rect">
            <a:avLst/>
          </a:prstGeom>
        </p:spPr>
      </p:pic>
    </p:spTree>
    <p:extLst>
      <p:ext uri="{BB962C8B-B14F-4D97-AF65-F5344CB8AC3E}">
        <p14:creationId xmlns:p14="http://schemas.microsoft.com/office/powerpoint/2010/main" val="4070023843"/>
      </p:ext>
    </p:extLst>
  </p:cSld>
  <p:clrMapOvr>
    <a:masterClrMapping/>
  </p:clrMapOvr>
</p:sld>
</file>

<file path=ppt/theme/theme1.xml><?xml version="1.0" encoding="utf-8"?>
<a:theme xmlns:a="http://schemas.openxmlformats.org/drawingml/2006/main" name="Title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DACED09F-C5DC-4249-9A6B-4766D747C31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verview and Formatt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02430370-12E6-445D-8B86-1AD9BBA0D4BE}"/>
    </a:ext>
  </a:extLst>
</a:theme>
</file>

<file path=ppt/theme/theme3.xml><?xml version="1.0" encoding="utf-8"?>
<a:theme xmlns:a="http://schemas.openxmlformats.org/drawingml/2006/main" name="General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C3F79D7A-84C0-427E-ABFC-B951955F0693}"/>
    </a:ext>
  </a:extLst>
</a:theme>
</file>

<file path=ppt/theme/theme4.xml><?xml version="1.0" encoding="utf-8"?>
<a:theme xmlns:a="http://schemas.openxmlformats.org/drawingml/2006/main" name="CD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6918D719-08F2-47AC-81A5-275C62AE1E95}"/>
    </a:ext>
  </a:extLst>
</a:theme>
</file>

<file path=ppt/theme/theme5.xml><?xml version="1.0" encoding="utf-8"?>
<a:theme xmlns:a="http://schemas.openxmlformats.org/drawingml/2006/main" name="ES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C42AD5C9-605A-49D8-8EA5-AB9322C59752}"/>
    </a:ext>
  </a:extLst>
</a:theme>
</file>

<file path=ppt/theme/theme6.xml><?xml version="1.0" encoding="utf-8"?>
<a:theme xmlns:a="http://schemas.openxmlformats.org/drawingml/2006/main" name="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0A5DDD84-4408-4E5A-95A0-5C0A9004E04D}"/>
    </a:ext>
  </a:extLst>
</a:theme>
</file>

<file path=ppt/theme/theme7.xml><?xml version="1.0" encoding="utf-8"?>
<a:theme xmlns:a="http://schemas.openxmlformats.org/drawingml/2006/main" name="Clos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50 Base" id="{CE419D12-F5FF-4E0E-A625-168F2F494368}" vid="{C117E63F-3509-4E58-BA2F-FB2D115BCEC0}"/>
    </a:ext>
  </a:extLst>
</a:theme>
</file>

<file path=ppt/theme/theme8.xml><?xml version="1.0" encoding="utf-8"?>
<a:theme xmlns:a="http://schemas.openxmlformats.org/drawingml/2006/main" name="1_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agine 2025 Proof Template" id="{C7F9E229-D73A-E741-97A9-577EBFDBFE3F}" vid="{93D8DEE8-A4B5-9847-B09C-CC5DE4F1A89A}"/>
    </a:ext>
  </a:extLst>
</a:theme>
</file>

<file path=ppt/theme/theme9.xml><?xml version="1.0" encoding="utf-8"?>
<a:theme xmlns:a="http://schemas.openxmlformats.org/drawingml/2006/main" name="2_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t Council Template 2022.potx  -  version 22.0: 9/8/22 12:50 PM  -  Read-Only" id="{9EABC2A3-79A3-FC46-B368-055A8EC13357}" vid="{4385DBC4-4F71-734E-A747-218020FD911F}"/>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9DBF7CC-BE62-6645-A176-643BD82B86CA}">
  <we:reference id="9ad68739-82df-4460-a1f5-c9f1317fa0c6" version="1.0.0.8" store="EXCatalog" storeType="EXCatalog"/>
  <we:alternateReferences>
    <we:reference id="WA200003774" version="1.0.0.8"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f515fb-0497-44c9-9692-d1ef55806e64">
      <Terms xmlns="http://schemas.microsoft.com/office/infopath/2007/PartnerControls"/>
    </lcf76f155ced4ddcb4097134ff3c332f>
    <SharedWithUsers xmlns="b2751ade-86d1-4031-b732-9af7a7f6db78">
      <UserInfo>
        <DisplayName>O'Connell, Sam</DisplayName>
        <AccountId>337</AccountId>
        <AccountType/>
      </UserInfo>
      <UserInfo>
        <DisplayName>Hiniker, Cole</DisplayName>
        <AccountId>21</AccountId>
        <AccountType/>
      </UserInfo>
      <UserInfo>
        <DisplayName>Mullin, Emmett</DisplayName>
        <AccountId>53</AccountId>
        <AccountType/>
      </UserInfo>
      <UserInfo>
        <DisplayName>Berke, Sarah</DisplayName>
        <AccountId>198</AccountId>
        <AccountType/>
      </UserInfo>
      <UserInfo>
        <DisplayName>Torres, Angela</DisplayName>
        <AccountId>23</AccountId>
        <AccountType/>
      </UserInfo>
      <UserInfo>
        <DisplayName>Sventek, Judy</DisplayName>
        <AccountId>25</AccountId>
        <AccountType/>
      </UserInfo>
      <UserInfo>
        <DisplayName>Kostrzewski, Jennifer</DisplayName>
        <AccountId>56</AccountId>
        <AccountType/>
      </UserInfo>
      <UserInfo>
        <DisplayName>Colvin, Kyle</DisplayName>
        <AccountId>46</AccountId>
        <AccountType/>
      </UserInfo>
      <UserInfo>
        <DisplayName>Ross, Lanya</DisplayName>
        <AccountId>13</AccountId>
        <AccountType/>
      </UserInfo>
      <UserInfo>
        <DisplayName>Brandt-Sargent, Bethany</DisplayName>
        <AccountId>129</AccountId>
        <AccountType/>
      </UserInfo>
      <UserInfo>
        <DisplayName>Marckel, Daniel</DisplayName>
        <AccountId>12</AccountId>
        <AccountType/>
      </UserInfo>
      <UserInfo>
        <DisplayName>Dresen, Terri</DisplayName>
        <AccountId>42</AccountId>
        <AccountType/>
      </UserInfo>
      <UserInfo>
        <DisplayName>Barr, Karah</DisplayName>
        <AccountId>192</AccountId>
        <AccountType/>
      </UserInfo>
      <UserInfo>
        <DisplayName>Barajas, Lisa</DisplayName>
        <AccountId>18</AccountId>
        <AccountType/>
      </UserInfo>
      <UserInfo>
        <DisplayName>Guerrero-Combs, Maia</DisplayName>
        <AccountId>135</AccountId>
        <AccountType/>
      </UserInfo>
      <UserInfo>
        <DisplayName>Boerschinger, Olivia</DisplayName>
        <AccountId>255</AccountId>
        <AccountType/>
      </UserInfo>
      <UserInfo>
        <DisplayName>Schwartz, Madeline</DisplayName>
        <AccountId>338</AccountId>
        <AccountType/>
      </UserInfo>
      <UserInfo>
        <DisplayName>Connery, Lori</DisplayName>
        <AccountId>352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BF0E4B0F71EF408ED338DCB35D7D9F" ma:contentTypeVersion="12" ma:contentTypeDescription="Create a new document." ma:contentTypeScope="" ma:versionID="fbf4ccf8a3de6d875d7fbe1ef9cfd684">
  <xsd:schema xmlns:xsd="http://www.w3.org/2001/XMLSchema" xmlns:xs="http://www.w3.org/2001/XMLSchema" xmlns:p="http://schemas.microsoft.com/office/2006/metadata/properties" xmlns:ns2="60f515fb-0497-44c9-9692-d1ef55806e64" xmlns:ns3="b2751ade-86d1-4031-b732-9af7a7f6db78" targetNamespace="http://schemas.microsoft.com/office/2006/metadata/properties" ma:root="true" ma:fieldsID="b33ed85f74bc7f3bd8f55a1350d61856" ns2:_="" ns3:_="">
    <xsd:import namespace="60f515fb-0497-44c9-9692-d1ef55806e64"/>
    <xsd:import namespace="b2751ade-86d1-4031-b732-9af7a7f6db7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515fb-0497-44c9-9692-d1ef55806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f0ffc36-a9af-4332-beee-56f6503c83c2"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751ade-86d1-4031-b732-9af7a7f6db7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27420-DB8C-4D1F-8477-6BCC02699D2A}">
  <ds:schemaRefs>
    <ds:schemaRef ds:uri="60f515fb-0497-44c9-9692-d1ef55806e64"/>
    <ds:schemaRef ds:uri="http://purl.org/dc/terms/"/>
    <ds:schemaRef ds:uri="b2751ade-86d1-4031-b732-9af7a7f6db78"/>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3FD2A3D-A386-428D-A626-05456FF23A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f515fb-0497-44c9-9692-d1ef55806e64"/>
    <ds:schemaRef ds:uri="b2751ade-86d1-4031-b732-9af7a7f6db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9F78A1-EDCC-4057-B901-BCD81154CC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4626</TotalTime>
  <Words>1945</Words>
  <Application>Microsoft Office PowerPoint</Application>
  <PresentationFormat>Custom</PresentationFormat>
  <Paragraphs>227</Paragraphs>
  <Slides>19</Slides>
  <Notes>13</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19</vt:i4>
      </vt:variant>
    </vt:vector>
  </HeadingPairs>
  <TitlesOfParts>
    <vt:vector size="32" baseType="lpstr">
      <vt:lpstr>Arial</vt:lpstr>
      <vt:lpstr>Calibri</vt:lpstr>
      <vt:lpstr>Calibri Light</vt:lpstr>
      <vt:lpstr>Times New Roman</vt:lpstr>
      <vt:lpstr>Title Slides</vt:lpstr>
      <vt:lpstr>Overview and Formatting Slides</vt:lpstr>
      <vt:lpstr>General Content Slides</vt:lpstr>
      <vt:lpstr>CD Content Slides</vt:lpstr>
      <vt:lpstr>ES Content Slides</vt:lpstr>
      <vt:lpstr>Transportation Content Slides</vt:lpstr>
      <vt:lpstr>Closing Slides</vt:lpstr>
      <vt:lpstr>1_Transportation Content Slides</vt:lpstr>
      <vt:lpstr>2_Transportation Content Slides</vt:lpstr>
      <vt:lpstr>Imagine 2050 Land Use 60% Draft</vt:lpstr>
      <vt:lpstr>Today’s Conversation</vt:lpstr>
      <vt:lpstr>Focus for 2050</vt:lpstr>
      <vt:lpstr>What’s happened in 30 days?</vt:lpstr>
      <vt:lpstr>Response to comments </vt:lpstr>
      <vt:lpstr>Big picture review</vt:lpstr>
      <vt:lpstr>Substantive changes</vt:lpstr>
      <vt:lpstr>Substantive changes</vt:lpstr>
      <vt:lpstr>Land Use Objectives</vt:lpstr>
      <vt:lpstr>General changes by Objective</vt:lpstr>
      <vt:lpstr>General changes by Objective</vt:lpstr>
      <vt:lpstr>General changes by Objective</vt:lpstr>
      <vt:lpstr>General changes by Objective</vt:lpstr>
      <vt:lpstr>Wrap-up</vt:lpstr>
      <vt:lpstr>More Engagement Planned</vt:lpstr>
      <vt:lpstr>Next Steps for Land Use Policy</vt:lpstr>
      <vt:lpstr>Next steps for LUAC</vt:lpstr>
      <vt:lpstr>Timeline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Jacobson, Shawn</dc:creator>
  <cp:lastModifiedBy>Dingle, Sandi</cp:lastModifiedBy>
  <cp:revision>3</cp:revision>
  <dcterms:created xsi:type="dcterms:W3CDTF">2024-01-19T17:32:45Z</dcterms:created>
  <dcterms:modified xsi:type="dcterms:W3CDTF">2024-05-16T15:38:42Z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0x010100B7BF0E4B0F71EF408ED338DCB35D7D9F</vt:lpwstr>
  </property>
  <property fmtid="{D5CDD505-2E9C-101B-9397-08002B2CF9AE}" pid="3" name="MediaServiceImageTags">
    <vt:lpwstr/>
  </property>
</Properties>
</file>