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2"/>
  </p:sldMasterIdLst>
  <p:notesMasterIdLst>
    <p:notesMasterId r:id="rId12"/>
  </p:notesMasterIdLst>
  <p:handoutMasterIdLst>
    <p:handoutMasterId r:id="rId13"/>
  </p:handoutMasterIdLst>
  <p:sldIdLst>
    <p:sldId id="256" r:id="rId3"/>
    <p:sldId id="257" r:id="rId4"/>
    <p:sldId id="259" r:id="rId5"/>
    <p:sldId id="258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FF1CE12-B100-0000-0000-000000000002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/>
  </p:normalViewPr>
  <p:slideViewPr>
    <p:cSldViewPr>
      <p:cViewPr varScale="1">
        <p:scale>
          <a:sx n="79" d="100"/>
          <a:sy n="79" d="100"/>
        </p:scale>
        <p:origin x="1050" y="84"/>
      </p:cViewPr>
      <p:guideLst>
        <p:guide orient="horz" pos="2160"/>
        <p:guide pos="2880"/>
      </p:guideLst>
    </p:cSldViewPr>
  </p:slideViewPr>
  <p:outlineViewPr>
    <p:cViewPr>
      <p:scale>
        <a:sx n="1" d="1"/>
        <a:sy n="1" d="1"/>
      </p:scale>
      <p:origin x="0" y="6286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lIns="96661" tIns="48331" rIns="96661" bIns="48331"/>
          <a:lstStyle/>
          <a:p>
            <a:endParaRPr lang="en-US" dirty="0"/>
          </a:p>
        </p:txBody>
      </p:sp>
      <p:sp>
        <p:nvSpPr>
          <p:cNvPr id="24" name="Rectangle 24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lIns="96661" tIns="48331" rIns="96661" bIns="48331"/>
          <a:lstStyle/>
          <a:p>
            <a:fld id="{A849C5AD-4428-4E9C-9C84-11B72C9365FB}" type="datetimeFigureOut">
              <a:rPr lang="en-US" smtClean="0"/>
              <a:pPr/>
              <a:t>9/15/2017</a:t>
            </a:fld>
            <a:endParaRPr lang="en-US" dirty="0"/>
          </a:p>
        </p:txBody>
      </p:sp>
      <p:sp>
        <p:nvSpPr>
          <p:cNvPr id="30" name="Rectangle 30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lIns="96661" tIns="48331" rIns="96661" bIns="48331"/>
          <a:lstStyle/>
          <a:p>
            <a:endParaRPr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lIns="96661" tIns="48331" rIns="96661" bIns="48331"/>
          <a:lstStyle/>
          <a:p>
            <a:fld id="{8C596567-A38F-4CEF-B37F-9B9D120D62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6680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4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lIns="96661" tIns="48331" rIns="96661" bIns="48331"/>
          <a:lstStyle/>
          <a:p>
            <a:endParaRPr lang="en-US" dirty="0"/>
          </a:p>
        </p:txBody>
      </p:sp>
      <p:sp>
        <p:nvSpPr>
          <p:cNvPr id="15" name="Rectangle 15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lIns="96661" tIns="48331" rIns="96661" bIns="48331"/>
          <a:lstStyle/>
          <a:p>
            <a:fld id="{D7547E60-4BE7-4E4E-9AAA-5EE35AEC995C}" type="datetimeFigureOut">
              <a:rPr lang="en-US" smtClean="0"/>
              <a:pPr/>
              <a:t>9/15/2017</a:t>
            </a:fld>
            <a:endParaRPr lang="en-US" dirty="0"/>
          </a:p>
        </p:txBody>
      </p:sp>
      <p:sp>
        <p:nvSpPr>
          <p:cNvPr id="23" name="Rectangle 2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lIns="96661" tIns="48331" rIns="96661" bIns="48331" anchor="ctr"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lIns="96661" tIns="48331" rIns="96661" bIns="4833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lIns="96661" tIns="48331" rIns="96661" bIns="48331"/>
          <a:lstStyle/>
          <a:p>
            <a:endParaRPr lang="en-US" dirty="0"/>
          </a:p>
        </p:txBody>
      </p:sp>
      <p:sp>
        <p:nvSpPr>
          <p:cNvPr id="28" name="Rectangle 28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lIns="96661" tIns="48331" rIns="96661" bIns="48331"/>
          <a:lstStyle/>
          <a:p>
            <a:fld id="{CA077768-21C8-4125-A345-258E48D2EED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955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491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1.jpg"/>
          <p:cNvPicPr>
            <a:picLocks noChangeAspect="1"/>
          </p:cNvPicPr>
          <p:nvPr/>
        </p:nvPicPr>
        <p:blipFill>
          <a:blip r:embed="rId2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2.png"/>
          <p:cNvPicPr>
            <a:picLocks noChangeAspect="1"/>
          </p:cNvPicPr>
          <p:nvPr/>
        </p:nvPicPr>
        <p:blipFill>
          <a:blip r:embed="rId3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3.png"/>
          <p:cNvPicPr>
            <a:picLocks noChangeAspect="1"/>
          </p:cNvPicPr>
          <p:nvPr/>
        </p:nvPicPr>
        <p:blipFill>
          <a:blip r:embed="rId4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4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Rectangle 31"/>
          <p:cNvSpPr>
            <a:spLocks noGrp="1"/>
          </p:cNvSpPr>
          <p:nvPr>
            <p:ph type="subTitle" idx="1"/>
          </p:nvPr>
        </p:nvSpPr>
        <p:spPr>
          <a:xfrm>
            <a:off x="2492734" y="5094577"/>
            <a:ext cx="6194066" cy="925223"/>
          </a:xfrm>
        </p:spPr>
        <p:txBody>
          <a:bodyPr/>
          <a:lstStyle>
            <a:lvl1pPr marL="0" indent="0" algn="r">
              <a:buNone/>
              <a:defRPr sz="28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470025"/>
          </a:xfrm>
        </p:spPr>
        <p:txBody>
          <a:bodyPr anchor="b" anchorCtr="0"/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9/15/2017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9/15/2017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9/15/2017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9/15/2017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11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9/15/2017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9/15/2017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30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Rectangle 17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9/15/2017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shade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5.png"/>
          <p:cNvPicPr>
            <a:picLocks noChangeAspect="1"/>
          </p:cNvPicPr>
          <p:nvPr/>
        </p:nvPicPr>
        <p:blipFill>
          <a:blip r:embed="rId9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6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Rectangle 30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12" name="Rectangl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fld id="{5C14FD69-4A85-4715-A222-ABB225B63BC6}" type="datetimeFigureOut">
              <a:rPr lang="en-US" smtClean="0"/>
              <a:pPr/>
              <a:t>9/15/2017</a:t>
            </a:fld>
            <a:endParaRPr lang="en-US" sz="1000" dirty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+mn-lt"/>
              </a:defRPr>
            </a:lvl1pPr>
          </a:lstStyle>
          <a:p>
            <a:pPr algn="ctr"/>
            <a:endParaRPr lang="en-US" sz="1000" dirty="0"/>
          </a:p>
        </p:txBody>
      </p:sp>
      <p:sp>
        <p:nvSpPr>
          <p:cNvPr id="21" name="Rectangle 21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defPPr>
        <a:defRPr sz="4400">
          <a:solidFill>
            <a:schemeClr val="tx1"/>
          </a:solidFill>
          <a:latin typeface="+mj-lt"/>
          <a:ea typeface="+mj-ea"/>
          <a:cs typeface="+mj-cs"/>
        </a:defRPr>
      </a:defPPr>
      <a:lvl1pPr algn="l" eaLnBrk="1" hangingPunct="1">
        <a:buNone/>
        <a:defRPr sz="3600">
          <a:solidFill>
            <a:schemeClr val="tx1">
              <a:alpha val="100000"/>
            </a:schemeClr>
          </a:solidFill>
          <a:latin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342900" indent="-342900" eaLnBrk="1" hangingPunct="1">
        <a:buChar char="•"/>
        <a:defRPr sz="2800">
          <a:latin typeface="+mn-lt"/>
        </a:defRPr>
      </a:lvl1pPr>
      <a:lvl2pPr marL="742950" indent="-285750" eaLnBrk="1" hangingPunct="1">
        <a:buChar char="–"/>
        <a:defRPr sz="2400">
          <a:latin typeface="+mn-lt"/>
        </a:defRPr>
      </a:lvl2pPr>
      <a:lvl3pPr marL="1143000" indent="-228600" eaLnBrk="1" hangingPunct="1">
        <a:buChar char="•"/>
        <a:defRPr sz="2400">
          <a:latin typeface="+mn-lt"/>
        </a:defRPr>
      </a:lvl3pPr>
      <a:lvl4pPr marL="1600200" indent="-228600" eaLnBrk="1" hangingPunct="1">
        <a:buChar char="–"/>
        <a:defRPr sz="2000">
          <a:latin typeface="+mn-lt"/>
        </a:defRPr>
      </a:lvl4pPr>
      <a:lvl5pPr marL="2057400" indent="-228600" eaLnBrk="1" hangingPunct="1">
        <a:buChar char="»"/>
        <a:defRPr sz="2000">
          <a:latin typeface="+mn-lt"/>
        </a:defRPr>
      </a:lvl5pPr>
      <a:lvl6pPr marL="2514600" indent="-228600" eaLnBrk="1" hangingPunct="1">
        <a:buChar char="•"/>
        <a:defRPr sz="2000"/>
      </a:lvl6pPr>
      <a:lvl7pPr marL="2971800" indent="-228600" eaLnBrk="1" hangingPunct="1">
        <a:buChar char="•"/>
        <a:defRPr sz="2000"/>
      </a:lvl7pPr>
      <a:lvl8pPr marL="3429000" indent="-228600" eaLnBrk="1" hangingPunct="1">
        <a:buChar char="•"/>
        <a:defRPr sz="2000"/>
      </a:lvl8pPr>
      <a:lvl9pPr marL="3886200" indent="-228600" eaLnBrk="1" hangingPunct="1">
        <a:buChar char="•"/>
        <a:defRPr sz="2000"/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Steve Pint – President/CEO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Transportation Plus</a:t>
            </a:r>
          </a:p>
        </p:txBody>
      </p:sp>
      <p:pic>
        <p:nvPicPr>
          <p:cNvPr id="5" name="Picture 4" descr="Transportation Plus Logo in upper right hand corner of the page" title="T-Plus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5736" y="228600"/>
            <a:ext cx="843464" cy="766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014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57200" y="1609725"/>
            <a:ext cx="8229600" cy="463867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  <a:t>500+ vehicle fleet providing a wide range of transportation services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latin typeface="Calibri Light" panose="020F0302020204030204" pitchFamily="34" charset="0"/>
                <a:cs typeface="Arial" panose="020B0604020202020204" pitchFamily="34" charset="0"/>
              </a:rPr>
              <a:t>Standard Taxi and Car Services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latin typeface="Calibri Light" panose="020F0302020204030204" pitchFamily="34" charset="0"/>
                <a:cs typeface="Arial" panose="020B0604020202020204" pitchFamily="34" charset="0"/>
              </a:rPr>
              <a:t>Non-Emergency Medical Transportation (NEMT)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latin typeface="Calibri Light" panose="020F0302020204030204" pitchFamily="34" charset="0"/>
                <a:cs typeface="Arial" panose="020B0604020202020204" pitchFamily="34" charset="0"/>
              </a:rPr>
              <a:t>Special Transportation Services (STS)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latin typeface="Calibri Light" panose="020F0302020204030204" pitchFamily="34" charset="0"/>
                <a:cs typeface="Arial" panose="020B0604020202020204" pitchFamily="34" charset="0"/>
              </a:rPr>
              <a:t>Type III School Transportation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latin typeface="Calibri Light" panose="020F0302020204030204" pitchFamily="34" charset="0"/>
                <a:cs typeface="Arial" panose="020B0604020202020204" pitchFamily="34" charset="0"/>
              </a:rPr>
              <a:t>Business/Corporate Transportation</a:t>
            </a:r>
            <a:br>
              <a:rPr lang="en-US" sz="1800" dirty="0">
                <a:latin typeface="Calibri Light" panose="020F0302020204030204" pitchFamily="34" charset="0"/>
                <a:cs typeface="Arial" panose="020B0604020202020204" pitchFamily="34" charset="0"/>
              </a:rPr>
            </a:br>
            <a:endParaRPr lang="en-US" sz="1800" dirty="0"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  <a:t>Prearranged, routed, and immediate services available for all Business Types</a:t>
            </a:r>
            <a:b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</a:br>
            <a:endParaRPr lang="en-US" sz="2000" dirty="0"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  <a:t>Our Trusted Brands</a:t>
            </a:r>
            <a:br>
              <a:rPr lang="en-US" sz="2200" dirty="0">
                <a:latin typeface="Calibri Light" panose="020F0302020204030204" pitchFamily="34" charset="0"/>
                <a:cs typeface="Arial" panose="020B0604020202020204" pitchFamily="34" charset="0"/>
              </a:rPr>
            </a:br>
            <a:endParaRPr lang="en-US" sz="2200" dirty="0"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We Are</a:t>
            </a:r>
          </a:p>
        </p:txBody>
      </p:sp>
      <p:pic>
        <p:nvPicPr>
          <p:cNvPr id="11" name="Picture 10" descr="Transportation Plus Logo in upper right hand corner of the page" title="T-Plus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5736" y="228600"/>
            <a:ext cx="843464" cy="766955"/>
          </a:xfrm>
          <a:prstGeom prst="rect">
            <a:avLst/>
          </a:prstGeom>
        </p:spPr>
      </p:pic>
      <p:pic>
        <p:nvPicPr>
          <p:cNvPr id="2053" name="Picture 5" descr="An image showing the 4 Transportation Plus Company logos" title="Airport Taxi, Yellow Cab, ihail, and Luxury Log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029200"/>
            <a:ext cx="6486524" cy="794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6493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  <a:t>Corporate Headquarters in New Hope, MN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latin typeface="Calibri Light" panose="020F0302020204030204" pitchFamily="34" charset="0"/>
                <a:cs typeface="Arial" panose="020B0604020202020204" pitchFamily="34" charset="0"/>
              </a:rPr>
              <a:t>70 employees including 35 in our contact center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latin typeface="Calibri Light" panose="020F0302020204030204" pitchFamily="34" charset="0"/>
                <a:cs typeface="Arial" panose="020B0604020202020204" pitchFamily="34" charset="0"/>
              </a:rPr>
              <a:t>575 independent contractor drivers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latin typeface="Calibri Light" panose="020F0302020204030204" pitchFamily="34" charset="0"/>
                <a:cs typeface="Arial" panose="020B0604020202020204" pitchFamily="34" charset="0"/>
              </a:rPr>
              <a:t>20,000 square foot administrative and maintenance facility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800" dirty="0"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  <a:t>Vehicle Types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latin typeface="Calibri Light" panose="020F0302020204030204" pitchFamily="34" charset="0"/>
                <a:cs typeface="Arial" panose="020B0604020202020204" pitchFamily="34" charset="0"/>
              </a:rPr>
              <a:t>Sedans - 4 passenger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latin typeface="Calibri Light" panose="020F0302020204030204" pitchFamily="34" charset="0"/>
                <a:cs typeface="Arial" panose="020B0604020202020204" pitchFamily="34" charset="0"/>
              </a:rPr>
              <a:t>Minivans - 6 passenger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latin typeface="Calibri Light" panose="020F0302020204030204" pitchFamily="34" charset="0"/>
                <a:cs typeface="Arial" panose="020B0604020202020204" pitchFamily="34" charset="0"/>
              </a:rPr>
              <a:t>Wheelchair Accessible Vans – 5 passenger including 1 wheelchair</a:t>
            </a:r>
            <a:endParaRPr lang="en-US" sz="2000" dirty="0"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latin typeface="Calibri Light" panose="020F0302020204030204" pitchFamily="34" charset="0"/>
                <a:cs typeface="Arial" panose="020B0604020202020204" pitchFamily="34" charset="0"/>
              </a:rPr>
              <a:t>SUV’s – 7 passenger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latin typeface="Calibri Light" panose="020F0302020204030204" pitchFamily="34" charset="0"/>
                <a:cs typeface="Arial" panose="020B0604020202020204" pitchFamily="34" charset="0"/>
              </a:rPr>
              <a:t>Mini-bus - 18 passenger including 2 wheelchairs</a:t>
            </a:r>
          </a:p>
          <a:p>
            <a:pPr marL="457200" lvl="1" indent="0">
              <a:buNone/>
            </a:pPr>
            <a:endParaRPr lang="en-US" sz="1800" dirty="0"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  <a:t>State of the art technology allows customers to book and access rides via phone, text, email, online, and with our ihail app 24/7/365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We Are </a:t>
            </a:r>
            <a:r>
              <a:rPr lang="en-US" sz="2400" dirty="0"/>
              <a:t>(continued)</a:t>
            </a:r>
            <a:endParaRPr lang="en-US" dirty="0"/>
          </a:p>
        </p:txBody>
      </p:sp>
      <p:pic>
        <p:nvPicPr>
          <p:cNvPr id="6" name="Picture 5" descr="Transportation Plus Logo in upper right hand corner of the page" title="T-Plus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5736" y="228600"/>
            <a:ext cx="843464" cy="766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730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Calibri Light" panose="020F0302020204030204" pitchFamily="34" charset="0"/>
                <a:cs typeface="Arial" panose="020B0604020202020204" pitchFamily="34" charset="0"/>
              </a:rPr>
              <a:t>Two types of contracted drivers</a:t>
            </a:r>
          </a:p>
          <a:p>
            <a:pPr lvl="1"/>
            <a: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  <a:t>Company driver – vehicle is owned by the company</a:t>
            </a:r>
          </a:p>
          <a:p>
            <a:pPr lvl="1"/>
            <a: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  <a:t>Owner operator driver – vehicle is owned by the driver</a:t>
            </a:r>
            <a:b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</a:br>
            <a:endParaRPr lang="en-US" sz="2000" dirty="0"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Calibri Light" panose="020F0302020204030204" pitchFamily="34" charset="0"/>
                <a:cs typeface="Arial" panose="020B0604020202020204" pitchFamily="34" charset="0"/>
              </a:rPr>
              <a:t>Company provides</a:t>
            </a:r>
          </a:p>
          <a:p>
            <a:pPr lvl="1"/>
            <a: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  <a:t>Various business types</a:t>
            </a:r>
          </a:p>
          <a:p>
            <a:pPr lvl="1"/>
            <a: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  <a:t>Dispatch/communications technology</a:t>
            </a:r>
          </a:p>
          <a:p>
            <a:pPr lvl="1"/>
            <a: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  <a:t>Driver training, certifications and support</a:t>
            </a:r>
          </a:p>
          <a:p>
            <a:pPr lvl="1"/>
            <a: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  <a:t>Vehicle maintenance for company owned vehicles</a:t>
            </a:r>
          </a:p>
          <a:p>
            <a:pPr lvl="1"/>
            <a: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  <a:t>Vehicle inspections</a:t>
            </a:r>
          </a:p>
          <a:p>
            <a:pPr lvl="1"/>
            <a: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  <a:t>Fleet wide commercial insurance</a:t>
            </a:r>
          </a:p>
          <a:p>
            <a:pPr lvl="1"/>
            <a: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  <a:t>Company affiliations and licensing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model</a:t>
            </a:r>
          </a:p>
        </p:txBody>
      </p:sp>
      <p:pic>
        <p:nvPicPr>
          <p:cNvPr id="6" name="Picture 5" descr="Transportation Plus Logo in upper right hand corner of the page" title="T-Plus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5736" y="228600"/>
            <a:ext cx="843464" cy="766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649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Calibri Light" panose="020F0302020204030204" pitchFamily="34" charset="0"/>
                <a:cs typeface="Arial" panose="020B0604020202020204" pitchFamily="34" charset="0"/>
              </a:rPr>
              <a:t>At least 25 years of age or older</a:t>
            </a:r>
          </a:p>
          <a:p>
            <a:r>
              <a:rPr lang="en-US" sz="2400" dirty="0">
                <a:latin typeface="Calibri Light" panose="020F0302020204030204" pitchFamily="34" charset="0"/>
                <a:cs typeface="Arial" panose="020B0604020202020204" pitchFamily="34" charset="0"/>
              </a:rPr>
              <a:t>At least 1 year commercial driving experience</a:t>
            </a:r>
          </a:p>
          <a:p>
            <a:r>
              <a:rPr lang="en-US" sz="2400" dirty="0">
                <a:latin typeface="Calibri Light" panose="020F0302020204030204" pitchFamily="34" charset="0"/>
                <a:cs typeface="Arial" panose="020B0604020202020204" pitchFamily="34" charset="0"/>
              </a:rPr>
              <a:t>Less than 2 moving violations on Motor Vehicle Record for past 5 years</a:t>
            </a:r>
          </a:p>
          <a:p>
            <a:r>
              <a:rPr lang="en-US" sz="2400" dirty="0">
                <a:latin typeface="Calibri Light" panose="020F0302020204030204" pitchFamily="34" charset="0"/>
                <a:cs typeface="Arial" panose="020B0604020202020204" pitchFamily="34" charset="0"/>
              </a:rPr>
              <a:t>No impaired driving (DUI/DWI) or implied consent markers in past 10 years</a:t>
            </a:r>
          </a:p>
          <a:p>
            <a:r>
              <a:rPr lang="en-US" sz="2400" dirty="0">
                <a:latin typeface="Calibri Light" panose="020F0302020204030204" pitchFamily="34" charset="0"/>
                <a:cs typeface="Arial" panose="020B0604020202020204" pitchFamily="34" charset="0"/>
              </a:rPr>
              <a:t>Minnesota Bureau of Criminal Apprehension (BCA) background check</a:t>
            </a:r>
          </a:p>
          <a:p>
            <a:r>
              <a:rPr lang="en-US" sz="2400" dirty="0">
                <a:latin typeface="Calibri Light" panose="020F0302020204030204" pitchFamily="34" charset="0"/>
                <a:cs typeface="Arial" panose="020B0604020202020204" pitchFamily="34" charset="0"/>
              </a:rPr>
              <a:t>Pass an English proficiency test</a:t>
            </a:r>
          </a:p>
          <a:p>
            <a:r>
              <a:rPr lang="en-US" sz="2400" dirty="0">
                <a:latin typeface="Calibri Light" panose="020F0302020204030204" pitchFamily="34" charset="0"/>
                <a:cs typeface="Arial" panose="020B0604020202020204" pitchFamily="34" charset="0"/>
              </a:rPr>
              <a:t>Pass a test drive with a qualified instructor</a:t>
            </a:r>
          </a:p>
          <a:p>
            <a:endParaRPr lang="en-US" sz="2400" dirty="0"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Driver Requirements</a:t>
            </a:r>
          </a:p>
        </p:txBody>
      </p:sp>
      <p:pic>
        <p:nvPicPr>
          <p:cNvPr id="6" name="Picture 5" descr="Transportation Plus Logo in upper right hand corner of the page" title="T-Plus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5736" y="228600"/>
            <a:ext cx="843464" cy="766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169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Calibri Light" panose="020F0302020204030204" pitchFamily="34" charset="0"/>
                <a:cs typeface="Arial" panose="020B0604020202020204" pitchFamily="34" charset="0"/>
              </a:rPr>
              <a:t>16 hour classroom training taught by National Safety Council certified instructor</a:t>
            </a:r>
            <a:br>
              <a:rPr lang="en-US" sz="2400" dirty="0">
                <a:latin typeface="Calibri Light" panose="020F0302020204030204" pitchFamily="34" charset="0"/>
                <a:cs typeface="Arial" panose="020B0604020202020204" pitchFamily="34" charset="0"/>
              </a:rPr>
            </a:br>
            <a:endParaRPr lang="en-US" sz="2400" dirty="0"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Calibri Light" panose="020F0302020204030204" pitchFamily="34" charset="0"/>
                <a:cs typeface="Arial" panose="020B0604020202020204" pitchFamily="34" charset="0"/>
              </a:rPr>
              <a:t>NEMT/STS Certification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  <a:t>Minnesota Department of Human Services (DHS) background check, fingerprints and photograph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  <a:t>20-hours training by Minnesota Department of Transportation (MNDOT) Special Transportation Services Certified Instructor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  <a:t>First Aid – 4 hours training every 3 years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  <a:t>Abuse Prevention  - 4 hours training every 3 years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  <a:t>Passenger Assistance - 8 hours training every 3 years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Arial" panose="020B0604020202020204" pitchFamily="34" charset="0"/>
              </a:rPr>
              <a:t>Defensive Driving – 4 hours training every 3 years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Driver Training and Additional Requirements</a:t>
            </a:r>
          </a:p>
        </p:txBody>
      </p:sp>
      <p:pic>
        <p:nvPicPr>
          <p:cNvPr id="6" name="Picture 5" descr="Transportation Plus Logo in upper right hand corner of the page" title="T-Plus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5736" y="228600"/>
            <a:ext cx="843464" cy="766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452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Calibri Light" panose="020F0302020204030204" pitchFamily="34" charset="0"/>
                <a:cs typeface="Arial" panose="020B0604020202020204" pitchFamily="34" charset="0"/>
              </a:rPr>
              <a:t>Our open platform dispatch technology allows for 3</a:t>
            </a:r>
            <a:r>
              <a:rPr lang="en-US" sz="2400" baseline="30000" dirty="0">
                <a:latin typeface="Calibri Light" panose="020F0302020204030204" pitchFamily="34" charset="0"/>
                <a:cs typeface="Arial" panose="020B0604020202020204" pitchFamily="34" charset="0"/>
              </a:rPr>
              <a:t>rd</a:t>
            </a:r>
            <a:r>
              <a:rPr lang="en-US" sz="2400" dirty="0">
                <a:latin typeface="Calibri Light" panose="020F0302020204030204" pitchFamily="34" charset="0"/>
                <a:cs typeface="Arial" panose="020B0604020202020204" pitchFamily="34" charset="0"/>
              </a:rPr>
              <a:t> party integrations and data sharing</a:t>
            </a:r>
          </a:p>
          <a:p>
            <a:r>
              <a:rPr lang="en-US" sz="2400" dirty="0">
                <a:latin typeface="Calibri Light" panose="020F0302020204030204" pitchFamily="34" charset="0"/>
                <a:cs typeface="Arial" panose="020B0604020202020204" pitchFamily="34" charset="0"/>
              </a:rPr>
              <a:t>We have developed integrations with all of our NEMT/STS clients allowing for ride data to be uploading into our systems automatically</a:t>
            </a:r>
          </a:p>
          <a:p>
            <a:r>
              <a:rPr lang="en-US" sz="2400" dirty="0">
                <a:latin typeface="Calibri Light" panose="020F0302020204030204" pitchFamily="34" charset="0"/>
                <a:cs typeface="Arial" panose="020B0604020202020204" pitchFamily="34" charset="0"/>
              </a:rPr>
              <a:t>Real time ride data is made available through a web portal and includes vehicle tracking and trip log information</a:t>
            </a:r>
          </a:p>
          <a:p>
            <a:r>
              <a:rPr lang="en-US" sz="2400" dirty="0">
                <a:latin typeface="Calibri Light" panose="020F0302020204030204" pitchFamily="34" charset="0"/>
                <a:cs typeface="Arial" panose="020B0604020202020204" pitchFamily="34" charset="0"/>
              </a:rPr>
              <a:t>Premium Same Day (PSD) ride data is now uploaded into our systems automatically from Metro Mobility website.  </a:t>
            </a:r>
          </a:p>
          <a:p>
            <a:endParaRPr lang="en-US" sz="2400" dirty="0"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System Integrations and Data Sharing</a:t>
            </a:r>
          </a:p>
        </p:txBody>
      </p:sp>
      <p:pic>
        <p:nvPicPr>
          <p:cNvPr id="6" name="Picture 5" descr="Transportation Plus Logo in upper right hand corner of the page" title="T-Plus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5736" y="228600"/>
            <a:ext cx="843464" cy="766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03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200" dirty="0">
                <a:latin typeface="Calibri Light" panose="020F0302020204030204" pitchFamily="34" charset="0"/>
                <a:cs typeface="Arial" panose="020B0604020202020204" pitchFamily="34" charset="0"/>
              </a:rPr>
              <a:t>Adopt Nonemergency Medical Transportation Services model</a:t>
            </a:r>
          </a:p>
          <a:p>
            <a:r>
              <a:rPr lang="en-US" sz="2200" dirty="0">
                <a:latin typeface="Calibri Light" panose="020F0302020204030204" pitchFamily="34" charset="0"/>
                <a:cs typeface="Arial" panose="020B0604020202020204" pitchFamily="34" charset="0"/>
              </a:rPr>
              <a:t>Providers to meet the same requirements as set forth in Minnesota Statutes 174.29 and 174.30, and Minnesota Rules, Chapter 8840</a:t>
            </a:r>
          </a:p>
          <a:p>
            <a:r>
              <a:rPr lang="en-US" sz="2200" dirty="0">
                <a:latin typeface="Calibri Light" panose="020F0302020204030204" pitchFamily="34" charset="0"/>
                <a:cs typeface="Arial" panose="020B0604020202020204" pitchFamily="34" charset="0"/>
              </a:rPr>
              <a:t>Current network of transportation providers estimated at 1,500-2,000 vehicles but more capacity may be necessary especially for wheelchair accessible rides</a:t>
            </a:r>
          </a:p>
          <a:p>
            <a:r>
              <a:rPr lang="en-US" sz="2200" dirty="0">
                <a:latin typeface="Calibri Light" panose="020F0302020204030204" pitchFamily="34" charset="0"/>
                <a:cs typeface="Arial" panose="020B0604020202020204" pitchFamily="34" charset="0"/>
              </a:rPr>
              <a:t>Metro Mobility sets pricing and service levels (advanced, same day, ASAP, etc.)</a:t>
            </a:r>
          </a:p>
          <a:p>
            <a:r>
              <a:rPr lang="en-US" sz="2200" dirty="0">
                <a:latin typeface="Calibri Light" panose="020F0302020204030204" pitchFamily="34" charset="0"/>
                <a:cs typeface="Arial" panose="020B0604020202020204" pitchFamily="34" charset="0"/>
              </a:rPr>
              <a:t>Metro Mobility manages ride authorizations and shares the data  electronically with providers</a:t>
            </a:r>
          </a:p>
          <a:p>
            <a:r>
              <a:rPr lang="en-US" sz="2200" dirty="0">
                <a:latin typeface="Calibri Light" panose="020F0302020204030204" pitchFamily="34" charset="0"/>
                <a:cs typeface="Arial" panose="020B0604020202020204" pitchFamily="34" charset="0"/>
              </a:rPr>
              <a:t>Metro Mobility customers allowed to choose from list of contracted  transportation providers</a:t>
            </a:r>
          </a:p>
          <a:p>
            <a:endParaRPr lang="en-US" sz="2200" dirty="0"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endParaRPr lang="en-US" sz="2200" dirty="0"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endParaRPr lang="en-US" sz="2200" dirty="0"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Potential Service Level Approach</a:t>
            </a:r>
          </a:p>
        </p:txBody>
      </p:sp>
      <p:pic>
        <p:nvPicPr>
          <p:cNvPr id="6" name="Picture 5" descr="Transportation Plus Logo in upper right hand corner of the page" title="T-Plus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5736" y="228600"/>
            <a:ext cx="843464" cy="766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77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</a:t>
            </a:r>
          </a:p>
        </p:txBody>
      </p:sp>
      <p:sp>
        <p:nvSpPr>
          <p:cNvPr id="11" name="Text Placeholder 1"/>
          <p:cNvSpPr>
            <a:spLocks noGrp="1"/>
          </p:cNvSpPr>
          <p:nvPr>
            <p:ph type="body" idx="1"/>
          </p:nvPr>
        </p:nvSpPr>
        <p:spPr>
          <a:xfrm>
            <a:off x="762000" y="6896100"/>
            <a:ext cx="8229600" cy="121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</a:p>
          <a:p>
            <a:pPr marL="0" indent="0">
              <a:buNone/>
            </a:pPr>
            <a:endParaRPr lang="en-US" sz="2200" dirty="0"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endParaRPr lang="en-US" sz="2200" dirty="0"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Picture 20" descr="An image with the Tplus logo on top of the company logos" title="Transportation Plus Company Logo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956424"/>
            <a:ext cx="6338324" cy="3377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461968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0B57212-D278-4F09-9602-9B26806117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DesignTemplate</Template>
  <TotalTime>0</TotalTime>
  <Words>427</Words>
  <Application>Microsoft Office PowerPoint</Application>
  <PresentationFormat>On-screen Show (4:3)</PresentationFormat>
  <Paragraphs>72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MS PGothic</vt:lpstr>
      <vt:lpstr>Arial</vt:lpstr>
      <vt:lpstr>Calibri</vt:lpstr>
      <vt:lpstr>Calibri Light</vt:lpstr>
      <vt:lpstr>Corbel</vt:lpstr>
      <vt:lpstr>DesignTemplate</vt:lpstr>
      <vt:lpstr>Transportation Plus</vt:lpstr>
      <vt:lpstr>Who We Are</vt:lpstr>
      <vt:lpstr>Who We Are (continued)</vt:lpstr>
      <vt:lpstr>Our model</vt:lpstr>
      <vt:lpstr>Driver Requirements</vt:lpstr>
      <vt:lpstr>Driver Training and Additional Requirements</vt:lpstr>
      <vt:lpstr>System Integrations and Data Sharing</vt:lpstr>
      <vt:lpstr>Potential Service Level Approach</vt:lpstr>
      <vt:lpstr>Questions/Comments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2017-09-13T16:07:40Z</dcterms:created>
  <dcterms:modified xsi:type="dcterms:W3CDTF">2017-09-15T15:10:38Z</dcterms:modified>
  <cp:contentStatus>Final</cp:contentStatus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TC100738469990</vt:lpwstr>
  </property>
  <property fmtid="{D5CDD505-2E9C-101B-9397-08002B2CF9AE}" pid="3" name="_MarkAsFinal">
    <vt:bool>true</vt:bool>
  </property>
</Properties>
</file>