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26"/>
  </p:notesMasterIdLst>
  <p:handoutMasterIdLst>
    <p:handoutMasterId r:id="rId27"/>
  </p:handoutMasterIdLst>
  <p:sldIdLst>
    <p:sldId id="269" r:id="rId5"/>
    <p:sldId id="270" r:id="rId6"/>
    <p:sldId id="271" r:id="rId7"/>
    <p:sldId id="272" r:id="rId8"/>
    <p:sldId id="273" r:id="rId9"/>
    <p:sldId id="276" r:id="rId10"/>
    <p:sldId id="274" r:id="rId11"/>
    <p:sldId id="275"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86421" autoAdjust="0"/>
  </p:normalViewPr>
  <p:slideViewPr>
    <p:cSldViewPr snapToGrid="0">
      <p:cViewPr varScale="1">
        <p:scale>
          <a:sx n="62" d="100"/>
          <a:sy n="62" d="100"/>
        </p:scale>
        <p:origin x="78" y="4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12/8/2017</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12/8/2017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1155938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2046049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265398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248709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12/8/2017</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0"/>
            <a:ext cx="12192000" cy="121919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bwMode="gray">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bwMode="auto">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bwMode="gray">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bwMode="black">
          <a:xfrm>
            <a:off x="838200" y="6356350"/>
            <a:ext cx="1358590" cy="365125"/>
          </a:xfrm>
        </p:spPr>
        <p:txBody>
          <a:bodyPr/>
          <a:lstStyle/>
          <a:p>
            <a:fld id="{66C283A4-7960-4BFD-B3A5-A2CC5BB2A473}" type="datetime1">
              <a:rPr lang="en-US" smtClean="0"/>
              <a:t>12/8/2017</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bwMode="white">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bwMode="black">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bwMode="white">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p:cNvSpPr>
            <a:spLocks noGrp="1"/>
          </p:cNvSpPr>
          <p:nvPr>
            <p:ph type="pic" sz="quarter" idx="13"/>
          </p:nvPr>
        </p:nvSpPr>
        <p:spPr bwMode="gray">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bwMode="black">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2"/>
          <p:cNvSpPr>
            <a:spLocks noGrp="1"/>
          </p:cNvSpPr>
          <p:nvPr>
            <p:ph type="pic" sz="quarter" idx="13"/>
          </p:nvPr>
        </p:nvSpPr>
        <p:spPr bwMode="gray">
          <a:xfrm>
            <a:off x="7653566" y="1364826"/>
            <a:ext cx="4538434" cy="4538434"/>
          </a:xfrm>
        </p:spPr>
        <p:txBody>
          <a:bodyPr/>
          <a:lstStyle>
            <a:lvl1pPr>
              <a:buClr>
                <a:schemeClr val="tx1"/>
              </a:buClr>
              <a:defRPr>
                <a:solidFill>
                  <a:schemeClr val="tx1"/>
                </a:solidFill>
              </a:defRPr>
            </a:lvl1pPr>
          </a:lstStyle>
          <a:p>
            <a:r>
              <a:rPr lang="en-US"/>
              <a:t>Click icon to add picture</a:t>
            </a:r>
            <a:endParaRPr lang="en-US" dirty="0"/>
          </a:p>
        </p:txBody>
      </p:sp>
      <p:sp>
        <p:nvSpPr>
          <p:cNvPr id="9"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0"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bwMode="gray">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12/8/2017</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bwMode="black"/>
        <p:txBody>
          <a:bodyPr/>
          <a:lstStyle/>
          <a:p>
            <a:fld id="{D7ED242C-24FB-43A0-BCB6-43756FC812F6}" type="datetime1">
              <a:rPr lang="en-US" smtClean="0"/>
              <a:t>12/8/2017</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0" name="Picture 9" descr="Minnesota Council on Disability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087526" y="967861"/>
            <a:ext cx="6396957" cy="2284627"/>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2"/>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bwMode="gray">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bwMode="gray">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bwMode="gray">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936DB2D6-5DF4-4264-A4A1-7D3EAF38D255}" type="datetime1">
              <a:rPr lang="en-US" smtClean="0"/>
              <a:t>12/8/2017</a:t>
            </a:fld>
            <a:endParaRPr lang="en-US" dirty="0"/>
          </a:p>
        </p:txBody>
      </p:sp>
      <p:sp>
        <p:nvSpPr>
          <p:cNvPr id="1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bg bwMode="gray">
      <p:bgRef idx="1001">
        <a:schemeClr val="bg1"/>
      </p:bgRef>
    </p:bg>
    <p:spTree>
      <p:nvGrpSpPr>
        <p:cNvPr id="1" name=""/>
        <p:cNvGrpSpPr/>
        <p:nvPr/>
      </p:nvGrpSpPr>
      <p:grpSpPr>
        <a:xfrm>
          <a:off x="0" y="0"/>
          <a:ext cx="0" cy="0"/>
          <a:chOff x="0" y="0"/>
          <a:chExt cx="0" cy="0"/>
        </a:xfrm>
      </p:grpSpPr>
      <p:sp>
        <p:nvSpPr>
          <p:cNvPr id="16"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bwMode="gray">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bwMode="black">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bwMode="gray">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bwMode="black">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bwMode="gray">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bwMode="black">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bwMode="gray">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bwMode="black">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9" name="Rectangle 1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4B4EEDC6-36CA-4209-B482-2ED76AA0BF08}" type="datetime1">
              <a:rPr lang="en-US" smtClean="0"/>
              <a:t>12/8/2017</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bg bwMode="gray">
      <p:bgRef idx="1001">
        <a:schemeClr val="bg1"/>
      </p:bgRef>
    </p:bg>
    <p:spTree>
      <p:nvGrpSpPr>
        <p:cNvPr id="1" name=""/>
        <p:cNvGrpSpPr/>
        <p:nvPr/>
      </p:nvGrpSpPr>
      <p:grpSpPr>
        <a:xfrm>
          <a:off x="0" y="0"/>
          <a:ext cx="0" cy="0"/>
          <a:chOff x="0" y="0"/>
          <a:chExt cx="0" cy="0"/>
        </a:xfrm>
      </p:grpSpPr>
      <p:sp>
        <p:nvSpPr>
          <p:cNvPr id="18" name="Title 1"/>
          <p:cNvSpPr>
            <a:spLocks noGrp="1"/>
          </p:cNvSpPr>
          <p:nvPr>
            <p:ph type="title" hasCustomPrompt="1"/>
          </p:nvPr>
        </p:nvSpPr>
        <p:spPr bwMode="auto">
          <a:xfrm>
            <a:off x="0" y="-1"/>
            <a:ext cx="12192000" cy="1216023"/>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3" name="Picture Placeholder 2"/>
          <p:cNvSpPr>
            <a:spLocks noGrp="1"/>
          </p:cNvSpPr>
          <p:nvPr>
            <p:ph type="pic" sz="quarter" idx="14" hasCustomPrompt="1"/>
          </p:nvPr>
        </p:nvSpPr>
        <p:spPr bwMode="gray">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bwMode="black">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2"/>
          <p:cNvSpPr>
            <a:spLocks noGrp="1"/>
          </p:cNvSpPr>
          <p:nvPr>
            <p:ph type="pic" sz="quarter" idx="17" hasCustomPrompt="1"/>
          </p:nvPr>
        </p:nvSpPr>
        <p:spPr bwMode="gray">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7" name="Picture Placeholder 2"/>
          <p:cNvSpPr>
            <a:spLocks noGrp="1"/>
          </p:cNvSpPr>
          <p:nvPr>
            <p:ph type="pic" sz="quarter" idx="19" hasCustomPrompt="1"/>
          </p:nvPr>
        </p:nvSpPr>
        <p:spPr bwMode="gray">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bwMode="black">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8DC79626-CE5A-4834-975C-E7305BA2E281}" type="datetime1">
              <a:rPr lang="en-US" smtClean="0"/>
              <a:t>12/8/2017</a:t>
            </a:fld>
            <a:endParaRPr lang="en-US" dirty="0"/>
          </a:p>
        </p:txBody>
      </p:sp>
      <p:sp>
        <p:nvSpPr>
          <p:cNvPr id="2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bwMode="gray">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3" name="Picture Placeholder 2"/>
          <p:cNvSpPr>
            <a:spLocks noGrp="1"/>
          </p:cNvSpPr>
          <p:nvPr>
            <p:ph type="pic" sz="quarter" idx="14" hasCustomPrompt="1"/>
          </p:nvPr>
        </p:nvSpPr>
        <p:spPr bwMode="gray">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bwMode="black">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2"/>
          <p:cNvSpPr>
            <a:spLocks noGrp="1"/>
          </p:cNvSpPr>
          <p:nvPr>
            <p:ph type="pic" sz="quarter" idx="17" hasCustomPrompt="1"/>
          </p:nvPr>
        </p:nvSpPr>
        <p:spPr bwMode="gray">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8" name="Picture Placeholder 2"/>
          <p:cNvSpPr>
            <a:spLocks noGrp="1"/>
          </p:cNvSpPr>
          <p:nvPr>
            <p:ph type="pic" sz="quarter" idx="19" hasCustomPrompt="1"/>
          </p:nvPr>
        </p:nvSpPr>
        <p:spPr bwMode="gray">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bwMode="black">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bwMode="black"/>
        <p:txBody>
          <a:bodyPr/>
          <a:lstStyle/>
          <a:p>
            <a:fld id="{1815FB38-58F3-410A-8DA4-4B706967601F}" type="datetime1">
              <a:rPr lang="en-US" smtClean="0"/>
              <a:t>12/8/2017</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auto">
          <a:xfrm>
            <a:off x="0" y="-20425"/>
            <a:ext cx="12192000" cy="1236448"/>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17" name="Rectangle 16"/>
          <p:cNvSpPr/>
          <p:nvPr userDrawn="1"/>
        </p:nvSpPr>
        <p:spPr bwMode="auto">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bwMode="gray">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bwMode="black">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25" name="Picture Placeholder 2"/>
          <p:cNvSpPr>
            <a:spLocks noGrp="1"/>
          </p:cNvSpPr>
          <p:nvPr>
            <p:ph type="pic" sz="quarter" idx="17" hasCustomPrompt="1"/>
          </p:nvPr>
        </p:nvSpPr>
        <p:spPr bwMode="gray">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bwMode="black">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Rectangle 15"/>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bwMode="black"/>
        <p:txBody>
          <a:bodyPr/>
          <a:lstStyle/>
          <a:p>
            <a:fld id="{7F519661-29C3-4FE0-9FC3-375A85A42C46}" type="datetime1">
              <a:rPr lang="en-US" smtClean="0"/>
              <a:t>12/8/2017</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5" name="Slide Number Placeholder 4"/>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bwMode="gray">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bwMode="black">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16" name="Picture Placeholder 2"/>
          <p:cNvSpPr>
            <a:spLocks noGrp="1"/>
          </p:cNvSpPr>
          <p:nvPr>
            <p:ph type="pic" sz="quarter" idx="17" hasCustomPrompt="1"/>
          </p:nvPr>
        </p:nvSpPr>
        <p:spPr bwMode="gray">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bwMode="black">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Click to edit Master text styles</a:t>
            </a:r>
          </a:p>
        </p:txBody>
      </p:sp>
      <p:sp>
        <p:nvSpPr>
          <p:cNvPr id="4" name="Date Placeholder 3"/>
          <p:cNvSpPr>
            <a:spLocks noGrp="1"/>
          </p:cNvSpPr>
          <p:nvPr>
            <p:ph type="dt" sz="half" idx="10"/>
          </p:nvPr>
        </p:nvSpPr>
        <p:spPr bwMode="black"/>
        <p:txBody>
          <a:bodyPr/>
          <a:lstStyle/>
          <a:p>
            <a:fld id="{0366E0EA-2D80-452F-9963-33FA7A36BC09}" type="datetime1">
              <a:rPr lang="en-US" smtClean="0"/>
              <a:t>12/8/2017</a:t>
            </a:fld>
            <a:endParaRPr lang="en-US" dirty="0"/>
          </a:p>
        </p:txBody>
      </p:sp>
      <p:sp>
        <p:nvSpPr>
          <p:cNvPr id="2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8"/>
          </a:xfrm>
        </p:spPr>
        <p:txBody>
          <a:bodyPr/>
          <a:lstStyle/>
          <a:p>
            <a:r>
              <a:rPr lang="en-US"/>
              <a:t>Click icon to add picture</a:t>
            </a:r>
          </a:p>
        </p:txBody>
      </p:sp>
      <p:sp>
        <p:nvSpPr>
          <p:cNvPr id="9" name="Title 1"/>
          <p:cNvSpPr>
            <a:spLocks noGrp="1"/>
          </p:cNvSpPr>
          <p:nvPr>
            <p:ph type="title" hasCustomPrompt="1"/>
          </p:nvPr>
        </p:nvSpPr>
        <p:spPr bwMode="auto">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gray">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bwMode="gray">
          <a:xfrm>
            <a:off x="0" y="2"/>
            <a:ext cx="12192000" cy="6857999"/>
          </a:xfrm>
        </p:spPr>
        <p:txBody>
          <a:bodyPr/>
          <a:lstStyle/>
          <a:p>
            <a:r>
              <a:rPr lang="en-US"/>
              <a:t>Click icon to add picture</a:t>
            </a:r>
          </a:p>
        </p:txBody>
      </p:sp>
      <p:sp>
        <p:nvSpPr>
          <p:cNvPr id="9" name="Title 1"/>
          <p:cNvSpPr>
            <a:spLocks noGrp="1"/>
          </p:cNvSpPr>
          <p:nvPr>
            <p:ph type="title" hasCustomPrompt="1"/>
          </p:nvPr>
        </p:nvSpPr>
        <p:spPr bwMode="auto">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bwMode="gray">
          <a:xfrm>
            <a:off x="2032000" y="2233262"/>
            <a:ext cx="8128000" cy="2966751"/>
          </a:xfrm>
        </p:spPr>
        <p:txBody>
          <a:bodyPr/>
          <a:lstStyle/>
          <a:p>
            <a:r>
              <a:rPr lang="en-US"/>
              <a:t>Click icon to add table</a:t>
            </a:r>
          </a:p>
        </p:txBody>
      </p:sp>
      <p:sp>
        <p:nvSpPr>
          <p:cNvPr id="8" name="Date Placeholder 4"/>
          <p:cNvSpPr>
            <a:spLocks noGrp="1"/>
          </p:cNvSpPr>
          <p:nvPr>
            <p:ph type="dt" sz="half" idx="11"/>
          </p:nvPr>
        </p:nvSpPr>
        <p:spPr bwMode="black">
          <a:xfrm>
            <a:off x="838200" y="6356350"/>
            <a:ext cx="1358590" cy="365125"/>
          </a:xfrm>
        </p:spPr>
        <p:txBody>
          <a:bodyPr/>
          <a:lstStyle/>
          <a:p>
            <a:fld id="{06B78D62-7A3F-4136-9CF2-CB03510DA06A}" type="datetime1">
              <a:rPr lang="en-US" smtClean="0"/>
              <a:t>12/8/2017</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9" name="Slide Number Placeholder 6"/>
          <p:cNvSpPr>
            <a:spLocks noGrp="1"/>
          </p:cNvSpPr>
          <p:nvPr>
            <p:ph type="sldNum" sz="quarter" idx="12"/>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bwMode="auto">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10" name="Picture 9" descr="Minnesota Council on Disability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457806" y="5610355"/>
            <a:ext cx="3234329" cy="1155117"/>
          </a:xfrm>
          <a:prstGeom prst="rect">
            <a:avLst/>
          </a:prstGeom>
        </p:spPr>
      </p:pic>
      <p:sp>
        <p:nvSpPr>
          <p:cNvPr id="9" name="Footer Placeholder 4"/>
          <p:cNvSpPr>
            <a:spLocks noGrp="1"/>
          </p:cNvSpPr>
          <p:nvPr>
            <p:ph type="ftr" sz="quarter" idx="3"/>
          </p:nvPr>
        </p:nvSpPr>
        <p:spPr bwMode="black">
          <a:xfrm>
            <a:off x="6253560" y="6138332"/>
            <a:ext cx="5587647" cy="365125"/>
          </a:xfrm>
          <a:prstGeom prst="rect">
            <a:avLst/>
          </a:prstGeom>
        </p:spPr>
        <p:txBody>
          <a:bodyPr anchor="b"/>
          <a:lstStyle>
            <a:lvl1pPr algn="r">
              <a:defRPr sz="1200">
                <a:solidFill>
                  <a:schemeClr val="tx2"/>
                </a:solidFill>
              </a:defRPr>
            </a:lvl1pPr>
          </a:lstStyle>
          <a:p>
            <a:r>
              <a:rPr lang="en-US" dirty="0"/>
              <a:t>Your Policy, Training and Technical Resources </a:t>
            </a:r>
            <a:r>
              <a:rPr lang="en-US" dirty="0">
                <a:solidFill>
                  <a:schemeClr val="accent1"/>
                </a:solidFill>
              </a:rPr>
              <a:t>|</a:t>
            </a:r>
            <a:r>
              <a:rPr lang="en-US" dirty="0"/>
              <a:t> disability.state.mn.us</a:t>
            </a:r>
          </a:p>
        </p:txBody>
      </p:sp>
      <p:sp>
        <p:nvSpPr>
          <p:cNvPr id="6" name="Picture Placeholder 5"/>
          <p:cNvSpPr>
            <a:spLocks noGrp="1"/>
          </p:cNvSpPr>
          <p:nvPr>
            <p:ph type="pic" sz="quarter" idx="17"/>
          </p:nvPr>
        </p:nvSpPr>
        <p:spPr bwMode="gray">
          <a:xfrm>
            <a:off x="0" y="0"/>
            <a:ext cx="12192000" cy="3380732"/>
          </a:xfrm>
        </p:spPr>
        <p:txBody>
          <a:bodyPr/>
          <a:lstStyle/>
          <a:p>
            <a:r>
              <a:rPr lang="en-US"/>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bwMode="black">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bwMode="white">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bwMode="gray">
          <a:xfrm>
            <a:off x="2032000" y="2233262"/>
            <a:ext cx="8128000" cy="2966751"/>
          </a:xfrm>
        </p:spPr>
        <p:txBody>
          <a:bodyPr/>
          <a:lstStyle>
            <a:lvl1pPr>
              <a:buClr>
                <a:schemeClr val="accent2"/>
              </a:buClr>
              <a:defRPr>
                <a:solidFill>
                  <a:schemeClr val="bg1"/>
                </a:solidFill>
              </a:defRPr>
            </a:lvl1pPr>
          </a:lstStyle>
          <a:p>
            <a:r>
              <a:rPr lang="en-US"/>
              <a:t>Click icon to add table</a:t>
            </a:r>
            <a:endParaRPr lang="en-US" dirty="0"/>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F4B91AA0-3BA7-4036-A3DA-317C6C4FFA29}" type="datetime1">
              <a:rPr lang="en-US" smtClean="0"/>
              <a:t>12/8/2017</a:t>
            </a:fld>
            <a:endParaRPr lang="en-US" dirty="0"/>
          </a:p>
        </p:txBody>
      </p:sp>
      <p:sp>
        <p:nvSpPr>
          <p:cNvPr id="7"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1"/>
          </p:nvPr>
        </p:nvSpPr>
        <p:spPr bwMode="white">
          <a:xfrm>
            <a:off x="838200" y="6356350"/>
            <a:ext cx="1358590" cy="365125"/>
          </a:xfrm>
        </p:spPr>
        <p:txBody>
          <a:bodyPr/>
          <a:lstStyle/>
          <a:p>
            <a:fld id="{5CAE31FF-A086-40D5-909F-A9E138181237}" type="datetime1">
              <a:rPr lang="en-US" smtClean="0"/>
              <a:t>12/8/2017</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8" name="Slide Number Placeholder 5"/>
          <p:cNvSpPr>
            <a:spLocks noGrp="1"/>
          </p:cNvSpPr>
          <p:nvPr>
            <p:ph type="sldNum" sz="quarter" idx="12"/>
          </p:nvPr>
        </p:nvSpPr>
        <p:spPr bwMode="white">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bwMode="black">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bwMode="black">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bwMode="black">
          <a:xfrm>
            <a:off x="838200" y="6356350"/>
            <a:ext cx="1358590" cy="365125"/>
          </a:xfrm>
        </p:spPr>
        <p:txBody>
          <a:bodyPr/>
          <a:lstStyle/>
          <a:p>
            <a:fld id="{5D76A200-3168-4D33-A718-3974884CE863}" type="datetime1">
              <a:rPr lang="en-US" smtClean="0"/>
              <a:t>12/8/2017</a:t>
            </a:fld>
            <a:endParaRPr lang="en-US" dirty="0"/>
          </a:p>
        </p:txBody>
      </p:sp>
      <p:sp>
        <p:nvSpPr>
          <p:cNvPr id="7"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1" name="Slide Number Placeholder 6"/>
          <p:cNvSpPr>
            <a:spLocks noGrp="1"/>
          </p:cNvSpPr>
          <p:nvPr>
            <p:ph type="sldNum" sz="quarter" idx="13"/>
          </p:nvPr>
        </p:nvSpPr>
        <p:spPr bwMode="black">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black">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bwMode="black">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bwMode="gray">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12/8/2017</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bwMode="white">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12/8/2017</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bwMode="white">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bwMode="white">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bwMode="gray">
          <a:xfrm>
            <a:off x="1373459" y="3771871"/>
            <a:ext cx="9287236" cy="4733889"/>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403402845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12/8/2017</a:t>
            </a:fld>
            <a:endParaRPr lang="en-US" dirty="0"/>
          </a:p>
        </p:txBody>
      </p:sp>
      <p:sp>
        <p:nvSpPr>
          <p:cNvPr id="9"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11"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bwMode="black">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bwMode="white">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bwMode="black">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bwMode="black">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bwMode="white">
          <a:xfrm>
            <a:off x="838200" y="6356350"/>
            <a:ext cx="1358590" cy="365125"/>
          </a:xfrm>
        </p:spPr>
        <p:txBody>
          <a:bodyPr/>
          <a:lstStyle>
            <a:lvl1pPr>
              <a:defRPr>
                <a:solidFill>
                  <a:schemeClr val="bg1"/>
                </a:solidFill>
              </a:defRPr>
            </a:lvl1pPr>
          </a:lstStyle>
          <a:p>
            <a:fld id="{276FB33B-BCEE-4E25-B97B-A564B0E1024B}" type="datetime1">
              <a:rPr lang="en-US" smtClean="0"/>
              <a:t>12/8/2017</a:t>
            </a:fld>
            <a:endParaRPr lang="en-US" dirty="0"/>
          </a:p>
        </p:txBody>
      </p:sp>
      <p:sp>
        <p:nvSpPr>
          <p:cNvPr id="18" name="Footer Placeholder 4"/>
          <p:cNvSpPr>
            <a:spLocks noGrp="1"/>
          </p:cNvSpPr>
          <p:nvPr>
            <p:ph type="ftr" sz="quarter" idx="3"/>
          </p:nvPr>
        </p:nvSpPr>
        <p:spPr bwMode="white">
          <a:xfrm>
            <a:off x="3302177" y="6356349"/>
            <a:ext cx="5587647" cy="365125"/>
          </a:xfrm>
          <a:prstGeom prst="rect">
            <a:avLst/>
          </a:prstGeom>
        </p:spPr>
        <p:txBody>
          <a:bodyPr anchor="ctr"/>
          <a:lstStyle>
            <a:lvl1pPr algn="ctr">
              <a:defRPr sz="1200">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19" name="Slide Number Placeholder 6"/>
          <p:cNvSpPr>
            <a:spLocks noGrp="1"/>
          </p:cNvSpPr>
          <p:nvPr>
            <p:ph type="sldNum" sz="quarter" idx="12"/>
          </p:nvPr>
        </p:nvSpPr>
        <p:spPr bwMode="white">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bwMode="gray">
          <a:xfrm>
            <a:off x="838200" y="1335088"/>
            <a:ext cx="10515600" cy="4841875"/>
          </a:xfrm>
        </p:spPr>
        <p:txBody>
          <a:bodyPr/>
          <a:lstStyle/>
          <a:p>
            <a:r>
              <a:rPr lang="en-US"/>
              <a:t>Click icon to add table</a:t>
            </a:r>
          </a:p>
        </p:txBody>
      </p:sp>
      <p:sp>
        <p:nvSpPr>
          <p:cNvPr id="4" name="Date Placeholder 3"/>
          <p:cNvSpPr>
            <a:spLocks noGrp="1"/>
          </p:cNvSpPr>
          <p:nvPr>
            <p:ph type="dt" sz="half" idx="10"/>
          </p:nvPr>
        </p:nvSpPr>
        <p:spPr bwMode="black"/>
        <p:txBody>
          <a:bodyPr/>
          <a:lstStyle/>
          <a:p>
            <a:fld id="{9A198C9B-0587-4A1E-9E03-E4C9FE222F08}"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bwMode="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bwMode="auto">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bwMode="gray">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bwMode="auto">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bwMode="auto">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bwMode="auto">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bwMode="gray">
          <a:xfrm>
            <a:off x="0" y="0"/>
            <a:ext cx="12192000" cy="6858000"/>
          </a:xfrm>
        </p:spPr>
        <p:txBody>
          <a:bodyPr/>
          <a:lstStyle/>
          <a:p>
            <a:r>
              <a:rPr lang="en-US"/>
              <a:t>Click icon to add picture</a:t>
            </a:r>
          </a:p>
        </p:txBody>
      </p:sp>
      <p:sp>
        <p:nvSpPr>
          <p:cNvPr id="2" name="Title 1"/>
          <p:cNvSpPr>
            <a:spLocks noGrp="1"/>
          </p:cNvSpPr>
          <p:nvPr>
            <p:ph type="title" hasCustomPrompt="1"/>
          </p:nvPr>
        </p:nvSpPr>
        <p:spPr bwMode="auto">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12/8/2017</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bwMode="auto">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bwMode="black">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bwMode="black"/>
        <p:txBody>
          <a:bodyPr/>
          <a:lstStyle/>
          <a:p>
            <a:fld id="{466A75E6-E45B-4C5D-981E-7C8ED0C72F5D}" type="datetime1">
              <a:rPr lang="en-US" smtClean="0"/>
              <a:t>12/8/2017</a:t>
            </a:fld>
            <a:endParaRPr lang="en-US" dirty="0"/>
          </a:p>
        </p:txBody>
      </p:sp>
      <p:sp>
        <p:nvSpPr>
          <p:cNvPr id="5" name="Footer Placeholder 4"/>
          <p:cNvSpPr>
            <a:spLocks noGrp="1"/>
          </p:cNvSpPr>
          <p:nvPr>
            <p:ph type="ftr" sz="quarter" idx="12"/>
          </p:nvPr>
        </p:nvSpPr>
        <p:spPr bwMode="black"/>
        <p:txBody>
          <a:bodyPr/>
          <a:lstStyle>
            <a:lvl1pPr>
              <a:defRPr>
                <a:solidFill>
                  <a:schemeClr val="tx2"/>
                </a:solidFill>
              </a:defRPr>
            </a:lvl1pPr>
          </a:lstStyle>
          <a:p>
            <a:r>
              <a:rPr lang="en-US" dirty="0"/>
              <a:t>Your Policy, Training and Technical Resource |  disability.state.mn.us</a:t>
            </a:r>
          </a:p>
        </p:txBody>
      </p:sp>
      <p:sp>
        <p:nvSpPr>
          <p:cNvPr id="4" name="Slide Number Placeholder 3"/>
          <p:cNvSpPr>
            <a:spLocks noGrp="1"/>
          </p:cNvSpPr>
          <p:nvPr>
            <p:ph type="sldNum" sz="quarter" idx="11"/>
          </p:nvPr>
        </p:nvSpPr>
        <p:spPr bwMode="black"/>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bwMode="ltGray">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bwMode="gray">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bwMode="white">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bwMode="white">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F8B25D9D-5365-41CD-BF43-4FFFCBF4BBDA}" type="datetime1">
              <a:rPr lang="en-US" smtClean="0"/>
              <a:t>12/8/2017</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bwMode="blackGray">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bwMode="gray">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bwMode="gray">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bwMode="white">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578DBCF0-11C3-4F19-90D9-2EE7F00784FE}" type="datetime1">
              <a:rPr lang="en-US" smtClean="0"/>
              <a:t>12/8/2017</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Optional Tagline Goes Here </a:t>
            </a:r>
            <a:r>
              <a:rPr lang="en-US" dirty="0">
                <a:solidFill>
                  <a:schemeClr val="accent2"/>
                </a:solidFill>
              </a:rPr>
              <a:t>|</a:t>
            </a:r>
            <a:r>
              <a:rPr lang="en-US" dirty="0"/>
              <a:t>  disability.state.mn.us</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bwMode="black">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white">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bwMode="white">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white"/>
        <p:txBody>
          <a:bodyPr/>
          <a:lstStyle>
            <a:lvl1pPr>
              <a:defRPr>
                <a:solidFill>
                  <a:schemeClr val="bg1"/>
                </a:solidFill>
              </a:defRPr>
            </a:lvl1pPr>
          </a:lstStyle>
          <a:p>
            <a:fld id="{D094F804-653A-41F1-A565-1098D9DEB37A}" type="datetime1">
              <a:rPr lang="en-US" smtClean="0"/>
              <a:t>12/8/2017</a:t>
            </a:fld>
            <a:endParaRPr lang="en-US" dirty="0"/>
          </a:p>
        </p:txBody>
      </p:sp>
      <p:sp>
        <p:nvSpPr>
          <p:cNvPr id="5" name="Footer Placeholder 4"/>
          <p:cNvSpPr>
            <a:spLocks noGrp="1"/>
          </p:cNvSpPr>
          <p:nvPr>
            <p:ph type="ftr" sz="quarter" idx="12"/>
          </p:nvPr>
        </p:nvSpPr>
        <p:spPr bwMode="white"/>
        <p:txBody>
          <a:bodyPr/>
          <a:lstStyle>
            <a:lvl1pPr>
              <a:defRPr>
                <a:solidFill>
                  <a:schemeClr val="bg1"/>
                </a:solidFill>
              </a:defRPr>
            </a:lvl1pPr>
          </a:lstStyle>
          <a:p>
            <a:r>
              <a:rPr lang="en-US" dirty="0"/>
              <a:t>Your Policy, Training and Technical Resource </a:t>
            </a:r>
            <a:r>
              <a:rPr lang="en-US" dirty="0">
                <a:solidFill>
                  <a:schemeClr val="accent2"/>
                </a:solidFill>
              </a:rPr>
              <a:t>|</a:t>
            </a:r>
            <a:r>
              <a:rPr lang="en-US" dirty="0"/>
              <a:t>  disability.state.mn.us</a:t>
            </a:r>
          </a:p>
        </p:txBody>
      </p:sp>
      <p:sp>
        <p:nvSpPr>
          <p:cNvPr id="4" name="Slide Number Placeholder 3"/>
          <p:cNvSpPr>
            <a:spLocks noGrp="1"/>
          </p:cNvSpPr>
          <p:nvPr>
            <p:ph type="sldNum" sz="quarter" idx="11"/>
          </p:nvPr>
        </p:nvSpPr>
        <p:spPr bwMode="white"/>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Minnesota Council on Disability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253769"/>
            <a:ext cx="3234329" cy="1155117"/>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bwMode="auto">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bwMode="auto">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bwMode="black">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bwMode="black"/>
        <p:txBody>
          <a:bodyPr/>
          <a:lstStyle>
            <a:lvl1pPr>
              <a:defRPr>
                <a:solidFill>
                  <a:schemeClr val="tx2"/>
                </a:solidFill>
              </a:defRPr>
            </a:lvl1pPr>
          </a:lstStyle>
          <a:p>
            <a:fld id="{466A75E6-E45B-4C5D-981E-7C8ED0C72F5D}" type="datetime1">
              <a:rPr lang="en-US" smtClean="0"/>
              <a:pPr/>
              <a:t>12/8/2017</a:t>
            </a:fld>
            <a:endParaRPr lang="en-US" dirty="0"/>
          </a:p>
        </p:txBody>
      </p:sp>
      <p:sp>
        <p:nvSpPr>
          <p:cNvPr id="5" name="Footer Placeholder 4"/>
          <p:cNvSpPr>
            <a:spLocks noGrp="1"/>
          </p:cNvSpPr>
          <p:nvPr>
            <p:ph type="ftr" sz="quarter" idx="12"/>
          </p:nvPr>
        </p:nvSpPr>
        <p:spPr bwMode="black"/>
        <p:txBody>
          <a:bodyPr/>
          <a:lstStyle>
            <a:lvl1pPr>
              <a:defRPr>
                <a:solidFill>
                  <a:schemeClr val="tx1"/>
                </a:solidFill>
              </a:defRPr>
            </a:lvl1pPr>
          </a:lstStyle>
          <a:p>
            <a:r>
              <a:rPr lang="en-US" dirty="0">
                <a:solidFill>
                  <a:schemeClr val="tx2"/>
                </a:solidFill>
              </a:rPr>
              <a:t>Your Policy, Training and Technical Resource</a:t>
            </a:r>
            <a:r>
              <a:rPr lang="en-US" dirty="0"/>
              <a:t> </a:t>
            </a:r>
            <a:r>
              <a:rPr lang="en-US" dirty="0">
                <a:solidFill>
                  <a:schemeClr val="accent1"/>
                </a:solidFill>
              </a:rPr>
              <a:t>|</a:t>
            </a:r>
            <a:r>
              <a:rPr lang="en-US" dirty="0"/>
              <a:t> </a:t>
            </a:r>
            <a:r>
              <a:rPr lang="en-US" dirty="0">
                <a:solidFill>
                  <a:schemeClr val="tx2"/>
                </a:solidFill>
              </a:rPr>
              <a:t> disability.state.mn.us</a:t>
            </a:r>
          </a:p>
        </p:txBody>
      </p:sp>
      <p:sp>
        <p:nvSpPr>
          <p:cNvPr id="4" name="Slide Number Placeholder 3"/>
          <p:cNvSpPr>
            <a:spLocks noGrp="1"/>
          </p:cNvSpPr>
          <p:nvPr>
            <p:ph type="sldNum" sz="quarter" idx="11"/>
          </p:nvPr>
        </p:nvSpPr>
        <p:spPr bwMode="black"/>
        <p:txBody>
          <a:bodyPr/>
          <a:lstStyle>
            <a:lvl1pPr>
              <a:defRPr>
                <a:solidFill>
                  <a:schemeClr val="tx1"/>
                </a:solidFill>
              </a:defRPr>
            </a:lvl1pPr>
          </a:lstStyle>
          <a:p>
            <a:fld id="{48F63A3B-78C7-47BE-AE5E-E10140E04643}" type="slidenum">
              <a:rPr lang="en-US" smtClean="0"/>
              <a:pPr/>
              <a:t>‹#›</a:t>
            </a:fld>
            <a:endParaRPr lang="en-US" dirty="0"/>
          </a:p>
        </p:txBody>
      </p:sp>
      <p:sp>
        <p:nvSpPr>
          <p:cNvPr id="6" name="Rectangle 5"/>
          <p:cNvSpPr/>
          <p:nvPr userDrawn="1"/>
        </p:nvSpPr>
        <p:spPr bwMode="white">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Minnesota Council on Disability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253769"/>
            <a:ext cx="3234329" cy="1155117"/>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auto">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bwMode="auto">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bwMode="black">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bwMode="gray">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bwMode="black"/>
        <p:txBody>
          <a:bodyPr/>
          <a:lstStyle/>
          <a:p>
            <a:fld id="{A8CA1A9B-139F-4606-AD0A-F3253110DAE5}" type="datetime1">
              <a:rPr lang="en-US" smtClean="0"/>
              <a:t>12/8/2017</a:t>
            </a:fld>
            <a:endParaRPr lang="en-US" dirty="0"/>
          </a:p>
        </p:txBody>
      </p:sp>
      <p:sp>
        <p:nvSpPr>
          <p:cNvPr id="9"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19" name="Slide Number Placeholder 18"/>
          <p:cNvSpPr>
            <a:spLocks noGrp="1"/>
          </p:cNvSpPr>
          <p:nvPr>
            <p:ph type="sldNum" sz="quarter" idx="16"/>
          </p:nvPr>
        </p:nvSpPr>
        <p:spPr bwMode="black"/>
        <p:txBody>
          <a:bodyPr/>
          <a:lstStyle/>
          <a:p>
            <a:fld id="{48F63A3B-78C7-47BE-AE5E-E10140E04643}" type="slidenum">
              <a:rPr lang="en-US" smtClean="0"/>
              <a:pPr/>
              <a:t>‹#›</a:t>
            </a:fld>
            <a:endParaRPr lang="en-US" dirty="0"/>
          </a:p>
        </p:txBody>
      </p:sp>
      <p:pic>
        <p:nvPicPr>
          <p:cNvPr id="13" name="Picture 12" descr="Minnesota Council on Disability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gray">
          <a:xfrm>
            <a:off x="8399336" y="347898"/>
            <a:ext cx="3234329" cy="1155117"/>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black"/>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bwMode="black"/>
        <p:txBody>
          <a:bodyPr/>
          <a:lstStyle/>
          <a:p>
            <a:fld id="{824D5D47-1752-4D84-8BFB-C2F71A34C932}" type="datetime1">
              <a:rPr lang="en-US" smtClean="0"/>
              <a:t>12/8/2017</a:t>
            </a:fld>
            <a:endParaRPr lang="en-US" dirty="0"/>
          </a:p>
        </p:txBody>
      </p:sp>
      <p:sp>
        <p:nvSpPr>
          <p:cNvPr id="10"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8" name="Rectangle 7"/>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bwMode="gray">
      <p:bgPr>
        <a:solidFill>
          <a:schemeClr val="bg1"/>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bwMode="black"/>
        <p:txBody>
          <a:bodyPr/>
          <a:lstStyle/>
          <a:p>
            <a:fld id="{7C198DD1-C477-482D-A126-3FBDD1778E48}"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10" name="Rectangle 9"/>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bwMode="auto">
      <p:bgPr>
        <a:solidFill>
          <a:srgbClr val="E8E8E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bwMode="auto">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bwMode="black"/>
        <p:txBody>
          <a:bodyPr/>
          <a:lstStyle/>
          <a:p>
            <a:fld id="{9A198C9B-0587-4A1E-9E03-E4C9FE222F08}"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6" name="Slide Number Placeholder 5"/>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bwMode="auto">
      <p:bgPr>
        <a:solidFill>
          <a:srgbClr val="E8E8E8"/>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bwMode="auto">
          <a:xfrm>
            <a:off x="0" y="-1"/>
            <a:ext cx="12192000" cy="1216025"/>
          </a:xfrm>
          <a:solidFill>
            <a:schemeClr val="accent1"/>
          </a:solidFill>
        </p:spPr>
        <p:txBody>
          <a:bodyPr lIns="822960" rIns="822960">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bwMode="auto">
          <a:xfrm>
            <a:off x="838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bwMode="auto">
          <a:xfrm>
            <a:off x="6172200" y="1594624"/>
            <a:ext cx="5181600" cy="4582339"/>
          </a:xfrm>
          <a:solidFill>
            <a:schemeClr val="bg1"/>
          </a:solid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bwMode="black"/>
        <p:txBody>
          <a:bodyPr/>
          <a:lstStyle/>
          <a:p>
            <a:fld id="{5485A5BA-A5F9-4138-9E4B-FFD626F6437A}" type="datetime1">
              <a:rPr lang="en-US" smtClean="0"/>
              <a:t>12/8/2017</a:t>
            </a:fld>
            <a:endParaRPr lang="en-US" dirty="0"/>
          </a:p>
        </p:txBody>
      </p:sp>
      <p:sp>
        <p:nvSpPr>
          <p:cNvPr id="11"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Resource </a:t>
            </a:r>
            <a:r>
              <a:rPr lang="en-US" dirty="0">
                <a:solidFill>
                  <a:schemeClr val="accent1"/>
                </a:solidFill>
              </a:rPr>
              <a:t>|</a:t>
            </a:r>
            <a:r>
              <a:rPr lang="en-US" dirty="0"/>
              <a:t>  disability.state.mn.us</a:t>
            </a:r>
          </a:p>
        </p:txBody>
      </p:sp>
      <p:sp>
        <p:nvSpPr>
          <p:cNvPr id="7" name="Slide Number Placeholder 6"/>
          <p:cNvSpPr>
            <a:spLocks noGrp="1"/>
          </p:cNvSpPr>
          <p:nvPr>
            <p:ph type="sldNum" sz="quarter" idx="12"/>
          </p:nvPr>
        </p:nvSpPr>
        <p:spPr bwMode="black"/>
        <p:txBody>
          <a:bodyPr/>
          <a:lstStyle/>
          <a:p>
            <a:fld id="{48F63A3B-78C7-47BE-AE5E-E10140E04643}" type="slidenum">
              <a:rPr lang="en-US" smtClean="0"/>
              <a:t>‹#›</a:t>
            </a:fld>
            <a:endParaRPr lang="en-US" dirty="0"/>
          </a:p>
        </p:txBody>
      </p:sp>
      <p:sp>
        <p:nvSpPr>
          <p:cNvPr id="9" name="Rectangle 8"/>
          <p:cNvSpPr/>
          <p:nvPr userDrawn="1"/>
        </p:nvSpPr>
        <p:spPr bwMode="auto">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bwMode="black">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12/8/2017</a:t>
            </a:fld>
            <a:endParaRPr lang="en-US" dirty="0"/>
          </a:p>
        </p:txBody>
      </p:sp>
      <p:sp>
        <p:nvSpPr>
          <p:cNvPr id="12" name="Footer Placeholder 4"/>
          <p:cNvSpPr>
            <a:spLocks noGrp="1"/>
          </p:cNvSpPr>
          <p:nvPr>
            <p:ph type="ftr" sz="quarter" idx="3"/>
          </p:nvPr>
        </p:nvSpPr>
        <p:spPr bwMode="black">
          <a:xfrm>
            <a:off x="3302177" y="6356349"/>
            <a:ext cx="5587647" cy="365125"/>
          </a:xfrm>
          <a:prstGeom prst="rect">
            <a:avLst/>
          </a:prstGeom>
        </p:spPr>
        <p:txBody>
          <a:bodyPr anchor="ctr"/>
          <a:lstStyle>
            <a:lvl1pPr algn="ctr">
              <a:defRPr sz="1200">
                <a:solidFill>
                  <a:schemeClr val="tx2"/>
                </a:solidFill>
              </a:defRPr>
            </a:lvl1pPr>
          </a:lstStyle>
          <a:p>
            <a:r>
              <a:rPr lang="en-US" dirty="0"/>
              <a:t>Your Policy, Training and Technical Resources </a:t>
            </a:r>
            <a:r>
              <a:rPr lang="en-US" dirty="0">
                <a:solidFill>
                  <a:schemeClr val="accent1"/>
                </a:solidFill>
              </a:rPr>
              <a:t>|</a:t>
            </a:r>
            <a:r>
              <a:rPr lang="en-US" dirty="0"/>
              <a:t> disability.state.mn.us</a:t>
            </a:r>
          </a:p>
        </p:txBody>
      </p:sp>
      <p:sp>
        <p:nvSpPr>
          <p:cNvPr id="6" name="Slide Number Placeholder 5"/>
          <p:cNvSpPr>
            <a:spLocks noGrp="1"/>
          </p:cNvSpPr>
          <p:nvPr>
            <p:ph type="sldNum" sz="quarter" idx="4"/>
          </p:nvPr>
        </p:nvSpPr>
        <p:spPr bwMode="black">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Disability Awareness: The Basics II</a:t>
            </a:r>
          </a:p>
        </p:txBody>
      </p:sp>
      <p:sp>
        <p:nvSpPr>
          <p:cNvPr id="3" name="Text Placeholder 2"/>
          <p:cNvSpPr>
            <a:spLocks noGrp="1"/>
          </p:cNvSpPr>
          <p:nvPr>
            <p:ph type="body" sz="quarter" idx="14"/>
          </p:nvPr>
        </p:nvSpPr>
        <p:spPr/>
        <p:txBody>
          <a:bodyPr>
            <a:normAutofit/>
          </a:bodyPr>
          <a:lstStyle/>
          <a:p>
            <a:r>
              <a:rPr lang="en-US" sz="2400" dirty="0"/>
              <a:t>Margot </a:t>
            </a:r>
            <a:r>
              <a:rPr lang="en-US" sz="2400" dirty="0" err="1"/>
              <a:t>Imdieke</a:t>
            </a:r>
            <a:r>
              <a:rPr lang="en-US" sz="2400" dirty="0"/>
              <a:t> Cross | Accessibility Specialist</a:t>
            </a:r>
          </a:p>
        </p:txBody>
      </p:sp>
      <p:sp>
        <p:nvSpPr>
          <p:cNvPr id="4" name="Date Placeholder 3"/>
          <p:cNvSpPr>
            <a:spLocks noGrp="1"/>
          </p:cNvSpPr>
          <p:nvPr>
            <p:ph type="dt" sz="half" idx="15"/>
          </p:nvPr>
        </p:nvSpPr>
        <p:spPr/>
        <p:txBody>
          <a:bodyPr/>
          <a:lstStyle/>
          <a:p>
            <a:fld id="{D7ED242C-24FB-43A0-BCB6-43756FC812F6}" type="datetime1">
              <a:rPr lang="en-US" smtClean="0"/>
              <a:t>12/8/2017</a:t>
            </a:fld>
            <a:endParaRPr lang="en-US" dirty="0"/>
          </a:p>
        </p:txBody>
      </p:sp>
      <p:sp>
        <p:nvSpPr>
          <p:cNvPr id="5" name="Footer Placeholder 4"/>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6"/>
          </p:nvPr>
        </p:nvSpPr>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1847886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Disability: A Question of Attitude (3)</a:t>
            </a:r>
          </a:p>
        </p:txBody>
      </p:sp>
      <p:sp>
        <p:nvSpPr>
          <p:cNvPr id="3" name="Content Placeholder 2"/>
          <p:cNvSpPr>
            <a:spLocks noGrp="1"/>
          </p:cNvSpPr>
          <p:nvPr>
            <p:ph idx="1"/>
          </p:nvPr>
        </p:nvSpPr>
        <p:spPr/>
        <p:txBody>
          <a:bodyPr>
            <a:normAutofit/>
          </a:bodyPr>
          <a:lstStyle/>
          <a:p>
            <a:pPr marL="457200" indent="-457200">
              <a:buFont typeface="+mj-lt"/>
              <a:buAutoNum type="alphaLcParenR"/>
            </a:pPr>
            <a:r>
              <a:rPr lang="en-US" dirty="0"/>
              <a:t>give up and go on, assuming you will get the meaning from the context of the rest of the conversation.</a:t>
            </a:r>
          </a:p>
          <a:p>
            <a:pPr marL="457200" indent="-457200">
              <a:buFont typeface="+mj-lt"/>
              <a:buAutoNum type="alphaLcParenR"/>
            </a:pPr>
            <a:r>
              <a:rPr lang="en-US" dirty="0"/>
              <a:t>ask again and again to have the sentence repeated, until you do understand.</a:t>
            </a:r>
          </a:p>
          <a:p>
            <a:pPr marL="457200" indent="-457200">
              <a:buFont typeface="+mj-lt"/>
              <a:buAutoNum type="alphaLcParenR"/>
            </a:pPr>
            <a:r>
              <a:rPr lang="en-US" dirty="0"/>
              <a:t>ask the person to spell out the words or use an alternative word or phrase.</a:t>
            </a:r>
          </a:p>
          <a:p>
            <a:pPr marL="457200" indent="-457200">
              <a:buFont typeface="+mj-lt"/>
              <a:buAutoNum type="alphaLcParenR"/>
            </a:pPr>
            <a:r>
              <a:rPr lang="en-US" dirty="0"/>
              <a:t>get someone else who understands the person better to come over and serve as an interpreter.</a:t>
            </a:r>
          </a:p>
          <a:p>
            <a:pPr marL="457200" indent="-457200">
              <a:buFont typeface="+mj-lt"/>
              <a:buAutoNum type="alphaLcParenR"/>
            </a:pPr>
            <a:r>
              <a:rPr lang="en-US" dirty="0"/>
              <a:t>make a joke about the situation and laugh at your inability to understand the person.</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254721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Disability: A Question of Attitude (4)</a:t>
            </a:r>
          </a:p>
        </p:txBody>
      </p:sp>
      <p:sp>
        <p:nvSpPr>
          <p:cNvPr id="3" name="Content Placeholder 2"/>
          <p:cNvSpPr>
            <a:spLocks noGrp="1"/>
          </p:cNvSpPr>
          <p:nvPr>
            <p:ph idx="1"/>
          </p:nvPr>
        </p:nvSpPr>
        <p:spPr/>
        <p:txBody>
          <a:bodyPr/>
          <a:lstStyle/>
          <a:p>
            <a:pPr marL="0" indent="0">
              <a:buNone/>
            </a:pPr>
            <a:r>
              <a:rPr lang="en-US" sz="3200" dirty="0"/>
              <a:t>A person who is Deaf or hard of hearing and a good lip reader will be able to see the following percentage of spoken sounds by watching the lips of a speaker.</a:t>
            </a:r>
          </a:p>
          <a:p>
            <a:pPr marL="457200" indent="-457200">
              <a:buFont typeface="+mj-lt"/>
              <a:buAutoNum type="alphaLcParenR"/>
            </a:pPr>
            <a:r>
              <a:rPr lang="en-US" sz="3200" dirty="0"/>
              <a:t>80 to 90%</a:t>
            </a:r>
          </a:p>
          <a:p>
            <a:pPr marL="457200" indent="-457200">
              <a:buFont typeface="+mj-lt"/>
              <a:buAutoNum type="alphaLcParenR"/>
            </a:pPr>
            <a:r>
              <a:rPr lang="en-US" sz="3200" dirty="0"/>
              <a:t>about 50%</a:t>
            </a:r>
          </a:p>
          <a:p>
            <a:pPr marL="457200" indent="-457200">
              <a:buFont typeface="+mj-lt"/>
              <a:buAutoNum type="alphaLcParenR"/>
            </a:pPr>
            <a:r>
              <a:rPr lang="en-US" sz="3200" dirty="0"/>
              <a:t>30% to 40%</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1298124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Disability: A Question of Attitude (5)</a:t>
            </a:r>
          </a:p>
        </p:txBody>
      </p:sp>
      <p:sp>
        <p:nvSpPr>
          <p:cNvPr id="3" name="Content Placeholder 2"/>
          <p:cNvSpPr>
            <a:spLocks noGrp="1"/>
          </p:cNvSpPr>
          <p:nvPr>
            <p:ph idx="1"/>
          </p:nvPr>
        </p:nvSpPr>
        <p:spPr/>
        <p:txBody>
          <a:bodyPr>
            <a:normAutofit fontScale="85000" lnSpcReduction="20000"/>
          </a:bodyPr>
          <a:lstStyle/>
          <a:p>
            <a:pPr marL="0" indent="0">
              <a:buNone/>
            </a:pPr>
            <a:r>
              <a:rPr lang="en-US" sz="3300" dirty="0"/>
              <a:t>Which of the following disabilities preclude a person from getting a driver’s license.</a:t>
            </a:r>
          </a:p>
          <a:p>
            <a:pPr marL="457200" indent="-457200">
              <a:spcBef>
                <a:spcPts val="600"/>
              </a:spcBef>
              <a:spcAft>
                <a:spcPts val="600"/>
              </a:spcAft>
              <a:buFont typeface="+mj-lt"/>
              <a:buAutoNum type="alphaLcParenR"/>
            </a:pPr>
            <a:r>
              <a:rPr lang="en-US" sz="3200" dirty="0"/>
              <a:t>deafness</a:t>
            </a:r>
          </a:p>
          <a:p>
            <a:pPr marL="457200" indent="-457200">
              <a:spcBef>
                <a:spcPts val="600"/>
              </a:spcBef>
              <a:spcAft>
                <a:spcPts val="600"/>
              </a:spcAft>
              <a:buFont typeface="+mj-lt"/>
              <a:buAutoNum type="alphaLcParenR"/>
            </a:pPr>
            <a:r>
              <a:rPr lang="en-US" sz="3200" dirty="0"/>
              <a:t>learning disability</a:t>
            </a:r>
          </a:p>
          <a:p>
            <a:pPr marL="457200" indent="-457200">
              <a:spcBef>
                <a:spcPts val="600"/>
              </a:spcBef>
              <a:spcAft>
                <a:spcPts val="600"/>
              </a:spcAft>
              <a:buFont typeface="+mj-lt"/>
              <a:buAutoNum type="alphaLcParenR"/>
            </a:pPr>
            <a:r>
              <a:rPr lang="en-US" sz="3200" dirty="0"/>
              <a:t>quadriplegia</a:t>
            </a:r>
          </a:p>
          <a:p>
            <a:pPr marL="457200" indent="-457200">
              <a:spcBef>
                <a:spcPts val="600"/>
              </a:spcBef>
              <a:spcAft>
                <a:spcPts val="600"/>
              </a:spcAft>
              <a:buFont typeface="+mj-lt"/>
              <a:buAutoNum type="alphaLcParenR"/>
            </a:pPr>
            <a:r>
              <a:rPr lang="en-US" sz="3200" dirty="0"/>
              <a:t>blindness</a:t>
            </a:r>
          </a:p>
          <a:p>
            <a:pPr marL="457200" indent="-457200">
              <a:spcBef>
                <a:spcPts val="600"/>
              </a:spcBef>
              <a:spcAft>
                <a:spcPts val="600"/>
              </a:spcAft>
              <a:buFont typeface="+mj-lt"/>
              <a:buAutoNum type="alphaLcParenR"/>
            </a:pPr>
            <a:r>
              <a:rPr lang="en-US" sz="3200" dirty="0"/>
              <a:t>epilepsy</a:t>
            </a:r>
          </a:p>
          <a:p>
            <a:pPr marL="457200" indent="-457200">
              <a:spcBef>
                <a:spcPts val="600"/>
              </a:spcBef>
              <a:spcAft>
                <a:spcPts val="600"/>
              </a:spcAft>
              <a:buFont typeface="+mj-lt"/>
              <a:buAutoNum type="alphaLcParenR"/>
            </a:pPr>
            <a:r>
              <a:rPr lang="en-US" sz="3200" dirty="0"/>
              <a:t>a and d above</a:t>
            </a:r>
          </a:p>
          <a:p>
            <a:pPr marL="457200" indent="-457200">
              <a:spcBef>
                <a:spcPts val="600"/>
              </a:spcBef>
              <a:spcAft>
                <a:spcPts val="600"/>
              </a:spcAft>
              <a:buFont typeface="+mj-lt"/>
              <a:buAutoNum type="alphaLcParenR"/>
            </a:pPr>
            <a:r>
              <a:rPr lang="en-US" sz="3200" dirty="0"/>
              <a:t>all of the above</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12</a:t>
            </a:fld>
            <a:endParaRPr lang="en-US" dirty="0"/>
          </a:p>
        </p:txBody>
      </p:sp>
    </p:spTree>
    <p:extLst>
      <p:ext uri="{BB962C8B-B14F-4D97-AF65-F5344CB8AC3E}">
        <p14:creationId xmlns:p14="http://schemas.microsoft.com/office/powerpoint/2010/main" val="3348414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(1)</a:t>
            </a:r>
          </a:p>
        </p:txBody>
      </p:sp>
      <p:sp>
        <p:nvSpPr>
          <p:cNvPr id="3" name="Content Placeholder 2"/>
          <p:cNvSpPr>
            <a:spLocks noGrp="1"/>
          </p:cNvSpPr>
          <p:nvPr>
            <p:ph idx="1"/>
          </p:nvPr>
        </p:nvSpPr>
        <p:spPr/>
        <p:txBody>
          <a:bodyPr>
            <a:normAutofit/>
          </a:bodyPr>
          <a:lstStyle/>
          <a:p>
            <a:r>
              <a:rPr lang="en-US" sz="2800" dirty="0"/>
              <a:t>While it may be rude to ask personal questions, do not make believe the disability does not exist.</a:t>
            </a:r>
          </a:p>
          <a:p>
            <a:r>
              <a:rPr lang="en-US" sz="2800" dirty="0"/>
              <a:t>People with disabilities are “just” people.</a:t>
            </a:r>
          </a:p>
          <a:p>
            <a:r>
              <a:rPr lang="en-US" sz="2800" dirty="0"/>
              <a:t>Do not be afraid to make a mistake… Relax.</a:t>
            </a:r>
          </a:p>
          <a:p>
            <a:r>
              <a:rPr lang="en-US" sz="2800" dirty="0"/>
              <a:t>There are many disabilities that are invisible.</a:t>
            </a:r>
          </a:p>
          <a:p>
            <a:r>
              <a:rPr lang="en-US" sz="2800" dirty="0"/>
              <a:t>Never assume you know what a person with a disability wants or needs – </a:t>
            </a:r>
            <a:r>
              <a:rPr lang="en-US" sz="2800" b="1" dirty="0"/>
              <a:t>COMMUNICATE!</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13</a:t>
            </a:fld>
            <a:endParaRPr lang="en-US" dirty="0"/>
          </a:p>
        </p:txBody>
      </p:sp>
    </p:spTree>
    <p:extLst>
      <p:ext uri="{BB962C8B-B14F-4D97-AF65-F5344CB8AC3E}">
        <p14:creationId xmlns:p14="http://schemas.microsoft.com/office/powerpoint/2010/main" val="139283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(2)</a:t>
            </a:r>
          </a:p>
        </p:txBody>
      </p:sp>
      <p:sp>
        <p:nvSpPr>
          <p:cNvPr id="3" name="Content Placeholder 2"/>
          <p:cNvSpPr>
            <a:spLocks noGrp="1"/>
          </p:cNvSpPr>
          <p:nvPr>
            <p:ph idx="1"/>
          </p:nvPr>
        </p:nvSpPr>
        <p:spPr/>
        <p:txBody>
          <a:bodyPr>
            <a:normAutofit/>
          </a:bodyPr>
          <a:lstStyle/>
          <a:p>
            <a:r>
              <a:rPr lang="en-US" sz="2800" dirty="0"/>
              <a:t>When talking to a person with a disability, talk directly to that individual, NOT the friend, companion, sign language interpreter or CART provider who may be present.</a:t>
            </a:r>
          </a:p>
          <a:p>
            <a:r>
              <a:rPr lang="en-US" sz="2800" dirty="0"/>
              <a:t>If offering assistance, ALWAYS wait for a response and then follow the instructions.</a:t>
            </a:r>
          </a:p>
          <a:p>
            <a:r>
              <a:rPr lang="en-US" sz="2800" dirty="0"/>
              <a:t>Treat adults in a manner befitting adults.</a:t>
            </a:r>
          </a:p>
          <a:p>
            <a:r>
              <a:rPr lang="en-US" sz="2800" dirty="0"/>
              <a:t>Offer people with a disability the same dignity, consideration, respect, and rights you expect for yourself.</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14</a:t>
            </a:fld>
            <a:endParaRPr lang="en-US" dirty="0"/>
          </a:p>
        </p:txBody>
      </p:sp>
    </p:spTree>
    <p:extLst>
      <p:ext uri="{BB962C8B-B14F-4D97-AF65-F5344CB8AC3E}">
        <p14:creationId xmlns:p14="http://schemas.microsoft.com/office/powerpoint/2010/main" val="2855060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(3)</a:t>
            </a:r>
          </a:p>
        </p:txBody>
      </p:sp>
      <p:sp>
        <p:nvSpPr>
          <p:cNvPr id="3" name="Content Placeholder 2"/>
          <p:cNvSpPr>
            <a:spLocks noGrp="1"/>
          </p:cNvSpPr>
          <p:nvPr>
            <p:ph idx="1"/>
          </p:nvPr>
        </p:nvSpPr>
        <p:spPr/>
        <p:txBody>
          <a:bodyPr>
            <a:normAutofit/>
          </a:bodyPr>
          <a:lstStyle/>
          <a:p>
            <a:r>
              <a:rPr lang="en-US" sz="2800" dirty="0"/>
              <a:t>If talking to a person using a wheelchair for any length of time, try to place yourself at his or her eye level.</a:t>
            </a:r>
          </a:p>
          <a:p>
            <a:r>
              <a:rPr lang="en-US" sz="2800" dirty="0"/>
              <a:t>DO NOT patronize anyone who uses a wheelchair, do not be overly familiar.</a:t>
            </a:r>
          </a:p>
          <a:p>
            <a:r>
              <a:rPr lang="en-US" sz="2800" dirty="0"/>
              <a:t>Do not lean on someone’s wheelchair or push someone in a wheelchair without specific permission.</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15</a:t>
            </a:fld>
            <a:endParaRPr lang="en-US" dirty="0"/>
          </a:p>
        </p:txBody>
      </p:sp>
    </p:spTree>
    <p:extLst>
      <p:ext uri="{BB962C8B-B14F-4D97-AF65-F5344CB8AC3E}">
        <p14:creationId xmlns:p14="http://schemas.microsoft.com/office/powerpoint/2010/main" val="2049456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(4)</a:t>
            </a:r>
          </a:p>
        </p:txBody>
      </p:sp>
      <p:sp>
        <p:nvSpPr>
          <p:cNvPr id="3" name="Content Placeholder 2"/>
          <p:cNvSpPr>
            <a:spLocks noGrp="1"/>
          </p:cNvSpPr>
          <p:nvPr>
            <p:ph idx="1"/>
          </p:nvPr>
        </p:nvSpPr>
        <p:spPr/>
        <p:txBody>
          <a:bodyPr>
            <a:noAutofit/>
          </a:bodyPr>
          <a:lstStyle/>
          <a:p>
            <a:r>
              <a:rPr lang="en-US" sz="2800" dirty="0"/>
              <a:t>DO NOT be afraid to ask someone with a speech disability to repeat a sentence or statement.</a:t>
            </a:r>
          </a:p>
          <a:p>
            <a:r>
              <a:rPr lang="en-US" sz="2800" dirty="0"/>
              <a:t>DO NOT pretend to understand if you do not.</a:t>
            </a:r>
          </a:p>
          <a:p>
            <a:r>
              <a:rPr lang="en-US" sz="2800" dirty="0"/>
              <a:t>Do not raise your voice. Many people with speech disabilities can hear you. </a:t>
            </a:r>
          </a:p>
          <a:p>
            <a:r>
              <a:rPr lang="en-US" sz="2800" dirty="0"/>
              <a:t>If unsure, repeat what the person tells you to confirm that you understood.</a:t>
            </a:r>
          </a:p>
          <a:p>
            <a:r>
              <a:rPr lang="en-US" sz="2800" dirty="0"/>
              <a:t>You may need to give individuals extra time to respond.</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16</a:t>
            </a:fld>
            <a:endParaRPr lang="en-US" dirty="0"/>
          </a:p>
        </p:txBody>
      </p:sp>
    </p:spTree>
    <p:extLst>
      <p:ext uri="{BB962C8B-B14F-4D97-AF65-F5344CB8AC3E}">
        <p14:creationId xmlns:p14="http://schemas.microsoft.com/office/powerpoint/2010/main" val="3490908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(5)</a:t>
            </a:r>
          </a:p>
        </p:txBody>
      </p:sp>
      <p:sp>
        <p:nvSpPr>
          <p:cNvPr id="3" name="Content Placeholder 2"/>
          <p:cNvSpPr>
            <a:spLocks noGrp="1"/>
          </p:cNvSpPr>
          <p:nvPr>
            <p:ph idx="1"/>
          </p:nvPr>
        </p:nvSpPr>
        <p:spPr/>
        <p:txBody>
          <a:bodyPr>
            <a:normAutofit/>
          </a:bodyPr>
          <a:lstStyle/>
          <a:p>
            <a:r>
              <a:rPr lang="en-US" sz="2800" dirty="0"/>
              <a:t>Before speaking to a person with a hearing loss, be sure to get their attention. It’s okay to wave your hand, tap the person on the shoulder or arm, rap on the table/desk or flick the lights on and off.</a:t>
            </a:r>
          </a:p>
          <a:p>
            <a:r>
              <a:rPr lang="en-US" sz="2800" dirty="0"/>
              <a:t>There is a range of communication preferences and styles among people with hearing loss. If you’re not sure what to do, it’s okay to ask the person.</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17</a:t>
            </a:fld>
            <a:endParaRPr lang="en-US" dirty="0"/>
          </a:p>
        </p:txBody>
      </p:sp>
    </p:spTree>
    <p:extLst>
      <p:ext uri="{BB962C8B-B14F-4D97-AF65-F5344CB8AC3E}">
        <p14:creationId xmlns:p14="http://schemas.microsoft.com/office/powerpoint/2010/main" val="3033481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(6)</a:t>
            </a:r>
          </a:p>
        </p:txBody>
      </p:sp>
      <p:sp>
        <p:nvSpPr>
          <p:cNvPr id="3" name="Content Placeholder 2"/>
          <p:cNvSpPr>
            <a:spLocks noGrp="1"/>
          </p:cNvSpPr>
          <p:nvPr>
            <p:ph idx="1"/>
          </p:nvPr>
        </p:nvSpPr>
        <p:spPr/>
        <p:txBody>
          <a:bodyPr>
            <a:normAutofit/>
          </a:bodyPr>
          <a:lstStyle/>
          <a:p>
            <a:r>
              <a:rPr lang="en-US" sz="2800" dirty="0"/>
              <a:t>DO NOT assume that someone who is deaf or hard of hearing is lip reading.</a:t>
            </a:r>
          </a:p>
          <a:p>
            <a:r>
              <a:rPr lang="en-US" sz="2800" dirty="0"/>
              <a:t>Talk “normally.” There’s no need to over-enunciate or shout or slow down your rate of speech (unless you know you are a speed-talker!).</a:t>
            </a:r>
          </a:p>
          <a:p>
            <a:r>
              <a:rPr lang="en-US" sz="2800" dirty="0"/>
              <a:t>DO NOT look away while talking to a person who is deaf or hard of hearing.</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18</a:t>
            </a:fld>
            <a:endParaRPr lang="en-US" dirty="0"/>
          </a:p>
        </p:txBody>
      </p:sp>
    </p:spTree>
    <p:extLst>
      <p:ext uri="{BB962C8B-B14F-4D97-AF65-F5344CB8AC3E}">
        <p14:creationId xmlns:p14="http://schemas.microsoft.com/office/powerpoint/2010/main" val="2662930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(7)</a:t>
            </a:r>
          </a:p>
        </p:txBody>
      </p:sp>
      <p:sp>
        <p:nvSpPr>
          <p:cNvPr id="3" name="Content Placeholder 2"/>
          <p:cNvSpPr>
            <a:spLocks noGrp="1"/>
          </p:cNvSpPr>
          <p:nvPr>
            <p:ph idx="1"/>
          </p:nvPr>
        </p:nvSpPr>
        <p:spPr/>
        <p:txBody>
          <a:bodyPr>
            <a:normAutofit/>
          </a:bodyPr>
          <a:lstStyle/>
          <a:p>
            <a:r>
              <a:rPr lang="en-US" sz="2800" dirty="0"/>
              <a:t>If greeting a person who is blind or has low vision, always identify yourself and those who are accompanying you.</a:t>
            </a:r>
          </a:p>
          <a:p>
            <a:r>
              <a:rPr lang="en-US" sz="2800" dirty="0"/>
              <a:t>When assisting or guiding a person who is blind or low vision, allow him/her to take your arm and give directions if appropriate.</a:t>
            </a:r>
          </a:p>
          <a:p>
            <a:r>
              <a:rPr lang="en-US" sz="2800" dirty="0"/>
              <a:t>Be sure to communicate to the person who is blind or low vision when you are leaving.</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19</a:t>
            </a:fld>
            <a:endParaRPr lang="en-US" dirty="0"/>
          </a:p>
        </p:txBody>
      </p:sp>
    </p:spTree>
    <p:extLst>
      <p:ext uri="{BB962C8B-B14F-4D97-AF65-F5344CB8AC3E}">
        <p14:creationId xmlns:p14="http://schemas.microsoft.com/office/powerpoint/2010/main" val="3468753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a:t>
            </a:r>
          </a:p>
        </p:txBody>
      </p:sp>
      <p:sp>
        <p:nvSpPr>
          <p:cNvPr id="3" name="Content Placeholder 2"/>
          <p:cNvSpPr>
            <a:spLocks noGrp="1"/>
          </p:cNvSpPr>
          <p:nvPr>
            <p:ph idx="1"/>
          </p:nvPr>
        </p:nvSpPr>
        <p:spPr/>
        <p:txBody>
          <a:bodyPr/>
          <a:lstStyle/>
          <a:p>
            <a:pPr marL="0" indent="0">
              <a:buNone/>
            </a:pPr>
            <a:r>
              <a:rPr lang="en-US" sz="4800" dirty="0"/>
              <a:t>According to the Americans with Disabilities Act, approximately 20% of the population has a disability as defined by law.</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a:t>
            </a:fld>
            <a:endParaRPr lang="en-US" dirty="0"/>
          </a:p>
        </p:txBody>
      </p:sp>
    </p:spTree>
    <p:extLst>
      <p:ext uri="{BB962C8B-B14F-4D97-AF65-F5344CB8AC3E}">
        <p14:creationId xmlns:p14="http://schemas.microsoft.com/office/powerpoint/2010/main" val="357232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Etiquette (8)</a:t>
            </a:r>
          </a:p>
        </p:txBody>
      </p:sp>
      <p:sp>
        <p:nvSpPr>
          <p:cNvPr id="3" name="Content Placeholder 2"/>
          <p:cNvSpPr>
            <a:spLocks noGrp="1"/>
          </p:cNvSpPr>
          <p:nvPr>
            <p:ph idx="1"/>
          </p:nvPr>
        </p:nvSpPr>
        <p:spPr/>
        <p:txBody>
          <a:bodyPr>
            <a:normAutofit/>
          </a:bodyPr>
          <a:lstStyle/>
          <a:p>
            <a:r>
              <a:rPr lang="en-US" sz="2800" dirty="0"/>
              <a:t>If the person who is blind or low vision is using a service dog:</a:t>
            </a:r>
          </a:p>
          <a:p>
            <a:pPr lvl="1"/>
            <a:r>
              <a:rPr lang="en-US" sz="2800" dirty="0"/>
              <a:t>Ignore the service animal as it is working;</a:t>
            </a:r>
          </a:p>
          <a:p>
            <a:pPr lvl="1"/>
            <a:r>
              <a:rPr lang="en-US" sz="2800" dirty="0"/>
              <a:t>Ask the handler if he or she needs more seating space for the animal and if they want to be seated in the wheelchair area;</a:t>
            </a:r>
          </a:p>
          <a:p>
            <a:pPr lvl="1"/>
            <a:r>
              <a:rPr lang="en-US" sz="2800" dirty="0"/>
              <a:t>If other service dogs are present, be sure to inform the handler and ask their preference.</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20</a:t>
            </a:fld>
            <a:endParaRPr lang="en-US" dirty="0"/>
          </a:p>
        </p:txBody>
      </p:sp>
    </p:spTree>
    <p:extLst>
      <p:ext uri="{BB962C8B-B14F-4D97-AF65-F5344CB8AC3E}">
        <p14:creationId xmlns:p14="http://schemas.microsoft.com/office/powerpoint/2010/main" val="3025546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Information or Assistance</a:t>
            </a:r>
          </a:p>
        </p:txBody>
      </p:sp>
      <p:sp>
        <p:nvSpPr>
          <p:cNvPr id="3" name="Content Placeholder 2"/>
          <p:cNvSpPr>
            <a:spLocks noGrp="1"/>
          </p:cNvSpPr>
          <p:nvPr>
            <p:ph idx="1"/>
          </p:nvPr>
        </p:nvSpPr>
        <p:spPr/>
        <p:txBody>
          <a:bodyPr>
            <a:normAutofit lnSpcReduction="10000"/>
          </a:bodyPr>
          <a:lstStyle/>
          <a:p>
            <a:pPr marL="0" indent="0">
              <a:buNone/>
            </a:pPr>
            <a:r>
              <a:rPr lang="en-US" dirty="0"/>
              <a:t>Contact:</a:t>
            </a:r>
          </a:p>
          <a:p>
            <a:pPr marL="0" indent="0">
              <a:buNone/>
            </a:pPr>
            <a:r>
              <a:rPr lang="en-US" dirty="0"/>
              <a:t>Margot </a:t>
            </a:r>
            <a:r>
              <a:rPr lang="en-US" dirty="0" err="1"/>
              <a:t>Imdieke</a:t>
            </a:r>
            <a:r>
              <a:rPr lang="en-US" dirty="0"/>
              <a:t> Cross</a:t>
            </a:r>
          </a:p>
          <a:p>
            <a:pPr marL="0" indent="0">
              <a:buNone/>
            </a:pPr>
            <a:r>
              <a:rPr lang="en-US" dirty="0"/>
              <a:t>Minnesota Council on Disability</a:t>
            </a:r>
          </a:p>
          <a:p>
            <a:pPr marL="0" indent="0">
              <a:buNone/>
            </a:pPr>
            <a:r>
              <a:rPr lang="en-US" dirty="0"/>
              <a:t>121 East 7th Place, Suite 107</a:t>
            </a:r>
          </a:p>
          <a:p>
            <a:pPr marL="0" indent="0">
              <a:buNone/>
            </a:pPr>
            <a:r>
              <a:rPr lang="en-US" dirty="0"/>
              <a:t>Saint Paul, Minnesota 55101</a:t>
            </a:r>
          </a:p>
          <a:p>
            <a:pPr marL="0" indent="0">
              <a:buNone/>
            </a:pPr>
            <a:r>
              <a:rPr lang="en-US" dirty="0"/>
              <a:t>651.361.7800 (VRS) </a:t>
            </a:r>
          </a:p>
          <a:p>
            <a:pPr marL="0" indent="0">
              <a:buNone/>
            </a:pPr>
            <a:r>
              <a:rPr lang="en-US" dirty="0"/>
              <a:t>1.800.945.8913 (VRS)</a:t>
            </a:r>
          </a:p>
          <a:p>
            <a:endParaRPr lang="en-US" dirty="0"/>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21</a:t>
            </a:fld>
            <a:endParaRPr lang="en-US" dirty="0"/>
          </a:p>
        </p:txBody>
      </p:sp>
    </p:spTree>
    <p:extLst>
      <p:ext uri="{BB962C8B-B14F-4D97-AF65-F5344CB8AC3E}">
        <p14:creationId xmlns:p14="http://schemas.microsoft.com/office/powerpoint/2010/main" val="2557340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of Disability</a:t>
            </a:r>
          </a:p>
        </p:txBody>
      </p:sp>
      <p:sp>
        <p:nvSpPr>
          <p:cNvPr id="3" name="Content Placeholder 2"/>
          <p:cNvSpPr>
            <a:spLocks noGrp="1"/>
          </p:cNvSpPr>
          <p:nvPr>
            <p:ph idx="1"/>
          </p:nvPr>
        </p:nvSpPr>
        <p:spPr/>
        <p:txBody>
          <a:bodyPr/>
          <a:lstStyle/>
          <a:p>
            <a:pPr marL="0" indent="0">
              <a:buNone/>
            </a:pPr>
            <a:r>
              <a:rPr lang="en-US" sz="3600" dirty="0"/>
              <a:t>The definition of disability used by the ADA:</a:t>
            </a:r>
          </a:p>
          <a:p>
            <a:r>
              <a:rPr lang="en-US" sz="3600" dirty="0"/>
              <a:t>A record of such an impairment; or</a:t>
            </a:r>
          </a:p>
          <a:p>
            <a:r>
              <a:rPr lang="en-US" sz="3600" dirty="0"/>
              <a:t>A physical or mental impairment that substantially limits one or more major life activity;</a:t>
            </a:r>
          </a:p>
          <a:p>
            <a:r>
              <a:rPr lang="en-US" sz="3600" dirty="0"/>
              <a:t>Being regarded as having such an impairment.</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720962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Language Guide (1)</a:t>
            </a:r>
          </a:p>
        </p:txBody>
      </p:sp>
      <p:sp>
        <p:nvSpPr>
          <p:cNvPr id="3" name="Content Placeholder 2"/>
          <p:cNvSpPr>
            <a:spLocks noGrp="1"/>
          </p:cNvSpPr>
          <p:nvPr>
            <p:ph idx="1"/>
          </p:nvPr>
        </p:nvSpPr>
        <p:spPr/>
        <p:txBody>
          <a:bodyPr>
            <a:normAutofit/>
          </a:bodyPr>
          <a:lstStyle/>
          <a:p>
            <a:pPr marL="0" indent="0">
              <a:buNone/>
            </a:pPr>
            <a:r>
              <a:rPr lang="en-US" sz="2800" dirty="0"/>
              <a:t>Historically, the words used to describe a person with a disability generally described a person of lesser worth. A person with a disability has, in the past been considered a burden, someone who needs to be taken care of and certainly someone who had little to contribute towards their self-care or to the whole of society.</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54877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Language Guide</a:t>
            </a:r>
            <a:r>
              <a:rPr lang="en-US" baseline="0" dirty="0"/>
              <a:t> (2)</a:t>
            </a:r>
            <a:endParaRPr lang="en-US" dirty="0"/>
          </a:p>
        </p:txBody>
      </p:sp>
      <p:sp>
        <p:nvSpPr>
          <p:cNvPr id="3" name="Content Placeholder 2"/>
          <p:cNvSpPr>
            <a:spLocks noGrp="1"/>
          </p:cNvSpPr>
          <p:nvPr>
            <p:ph idx="1"/>
          </p:nvPr>
        </p:nvSpPr>
        <p:spPr/>
        <p:txBody>
          <a:bodyPr/>
          <a:lstStyle/>
          <a:p>
            <a:pPr marL="0" indent="0">
              <a:buNone/>
            </a:pPr>
            <a:r>
              <a:rPr lang="en-US" sz="2800" dirty="0"/>
              <a:t>Words such as cripple, dumb, afflicted, defective, patient, victim and invalid were commonly used to describe someone with a disability.</a:t>
            </a:r>
          </a:p>
          <a:p>
            <a:pPr marL="0" indent="0">
              <a:buNone/>
            </a:pPr>
            <a:r>
              <a:rPr lang="en-US" sz="2800" dirty="0"/>
              <a:t>We as a society, are starting to recognize that people with disabilities are people first. We are our country’s mothers, fathers, students, teachers, bosses, lawyers, doctors, children and so on. In addition, the myths associated with disability are being regularly dispelled.</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347161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Language Guide (3)</a:t>
            </a:r>
          </a:p>
        </p:txBody>
      </p:sp>
      <p:sp>
        <p:nvSpPr>
          <p:cNvPr id="3" name="Content Placeholder 2"/>
          <p:cNvSpPr>
            <a:spLocks noGrp="1"/>
          </p:cNvSpPr>
          <p:nvPr>
            <p:ph idx="1"/>
          </p:nvPr>
        </p:nvSpPr>
        <p:spPr/>
        <p:txBody>
          <a:bodyPr>
            <a:normAutofit/>
          </a:bodyPr>
          <a:lstStyle/>
          <a:p>
            <a:pPr marL="0" indent="0">
              <a:buNone/>
            </a:pPr>
            <a:r>
              <a:rPr lang="en-US" sz="3600" dirty="0"/>
              <a:t>We are beginning to recognize the contributions many prominent individuals with disabilities have made to society at large.</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2936621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Disability Language Guide (4)</a:t>
            </a:r>
          </a:p>
        </p:txBody>
      </p:sp>
      <p:sp>
        <p:nvSpPr>
          <p:cNvPr id="3" name="Content Placeholder 2"/>
          <p:cNvSpPr>
            <a:spLocks noGrp="1"/>
          </p:cNvSpPr>
          <p:nvPr>
            <p:ph idx="1"/>
          </p:nvPr>
        </p:nvSpPr>
        <p:spPr/>
        <p:txBody>
          <a:bodyPr numCol="2">
            <a:noAutofit/>
          </a:bodyPr>
          <a:lstStyle/>
          <a:p>
            <a:pPr>
              <a:spcBef>
                <a:spcPts val="600"/>
              </a:spcBef>
              <a:spcAft>
                <a:spcPts val="600"/>
              </a:spcAft>
            </a:pPr>
            <a:r>
              <a:rPr lang="en-US" sz="2800" dirty="0"/>
              <a:t>Abraham Lincoln </a:t>
            </a:r>
          </a:p>
          <a:p>
            <a:pPr>
              <a:spcBef>
                <a:spcPts val="600"/>
              </a:spcBef>
              <a:spcAft>
                <a:spcPts val="600"/>
              </a:spcAft>
            </a:pPr>
            <a:r>
              <a:rPr lang="en-US" sz="2800" dirty="0"/>
              <a:t>Vincent van Gogh</a:t>
            </a:r>
          </a:p>
          <a:p>
            <a:pPr>
              <a:spcBef>
                <a:spcPts val="600"/>
              </a:spcBef>
              <a:spcAft>
                <a:spcPts val="600"/>
              </a:spcAft>
            </a:pPr>
            <a:r>
              <a:rPr lang="en-US" sz="2800" dirty="0"/>
              <a:t>Harriet Tubman</a:t>
            </a:r>
          </a:p>
          <a:p>
            <a:pPr>
              <a:spcBef>
                <a:spcPts val="600"/>
              </a:spcBef>
              <a:spcAft>
                <a:spcPts val="600"/>
              </a:spcAft>
            </a:pPr>
            <a:r>
              <a:rPr lang="en-US" sz="2800" dirty="0"/>
              <a:t>Ludwig van Beethoven</a:t>
            </a:r>
          </a:p>
          <a:p>
            <a:pPr>
              <a:spcBef>
                <a:spcPts val="600"/>
              </a:spcBef>
              <a:spcAft>
                <a:spcPts val="600"/>
              </a:spcAft>
            </a:pPr>
            <a:r>
              <a:rPr lang="en-US" sz="2800" dirty="0"/>
              <a:t>Albert Einstein</a:t>
            </a:r>
          </a:p>
          <a:p>
            <a:pPr>
              <a:spcBef>
                <a:spcPts val="600"/>
              </a:spcBef>
              <a:spcAft>
                <a:spcPts val="600"/>
              </a:spcAft>
            </a:pPr>
            <a:r>
              <a:rPr lang="en-US" sz="2800" dirty="0"/>
              <a:t>Franklin Delano Roosevelt</a:t>
            </a:r>
          </a:p>
          <a:p>
            <a:pPr>
              <a:spcBef>
                <a:spcPts val="600"/>
              </a:spcBef>
              <a:spcAft>
                <a:spcPts val="600"/>
              </a:spcAft>
            </a:pPr>
            <a:r>
              <a:rPr lang="en-US" sz="2800" dirty="0"/>
              <a:t>Susan B. Anthony </a:t>
            </a:r>
          </a:p>
          <a:p>
            <a:pPr>
              <a:spcBef>
                <a:spcPts val="600"/>
              </a:spcBef>
              <a:spcAft>
                <a:spcPts val="600"/>
              </a:spcAft>
            </a:pPr>
            <a:r>
              <a:rPr lang="en-US" sz="2800" dirty="0"/>
              <a:t>Stephen Hawking</a:t>
            </a:r>
          </a:p>
          <a:p>
            <a:pPr>
              <a:spcBef>
                <a:spcPts val="600"/>
              </a:spcBef>
              <a:spcAft>
                <a:spcPts val="600"/>
              </a:spcAft>
            </a:pPr>
            <a:r>
              <a:rPr lang="en-US" sz="2800" dirty="0"/>
              <a:t>Stevie Wonder</a:t>
            </a:r>
          </a:p>
          <a:p>
            <a:pPr marL="0" indent="0">
              <a:buNone/>
            </a:pPr>
            <a:r>
              <a:rPr lang="en-US" sz="2800" dirty="0"/>
              <a:t>These are just a few of the many individuals with significant disabilities who have made remarkable contributions to art, science, politics, communication &amp; entertainment.</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553012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Disability: A Question of Attitude (1)</a:t>
            </a:r>
          </a:p>
        </p:txBody>
      </p:sp>
      <p:sp>
        <p:nvSpPr>
          <p:cNvPr id="3" name="Content Placeholder 2"/>
          <p:cNvSpPr>
            <a:spLocks noGrp="1"/>
          </p:cNvSpPr>
          <p:nvPr>
            <p:ph idx="1"/>
          </p:nvPr>
        </p:nvSpPr>
        <p:spPr/>
        <p:txBody>
          <a:bodyPr/>
          <a:lstStyle/>
          <a:p>
            <a:pPr marL="0" indent="0">
              <a:buNone/>
            </a:pPr>
            <a:r>
              <a:rPr lang="en-US" sz="2800" dirty="0"/>
              <a:t>Which of the following positions has NOT been filled by a person who is legally blind?</a:t>
            </a:r>
          </a:p>
          <a:p>
            <a:pPr marL="457200" indent="-457200">
              <a:buFont typeface="+mj-lt"/>
              <a:buAutoNum type="alphaLcParenR"/>
            </a:pPr>
            <a:r>
              <a:rPr lang="en-US" sz="2800" dirty="0"/>
              <a:t>photographer</a:t>
            </a:r>
          </a:p>
          <a:p>
            <a:pPr marL="457200" indent="-457200">
              <a:buFont typeface="+mj-lt"/>
              <a:buAutoNum type="alphaLcParenR"/>
            </a:pPr>
            <a:r>
              <a:rPr lang="en-US" sz="2800" dirty="0"/>
              <a:t>airplane pilot</a:t>
            </a:r>
          </a:p>
          <a:p>
            <a:pPr marL="457200" indent="-457200">
              <a:buFont typeface="+mj-lt"/>
              <a:buAutoNum type="alphaLcParenR"/>
            </a:pPr>
            <a:r>
              <a:rPr lang="en-US" sz="2800" dirty="0"/>
              <a:t>chemistry professor</a:t>
            </a:r>
          </a:p>
          <a:p>
            <a:pPr marL="457200" indent="-457200">
              <a:buFont typeface="+mj-lt"/>
              <a:buAutoNum type="alphaLcParenR"/>
            </a:pPr>
            <a:r>
              <a:rPr lang="en-US" sz="2800" dirty="0"/>
              <a:t>all of the above</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2060332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Responding to Disability: A Question of Attitude (2)</a:t>
            </a:r>
          </a:p>
        </p:txBody>
      </p:sp>
      <p:sp>
        <p:nvSpPr>
          <p:cNvPr id="3" name="Content Placeholder 2"/>
          <p:cNvSpPr>
            <a:spLocks noGrp="1"/>
          </p:cNvSpPr>
          <p:nvPr>
            <p:ph idx="1"/>
          </p:nvPr>
        </p:nvSpPr>
        <p:spPr/>
        <p:txBody>
          <a:bodyPr>
            <a:normAutofit/>
          </a:bodyPr>
          <a:lstStyle/>
          <a:p>
            <a:pPr marL="0" indent="0">
              <a:buNone/>
            </a:pPr>
            <a:r>
              <a:rPr lang="en-US" altLang="en-US" sz="3200" dirty="0"/>
              <a:t>You are talking to a person with a severe speech disability. You have asked the person to repeat herself in order to understand what she is saying. However, the person has now repeated one phrase 4 or 5 times and you still don’t understand. You should:</a:t>
            </a:r>
          </a:p>
        </p:txBody>
      </p:sp>
      <p:sp>
        <p:nvSpPr>
          <p:cNvPr id="4" name="Date Placeholder 3" hidden="1"/>
          <p:cNvSpPr>
            <a:spLocks noGrp="1"/>
          </p:cNvSpPr>
          <p:nvPr>
            <p:ph type="dt" sz="half" idx="10"/>
          </p:nvPr>
        </p:nvSpPr>
        <p:spPr/>
        <p:txBody>
          <a:bodyPr/>
          <a:lstStyle/>
          <a:p>
            <a:fld id="{824D5D47-1752-4D84-8BFB-C2F71A34C932}" type="datetime1">
              <a:rPr lang="en-US" smtClean="0"/>
              <a:t>12/8/2017</a:t>
            </a:fld>
            <a:endParaRPr lang="en-US" dirty="0"/>
          </a:p>
        </p:txBody>
      </p:sp>
      <p:sp>
        <p:nvSpPr>
          <p:cNvPr id="5" name="Footer Placeholder 4" hidden="1"/>
          <p:cNvSpPr>
            <a:spLocks noGrp="1"/>
          </p:cNvSpPr>
          <p:nvPr>
            <p:ph type="ftr" sz="quarter" idx="3"/>
          </p:nvPr>
        </p:nvSpPr>
        <p:spPr/>
        <p:txBody>
          <a:bodyPr/>
          <a:lstStyle/>
          <a:p>
            <a:r>
              <a:rPr lang="en-US"/>
              <a:t>Your Policy, Training and Technical Resource </a:t>
            </a:r>
            <a:r>
              <a:rPr lang="en-US">
                <a:solidFill>
                  <a:schemeClr val="accent1"/>
                </a:solidFill>
              </a:rPr>
              <a:t>|</a:t>
            </a:r>
            <a:r>
              <a:rPr lang="en-US"/>
              <a:t>  disability.state.mn.us</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3208363024"/>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8E5C999-9CFC-4D0F-889E-69B9D6D492EC}" vid="{4BC2041C-FC2C-495B-B05B-BFC6F12D8C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73A0F7-7423-48D4-A966-8AC17BB444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3.xml><?xml version="1.0" encoding="utf-8"?>
<ds:datastoreItem xmlns:ds="http://schemas.openxmlformats.org/officeDocument/2006/customXml" ds:itemID="{9678B604-9059-4F1C-B8E2-C96A71A964D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PowerPoint Template</Template>
  <TotalTime>186</TotalTime>
  <Words>1405</Words>
  <Application>Microsoft Office PowerPoint</Application>
  <PresentationFormat>Widescreen</PresentationFormat>
  <Paragraphs>167</Paragraphs>
  <Slides>21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NeueHaasGroteskText Std</vt:lpstr>
      <vt:lpstr>MN.IT</vt:lpstr>
      <vt:lpstr>Disability Awareness: The Basics II</vt:lpstr>
      <vt:lpstr>Statistics</vt:lpstr>
      <vt:lpstr>Definition of Disability</vt:lpstr>
      <vt:lpstr>Disability Language Guide (1)</vt:lpstr>
      <vt:lpstr>Disability Language Guide (2)</vt:lpstr>
      <vt:lpstr>Disability Language Guide (3)</vt:lpstr>
      <vt:lpstr>Disability Language Guide (4)</vt:lpstr>
      <vt:lpstr>Responding to Disability: A Question of Attitude (1)</vt:lpstr>
      <vt:lpstr>Responding to Disability: A Question of Attitude (2)</vt:lpstr>
      <vt:lpstr>Responding to Disability: A Question of Attitude (3)</vt:lpstr>
      <vt:lpstr>Responding to Disability: A Question of Attitude (4)</vt:lpstr>
      <vt:lpstr>Responding to Disability: A Question of Attitude (5)</vt:lpstr>
      <vt:lpstr>Disability Etiquette (1)</vt:lpstr>
      <vt:lpstr>Disability Etiquette (2)</vt:lpstr>
      <vt:lpstr>Disability Etiquette (3)</vt:lpstr>
      <vt:lpstr>Disability Etiquette (4)</vt:lpstr>
      <vt:lpstr>Disability Etiquette (5)</vt:lpstr>
      <vt:lpstr>Disability Etiquette (6)</vt:lpstr>
      <vt:lpstr>Disability Etiquette (7)</vt:lpstr>
      <vt:lpstr>Disability Etiquette (8)</vt:lpstr>
      <vt:lpstr>For Information or Assistance</vt:lpstr>
    </vt:vector>
  </TitlesOfParts>
  <Company>MN.IT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Awareness: The Basics II</dc:title>
  <dc:subject>Disability awareness and etiquette</dc:subject>
  <dc:creator>Margot Imdieke</dc:creator>
  <cp:keywords>PowerPoint, Template</cp:keywords>
  <dc:description>Version 1.1, Released 8-2016</dc:description>
  <cp:lastModifiedBy>Mullendore, Zoe</cp:lastModifiedBy>
  <cp:revision>15</cp:revision>
  <cp:lastPrinted>2017-03-14T16:27:36Z</cp:lastPrinted>
  <dcterms:created xsi:type="dcterms:W3CDTF">2017-12-08T15:29:14Z</dcterms:created>
  <dcterms:modified xsi:type="dcterms:W3CDTF">2017-12-08T18:56:31Z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y fmtid="{D5CDD505-2E9C-101B-9397-08002B2CF9AE}" pid="3" name="_MarkAsFinal">
    <vt:bool>true</vt:bool>
  </property>
</Properties>
</file>