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3" r:id="rId1"/>
    <p:sldMasterId id="2147483684" r:id="rId2"/>
  </p:sldMasterIdLst>
  <p:notesMasterIdLst>
    <p:notesMasterId r:id="rId17"/>
  </p:notesMasterIdLst>
  <p:sldIdLst>
    <p:sldId id="256" r:id="rId3"/>
    <p:sldId id="299" r:id="rId4"/>
    <p:sldId id="307" r:id="rId5"/>
    <p:sldId id="310" r:id="rId6"/>
    <p:sldId id="312" r:id="rId7"/>
    <p:sldId id="314" r:id="rId8"/>
    <p:sldId id="282" r:id="rId9"/>
    <p:sldId id="303" r:id="rId10"/>
    <p:sldId id="302" r:id="rId11"/>
    <p:sldId id="315" r:id="rId12"/>
    <p:sldId id="300" r:id="rId13"/>
    <p:sldId id="304" r:id="rId14"/>
    <p:sldId id="316" r:id="rId15"/>
    <p:sldId id="281" r:id="rId16"/>
  </p:sldIdLst>
  <p:sldSz cx="9906000" cy="6858000" type="A4"/>
  <p:notesSz cx="7010400" cy="9296400"/>
  <p:embeddedFontLst>
    <p:embeddedFont>
      <p:font typeface="Gabriola" panose="04040605051002020D02" pitchFamily="82" charset="0"/>
      <p:regular r:id="rId18"/>
    </p:embeddedFont>
    <p:embeddedFont>
      <p:font typeface="Dancing Script" panose="020B0604020202020204" charset="0"/>
      <p:regular r:id="rId19"/>
      <p:bold r:id="rId20"/>
    </p:embeddedFont>
    <p:embeddedFont>
      <p:font typeface="Calibri" panose="020F0502020204030204" pitchFamily="34" charset="0"/>
      <p:regular r:id="rId21"/>
      <p:bold r:id="rId22"/>
      <p:italic r:id="rId23"/>
      <p:boldItalic r:id="rId24"/>
    </p:embeddedFont>
    <p:embeddedFont>
      <p:font typeface="Tahoma" panose="020B0604030504040204" pitchFamily="3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575E7B4B-31D4-4707-AA0B-79A3874883EA}">
          <p14:sldIdLst>
            <p14:sldId id="256"/>
            <p14:sldId id="299"/>
            <p14:sldId id="307"/>
            <p14:sldId id="310"/>
          </p14:sldIdLst>
        </p14:section>
        <p14:section name="Untitled Section" id="{00F4686F-55D7-441D-95AE-FE9C291B473C}">
          <p14:sldIdLst>
            <p14:sldId id="312"/>
            <p14:sldId id="314"/>
            <p14:sldId id="282"/>
            <p14:sldId id="303"/>
            <p14:sldId id="302"/>
            <p14:sldId id="315"/>
            <p14:sldId id="300"/>
            <p14:sldId id="304"/>
            <p14:sldId id="316"/>
            <p14:sldId id="28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C1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80" autoAdjust="0"/>
    <p:restoredTop sz="77226" autoAdjust="0"/>
  </p:normalViewPr>
  <p:slideViewPr>
    <p:cSldViewPr snapToGrid="0">
      <p:cViewPr varScale="1">
        <p:scale>
          <a:sx n="68" d="100"/>
          <a:sy n="68" d="100"/>
        </p:scale>
        <p:origin x="108" y="66"/>
      </p:cViewPr>
      <p:guideLst/>
    </p:cSldViewPr>
  </p:slideViewPr>
  <p:notesTextViewPr>
    <p:cViewPr>
      <p:scale>
        <a:sx n="1" d="1"/>
        <a:sy n="1" d="1"/>
      </p:scale>
      <p:origin x="0" y="0"/>
    </p:cViewPr>
  </p:notesTextViewPr>
  <p:notesViewPr>
    <p:cSldViewPr snapToGrid="0">
      <p:cViewPr varScale="1">
        <p:scale>
          <a:sx n="97" d="100"/>
          <a:sy n="97" d="100"/>
        </p:scale>
        <p:origin x="206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CC4ECB-5497-42E6-B8E7-6781117AED09}" type="doc">
      <dgm:prSet loTypeId="urn:microsoft.com/office/officeart/2005/8/layout/process1" loCatId="process" qsTypeId="urn:microsoft.com/office/officeart/2005/8/quickstyle/simple1" qsCatId="simple" csTypeId="urn:microsoft.com/office/officeart/2005/8/colors/accent1_2" csCatId="accent1" phldr="1"/>
      <dgm:spPr/>
    </dgm:pt>
    <dgm:pt modelId="{89FE89C3-F644-406E-AD4A-4CA7501DEF3F}">
      <dgm:prSet phldrT="[Text]"/>
      <dgm:spPr/>
      <dgm:t>
        <a:bodyPr/>
        <a:lstStyle/>
        <a:p>
          <a:r>
            <a:rPr lang="en-US" dirty="0"/>
            <a:t>13% budget</a:t>
          </a:r>
        </a:p>
      </dgm:t>
    </dgm:pt>
    <dgm:pt modelId="{C2BDB041-724F-4A0D-8E3B-15119B9F38D1}" type="parTrans" cxnId="{19612231-D9A8-4927-910A-75F6C0A73166}">
      <dgm:prSet/>
      <dgm:spPr/>
      <dgm:t>
        <a:bodyPr/>
        <a:lstStyle/>
        <a:p>
          <a:endParaRPr lang="en-US"/>
        </a:p>
      </dgm:t>
    </dgm:pt>
    <dgm:pt modelId="{1CC7334A-2E60-47B6-A8DF-2343EAF0FB88}" type="sibTrans" cxnId="{19612231-D9A8-4927-910A-75F6C0A73166}">
      <dgm:prSet/>
      <dgm:spPr/>
      <dgm:t>
        <a:bodyPr/>
        <a:lstStyle/>
        <a:p>
          <a:endParaRPr lang="en-US"/>
        </a:p>
      </dgm:t>
    </dgm:pt>
    <dgm:pt modelId="{BAAD23E0-72B2-44FD-9056-2CA5A70B22AF}">
      <dgm:prSet phldrT="[Text]"/>
      <dgm:spPr/>
      <dgm:t>
        <a:bodyPr/>
        <a:lstStyle/>
        <a:p>
          <a:r>
            <a:rPr lang="en-US" dirty="0"/>
            <a:t>3%    transit trips</a:t>
          </a:r>
        </a:p>
      </dgm:t>
    </dgm:pt>
    <dgm:pt modelId="{E2B56436-BD39-4DD2-95CC-601C8D92C164}" type="parTrans" cxnId="{98CBFAAB-308A-4C86-A652-CC0FE0BB03BA}">
      <dgm:prSet/>
      <dgm:spPr/>
      <dgm:t>
        <a:bodyPr/>
        <a:lstStyle/>
        <a:p>
          <a:endParaRPr lang="en-US"/>
        </a:p>
      </dgm:t>
    </dgm:pt>
    <dgm:pt modelId="{FA1D15BA-3E4D-451C-A945-408563B81C42}" type="sibTrans" cxnId="{98CBFAAB-308A-4C86-A652-CC0FE0BB03BA}">
      <dgm:prSet/>
      <dgm:spPr/>
      <dgm:t>
        <a:bodyPr/>
        <a:lstStyle/>
        <a:p>
          <a:endParaRPr lang="en-US"/>
        </a:p>
      </dgm:t>
    </dgm:pt>
    <dgm:pt modelId="{9BEC138E-4B52-42F8-A047-902121BEED3B}" type="pres">
      <dgm:prSet presAssocID="{CFCC4ECB-5497-42E6-B8E7-6781117AED09}" presName="Name0" presStyleCnt="0">
        <dgm:presLayoutVars>
          <dgm:dir/>
          <dgm:resizeHandles val="exact"/>
        </dgm:presLayoutVars>
      </dgm:prSet>
      <dgm:spPr/>
    </dgm:pt>
    <dgm:pt modelId="{CCA60AFD-03DF-4B0F-B5EB-C724D99DB2CD}" type="pres">
      <dgm:prSet presAssocID="{89FE89C3-F644-406E-AD4A-4CA7501DEF3F}" presName="node" presStyleLbl="node1" presStyleIdx="0" presStyleCnt="2">
        <dgm:presLayoutVars>
          <dgm:bulletEnabled val="1"/>
        </dgm:presLayoutVars>
      </dgm:prSet>
      <dgm:spPr/>
    </dgm:pt>
    <dgm:pt modelId="{7448FC55-D135-4B28-AA01-8C47881C3C13}" type="pres">
      <dgm:prSet presAssocID="{1CC7334A-2E60-47B6-A8DF-2343EAF0FB88}" presName="sibTrans" presStyleLbl="sibTrans2D1" presStyleIdx="0" presStyleCnt="1" custScaleX="184070" custScaleY="111142"/>
      <dgm:spPr/>
    </dgm:pt>
    <dgm:pt modelId="{E5C3FBBD-D12A-440F-9761-4044C601C93F}" type="pres">
      <dgm:prSet presAssocID="{1CC7334A-2E60-47B6-A8DF-2343EAF0FB88}" presName="connectorText" presStyleLbl="sibTrans2D1" presStyleIdx="0" presStyleCnt="1"/>
      <dgm:spPr/>
    </dgm:pt>
    <dgm:pt modelId="{6CBBCBAA-8AF0-4D27-A180-EACB4D27DFAC}" type="pres">
      <dgm:prSet presAssocID="{BAAD23E0-72B2-44FD-9056-2CA5A70B22AF}" presName="node" presStyleLbl="node1" presStyleIdx="1" presStyleCnt="2">
        <dgm:presLayoutVars>
          <dgm:bulletEnabled val="1"/>
        </dgm:presLayoutVars>
      </dgm:prSet>
      <dgm:spPr/>
    </dgm:pt>
  </dgm:ptLst>
  <dgm:cxnLst>
    <dgm:cxn modelId="{56D95D0C-545B-45F2-98AF-D6DA974EE0D2}" type="presOf" srcId="{BAAD23E0-72B2-44FD-9056-2CA5A70B22AF}" destId="{6CBBCBAA-8AF0-4D27-A180-EACB4D27DFAC}" srcOrd="0" destOrd="0" presId="urn:microsoft.com/office/officeart/2005/8/layout/process1"/>
    <dgm:cxn modelId="{9C9FB012-3575-42C4-B35A-364836A37FA4}" type="presOf" srcId="{1CC7334A-2E60-47B6-A8DF-2343EAF0FB88}" destId="{E5C3FBBD-D12A-440F-9761-4044C601C93F}" srcOrd="1" destOrd="0" presId="urn:microsoft.com/office/officeart/2005/8/layout/process1"/>
    <dgm:cxn modelId="{19612231-D9A8-4927-910A-75F6C0A73166}" srcId="{CFCC4ECB-5497-42E6-B8E7-6781117AED09}" destId="{89FE89C3-F644-406E-AD4A-4CA7501DEF3F}" srcOrd="0" destOrd="0" parTransId="{C2BDB041-724F-4A0D-8E3B-15119B9F38D1}" sibTransId="{1CC7334A-2E60-47B6-A8DF-2343EAF0FB88}"/>
    <dgm:cxn modelId="{C1C81D6D-AD8D-481C-A010-CBFB57B08C56}" type="presOf" srcId="{CFCC4ECB-5497-42E6-B8E7-6781117AED09}" destId="{9BEC138E-4B52-42F8-A047-902121BEED3B}" srcOrd="0" destOrd="0" presId="urn:microsoft.com/office/officeart/2005/8/layout/process1"/>
    <dgm:cxn modelId="{98D31C7A-2826-454D-8CBE-F7B2BEE880A6}" type="presOf" srcId="{1CC7334A-2E60-47B6-A8DF-2343EAF0FB88}" destId="{7448FC55-D135-4B28-AA01-8C47881C3C13}" srcOrd="0" destOrd="0" presId="urn:microsoft.com/office/officeart/2005/8/layout/process1"/>
    <dgm:cxn modelId="{241A6490-E9B6-4F5D-8D4E-851213360E82}" type="presOf" srcId="{89FE89C3-F644-406E-AD4A-4CA7501DEF3F}" destId="{CCA60AFD-03DF-4B0F-B5EB-C724D99DB2CD}" srcOrd="0" destOrd="0" presId="urn:microsoft.com/office/officeart/2005/8/layout/process1"/>
    <dgm:cxn modelId="{98CBFAAB-308A-4C86-A652-CC0FE0BB03BA}" srcId="{CFCC4ECB-5497-42E6-B8E7-6781117AED09}" destId="{BAAD23E0-72B2-44FD-9056-2CA5A70B22AF}" srcOrd="1" destOrd="0" parTransId="{E2B56436-BD39-4DD2-95CC-601C8D92C164}" sibTransId="{FA1D15BA-3E4D-451C-A945-408563B81C42}"/>
    <dgm:cxn modelId="{6D6FCBEC-246A-4C3B-AAA7-D2499041BA1C}" type="presParOf" srcId="{9BEC138E-4B52-42F8-A047-902121BEED3B}" destId="{CCA60AFD-03DF-4B0F-B5EB-C724D99DB2CD}" srcOrd="0" destOrd="0" presId="urn:microsoft.com/office/officeart/2005/8/layout/process1"/>
    <dgm:cxn modelId="{2D46834F-B235-409B-B746-654C1E90FB15}" type="presParOf" srcId="{9BEC138E-4B52-42F8-A047-902121BEED3B}" destId="{7448FC55-D135-4B28-AA01-8C47881C3C13}" srcOrd="1" destOrd="0" presId="urn:microsoft.com/office/officeart/2005/8/layout/process1"/>
    <dgm:cxn modelId="{4CF8590A-D688-4799-A6C5-5AD9B377577D}" type="presParOf" srcId="{7448FC55-D135-4B28-AA01-8C47881C3C13}" destId="{E5C3FBBD-D12A-440F-9761-4044C601C93F}" srcOrd="0" destOrd="0" presId="urn:microsoft.com/office/officeart/2005/8/layout/process1"/>
    <dgm:cxn modelId="{2ABB68AE-B89E-4397-A12C-97D1D5CE7B9B}" type="presParOf" srcId="{9BEC138E-4B52-42F8-A047-902121BEED3B}" destId="{6CBBCBAA-8AF0-4D27-A180-EACB4D27DFAC}"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9F7C76-7833-4AAD-857E-76CA98EB339B}" type="doc">
      <dgm:prSet loTypeId="urn:microsoft.com/office/officeart/2005/8/layout/hProcess9" loCatId="process" qsTypeId="urn:microsoft.com/office/officeart/2005/8/quickstyle/simple1" qsCatId="simple" csTypeId="urn:microsoft.com/office/officeart/2005/8/colors/accent1_2" csCatId="accent1" phldr="1"/>
      <dgm:spPr/>
    </dgm:pt>
    <dgm:pt modelId="{E7FA4D3E-BE70-4760-9541-17C96530AF5E}">
      <dgm:prSet phldrT="[Text]"/>
      <dgm:spPr/>
      <dgm:t>
        <a:bodyPr/>
        <a:lstStyle/>
        <a:p>
          <a:r>
            <a:rPr lang="en-US" dirty="0"/>
            <a:t>Pre-pilot testing </a:t>
          </a:r>
        </a:p>
        <a:p>
          <a:r>
            <a:rPr lang="en-US" dirty="0"/>
            <a:t>Jan 2018</a:t>
          </a:r>
        </a:p>
      </dgm:t>
    </dgm:pt>
    <dgm:pt modelId="{E13658EE-19B0-484F-ACE8-40C9FB0AFF7B}" type="parTrans" cxnId="{7622924D-A841-4366-B0DE-A7B1E4227AFA}">
      <dgm:prSet/>
      <dgm:spPr/>
      <dgm:t>
        <a:bodyPr/>
        <a:lstStyle/>
        <a:p>
          <a:endParaRPr lang="en-US"/>
        </a:p>
      </dgm:t>
    </dgm:pt>
    <dgm:pt modelId="{969C850A-5FA9-4559-BC3F-D28122357308}" type="sibTrans" cxnId="{7622924D-A841-4366-B0DE-A7B1E4227AFA}">
      <dgm:prSet/>
      <dgm:spPr/>
      <dgm:t>
        <a:bodyPr/>
        <a:lstStyle/>
        <a:p>
          <a:endParaRPr lang="en-US"/>
        </a:p>
      </dgm:t>
    </dgm:pt>
    <dgm:pt modelId="{30C9FD61-BE43-4250-B8E9-A90A2046C1A1}">
      <dgm:prSet/>
      <dgm:spPr/>
      <dgm:t>
        <a:bodyPr/>
        <a:lstStyle/>
        <a:p>
          <a:r>
            <a:rPr lang="en-US" dirty="0"/>
            <a:t>MO Tech platform launches Spring 2018</a:t>
          </a:r>
        </a:p>
      </dgm:t>
    </dgm:pt>
    <dgm:pt modelId="{4C709897-2388-419B-8F80-4913A81C9D37}" type="parTrans" cxnId="{7519ABD7-F174-4ADB-9CC4-06082541753B}">
      <dgm:prSet/>
      <dgm:spPr/>
      <dgm:t>
        <a:bodyPr/>
        <a:lstStyle/>
        <a:p>
          <a:endParaRPr lang="en-US"/>
        </a:p>
      </dgm:t>
    </dgm:pt>
    <dgm:pt modelId="{5BA1C17F-1EEB-44A4-BC81-49243014DA42}" type="sibTrans" cxnId="{7519ABD7-F174-4ADB-9CC4-06082541753B}">
      <dgm:prSet/>
      <dgm:spPr/>
      <dgm:t>
        <a:bodyPr/>
        <a:lstStyle/>
        <a:p>
          <a:endParaRPr lang="en-US"/>
        </a:p>
      </dgm:t>
    </dgm:pt>
    <dgm:pt modelId="{D4F31347-8C57-404F-B755-739EFEA500B6}">
      <dgm:prSet/>
      <dgm:spPr/>
      <dgm:t>
        <a:bodyPr/>
        <a:lstStyle/>
        <a:p>
          <a:r>
            <a:rPr lang="en-US" dirty="0"/>
            <a:t>Official launch Summer 2018</a:t>
          </a:r>
        </a:p>
      </dgm:t>
    </dgm:pt>
    <dgm:pt modelId="{7E7DB46E-6808-4B8C-9D1C-B53EAAE7B905}" type="parTrans" cxnId="{F8B6FAA9-29DE-4B9C-987E-57905F324B28}">
      <dgm:prSet/>
      <dgm:spPr/>
      <dgm:t>
        <a:bodyPr/>
        <a:lstStyle/>
        <a:p>
          <a:endParaRPr lang="en-US"/>
        </a:p>
      </dgm:t>
    </dgm:pt>
    <dgm:pt modelId="{5AC6E953-2E59-435C-91DA-ECFD30168749}" type="sibTrans" cxnId="{F8B6FAA9-29DE-4B9C-987E-57905F324B28}">
      <dgm:prSet/>
      <dgm:spPr/>
      <dgm:t>
        <a:bodyPr/>
        <a:lstStyle/>
        <a:p>
          <a:endParaRPr lang="en-US"/>
        </a:p>
      </dgm:t>
    </dgm:pt>
    <dgm:pt modelId="{F61626F2-7FAB-4E6F-9624-506F27B46C2E}" type="pres">
      <dgm:prSet presAssocID="{AC9F7C76-7833-4AAD-857E-76CA98EB339B}" presName="CompostProcess" presStyleCnt="0">
        <dgm:presLayoutVars>
          <dgm:dir/>
          <dgm:resizeHandles val="exact"/>
        </dgm:presLayoutVars>
      </dgm:prSet>
      <dgm:spPr/>
    </dgm:pt>
    <dgm:pt modelId="{08C15139-FEC9-4948-B0C5-5A486DD0583C}" type="pres">
      <dgm:prSet presAssocID="{AC9F7C76-7833-4AAD-857E-76CA98EB339B}" presName="arrow" presStyleLbl="bgShp" presStyleIdx="0" presStyleCnt="1" custLinFactNeighborX="7290" custLinFactNeighborY="-7830"/>
      <dgm:spPr/>
    </dgm:pt>
    <dgm:pt modelId="{449C9482-3B1B-4F12-8BC7-A5A6A33ECC4C}" type="pres">
      <dgm:prSet presAssocID="{AC9F7C76-7833-4AAD-857E-76CA98EB339B}" presName="linearProcess" presStyleCnt="0"/>
      <dgm:spPr/>
    </dgm:pt>
    <dgm:pt modelId="{794D4793-258B-4530-8073-D2455D0BD677}" type="pres">
      <dgm:prSet presAssocID="{E7FA4D3E-BE70-4760-9541-17C96530AF5E}" presName="textNode" presStyleLbl="node1" presStyleIdx="0" presStyleCnt="3">
        <dgm:presLayoutVars>
          <dgm:bulletEnabled val="1"/>
        </dgm:presLayoutVars>
      </dgm:prSet>
      <dgm:spPr/>
    </dgm:pt>
    <dgm:pt modelId="{DACEB25C-FE7E-4E11-8102-CC683F93710B}" type="pres">
      <dgm:prSet presAssocID="{969C850A-5FA9-4559-BC3F-D28122357308}" presName="sibTrans" presStyleCnt="0"/>
      <dgm:spPr/>
    </dgm:pt>
    <dgm:pt modelId="{B242123A-E45E-4367-A4E8-6C4F2F96EDA6}" type="pres">
      <dgm:prSet presAssocID="{30C9FD61-BE43-4250-B8E9-A90A2046C1A1}" presName="textNode" presStyleLbl="node1" presStyleIdx="1" presStyleCnt="3">
        <dgm:presLayoutVars>
          <dgm:bulletEnabled val="1"/>
        </dgm:presLayoutVars>
      </dgm:prSet>
      <dgm:spPr/>
    </dgm:pt>
    <dgm:pt modelId="{D9266B4F-6328-49BC-9223-80106A013A25}" type="pres">
      <dgm:prSet presAssocID="{5BA1C17F-1EEB-44A4-BC81-49243014DA42}" presName="sibTrans" presStyleCnt="0"/>
      <dgm:spPr/>
    </dgm:pt>
    <dgm:pt modelId="{9DFCCBE5-72BD-46B3-B685-72B5FC12EF68}" type="pres">
      <dgm:prSet presAssocID="{D4F31347-8C57-404F-B755-739EFEA500B6}" presName="textNode" presStyleLbl="node1" presStyleIdx="2" presStyleCnt="3">
        <dgm:presLayoutVars>
          <dgm:bulletEnabled val="1"/>
        </dgm:presLayoutVars>
      </dgm:prSet>
      <dgm:spPr/>
    </dgm:pt>
  </dgm:ptLst>
  <dgm:cxnLst>
    <dgm:cxn modelId="{7622924D-A841-4366-B0DE-A7B1E4227AFA}" srcId="{AC9F7C76-7833-4AAD-857E-76CA98EB339B}" destId="{E7FA4D3E-BE70-4760-9541-17C96530AF5E}" srcOrd="0" destOrd="0" parTransId="{E13658EE-19B0-484F-ACE8-40C9FB0AFF7B}" sibTransId="{969C850A-5FA9-4559-BC3F-D28122357308}"/>
    <dgm:cxn modelId="{349C2271-3800-4B77-861F-A3615342CB1C}" type="presOf" srcId="{30C9FD61-BE43-4250-B8E9-A90A2046C1A1}" destId="{B242123A-E45E-4367-A4E8-6C4F2F96EDA6}" srcOrd="0" destOrd="0" presId="urn:microsoft.com/office/officeart/2005/8/layout/hProcess9"/>
    <dgm:cxn modelId="{4A225F98-060B-4A38-A4A4-08DCA961A204}" type="presOf" srcId="{D4F31347-8C57-404F-B755-739EFEA500B6}" destId="{9DFCCBE5-72BD-46B3-B685-72B5FC12EF68}" srcOrd="0" destOrd="0" presId="urn:microsoft.com/office/officeart/2005/8/layout/hProcess9"/>
    <dgm:cxn modelId="{00D665A2-5971-42C5-BDBE-860466BAEB2A}" type="presOf" srcId="{AC9F7C76-7833-4AAD-857E-76CA98EB339B}" destId="{F61626F2-7FAB-4E6F-9624-506F27B46C2E}" srcOrd="0" destOrd="0" presId="urn:microsoft.com/office/officeart/2005/8/layout/hProcess9"/>
    <dgm:cxn modelId="{F8B6FAA9-29DE-4B9C-987E-57905F324B28}" srcId="{AC9F7C76-7833-4AAD-857E-76CA98EB339B}" destId="{D4F31347-8C57-404F-B755-739EFEA500B6}" srcOrd="2" destOrd="0" parTransId="{7E7DB46E-6808-4B8C-9D1C-B53EAAE7B905}" sibTransId="{5AC6E953-2E59-435C-91DA-ECFD30168749}"/>
    <dgm:cxn modelId="{7519ABD7-F174-4ADB-9CC4-06082541753B}" srcId="{AC9F7C76-7833-4AAD-857E-76CA98EB339B}" destId="{30C9FD61-BE43-4250-B8E9-A90A2046C1A1}" srcOrd="1" destOrd="0" parTransId="{4C709897-2388-419B-8F80-4913A81C9D37}" sibTransId="{5BA1C17F-1EEB-44A4-BC81-49243014DA42}"/>
    <dgm:cxn modelId="{2F58DCF1-31FC-4E6F-A28C-D45A368E9324}" type="presOf" srcId="{E7FA4D3E-BE70-4760-9541-17C96530AF5E}" destId="{794D4793-258B-4530-8073-D2455D0BD677}" srcOrd="0" destOrd="0" presId="urn:microsoft.com/office/officeart/2005/8/layout/hProcess9"/>
    <dgm:cxn modelId="{06AEDADF-8970-41F8-B70B-459C349EDB88}" type="presParOf" srcId="{F61626F2-7FAB-4E6F-9624-506F27B46C2E}" destId="{08C15139-FEC9-4948-B0C5-5A486DD0583C}" srcOrd="0" destOrd="0" presId="urn:microsoft.com/office/officeart/2005/8/layout/hProcess9"/>
    <dgm:cxn modelId="{FA722B96-831D-4057-A976-BB0E86269A29}" type="presParOf" srcId="{F61626F2-7FAB-4E6F-9624-506F27B46C2E}" destId="{449C9482-3B1B-4F12-8BC7-A5A6A33ECC4C}" srcOrd="1" destOrd="0" presId="urn:microsoft.com/office/officeart/2005/8/layout/hProcess9"/>
    <dgm:cxn modelId="{2331D119-57C1-4A45-BCD6-1B8A040AF091}" type="presParOf" srcId="{449C9482-3B1B-4F12-8BC7-A5A6A33ECC4C}" destId="{794D4793-258B-4530-8073-D2455D0BD677}" srcOrd="0" destOrd="0" presId="urn:microsoft.com/office/officeart/2005/8/layout/hProcess9"/>
    <dgm:cxn modelId="{873DEEB8-47F5-431B-B73C-5FDD80C96900}" type="presParOf" srcId="{449C9482-3B1B-4F12-8BC7-A5A6A33ECC4C}" destId="{DACEB25C-FE7E-4E11-8102-CC683F93710B}" srcOrd="1" destOrd="0" presId="urn:microsoft.com/office/officeart/2005/8/layout/hProcess9"/>
    <dgm:cxn modelId="{541E79AD-2E09-4B10-A7AF-9D7D7BFE64A9}" type="presParOf" srcId="{449C9482-3B1B-4F12-8BC7-A5A6A33ECC4C}" destId="{B242123A-E45E-4367-A4E8-6C4F2F96EDA6}" srcOrd="2" destOrd="0" presId="urn:microsoft.com/office/officeart/2005/8/layout/hProcess9"/>
    <dgm:cxn modelId="{C74761E1-143B-40FD-BAE9-F9140FBC8416}" type="presParOf" srcId="{449C9482-3B1B-4F12-8BC7-A5A6A33ECC4C}" destId="{D9266B4F-6328-49BC-9223-80106A013A25}" srcOrd="3" destOrd="0" presId="urn:microsoft.com/office/officeart/2005/8/layout/hProcess9"/>
    <dgm:cxn modelId="{AA09D041-ADD2-4BC4-8DD1-394B99A7C7C7}" type="presParOf" srcId="{449C9482-3B1B-4F12-8BC7-A5A6A33ECC4C}" destId="{9DFCCBE5-72BD-46B3-B685-72B5FC12EF68}"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60AFD-03DF-4B0F-B5EB-C724D99DB2CD}">
      <dsp:nvSpPr>
        <dsp:cNvPr id="0" name=""/>
        <dsp:cNvSpPr/>
      </dsp:nvSpPr>
      <dsp:spPr>
        <a:xfrm>
          <a:off x="966" y="287635"/>
          <a:ext cx="2061077" cy="12366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13% budget</a:t>
          </a:r>
        </a:p>
      </dsp:txBody>
      <dsp:txXfrm>
        <a:off x="37186" y="323855"/>
        <a:ext cx="1988637" cy="1164206"/>
      </dsp:txXfrm>
    </dsp:sp>
    <dsp:sp modelId="{7448FC55-D135-4B28-AA01-8C47881C3C13}">
      <dsp:nvSpPr>
        <dsp:cNvPr id="0" name=""/>
        <dsp:cNvSpPr/>
      </dsp:nvSpPr>
      <dsp:spPr>
        <a:xfrm>
          <a:off x="2084480" y="621908"/>
          <a:ext cx="804290" cy="5680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2084480" y="735528"/>
        <a:ext cx="633860" cy="340859"/>
      </dsp:txXfrm>
    </dsp:sp>
    <dsp:sp modelId="{6CBBCBAA-8AF0-4D27-A180-EACB4D27DFAC}">
      <dsp:nvSpPr>
        <dsp:cNvPr id="0" name=""/>
        <dsp:cNvSpPr/>
      </dsp:nvSpPr>
      <dsp:spPr>
        <a:xfrm>
          <a:off x="2886474" y="287635"/>
          <a:ext cx="2061077" cy="12366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3%    transit trips</a:t>
          </a:r>
        </a:p>
      </dsp:txBody>
      <dsp:txXfrm>
        <a:off x="2922694" y="323855"/>
        <a:ext cx="1988637" cy="1164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15139-FEC9-4948-B0C5-5A486DD0583C}">
      <dsp:nvSpPr>
        <dsp:cNvPr id="0" name=""/>
        <dsp:cNvSpPr/>
      </dsp:nvSpPr>
      <dsp:spPr>
        <a:xfrm>
          <a:off x="1056059" y="0"/>
          <a:ext cx="6553865" cy="403771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4D4793-258B-4530-8073-D2455D0BD677}">
      <dsp:nvSpPr>
        <dsp:cNvPr id="0" name=""/>
        <dsp:cNvSpPr/>
      </dsp:nvSpPr>
      <dsp:spPr>
        <a:xfrm>
          <a:off x="239633" y="1211312"/>
          <a:ext cx="2313129" cy="16150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Pre-pilot testing </a:t>
          </a:r>
        </a:p>
        <a:p>
          <a:pPr marL="0" lvl="0" indent="0" algn="ctr" defTabSz="1066800">
            <a:lnSpc>
              <a:spcPct val="90000"/>
            </a:lnSpc>
            <a:spcBef>
              <a:spcPct val="0"/>
            </a:spcBef>
            <a:spcAft>
              <a:spcPct val="35000"/>
            </a:spcAft>
            <a:buNone/>
          </a:pPr>
          <a:r>
            <a:rPr lang="en-US" sz="2400" kern="1200" dirty="0"/>
            <a:t>Jan 2018</a:t>
          </a:r>
        </a:p>
      </dsp:txBody>
      <dsp:txXfrm>
        <a:off x="318475" y="1290154"/>
        <a:ext cx="2155445" cy="1457400"/>
      </dsp:txXfrm>
    </dsp:sp>
    <dsp:sp modelId="{B242123A-E45E-4367-A4E8-6C4F2F96EDA6}">
      <dsp:nvSpPr>
        <dsp:cNvPr id="0" name=""/>
        <dsp:cNvSpPr/>
      </dsp:nvSpPr>
      <dsp:spPr>
        <a:xfrm>
          <a:off x="2698650" y="1211312"/>
          <a:ext cx="2313129" cy="16150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MO Tech platform launches Spring 2018</a:t>
          </a:r>
        </a:p>
      </dsp:txBody>
      <dsp:txXfrm>
        <a:off x="2777492" y="1290154"/>
        <a:ext cx="2155445" cy="1457400"/>
      </dsp:txXfrm>
    </dsp:sp>
    <dsp:sp modelId="{9DFCCBE5-72BD-46B3-B685-72B5FC12EF68}">
      <dsp:nvSpPr>
        <dsp:cNvPr id="0" name=""/>
        <dsp:cNvSpPr/>
      </dsp:nvSpPr>
      <dsp:spPr>
        <a:xfrm>
          <a:off x="5157667" y="1211312"/>
          <a:ext cx="2313129" cy="16150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Official launch Summer 2018</a:t>
          </a:r>
        </a:p>
      </dsp:txBody>
      <dsp:txXfrm>
        <a:off x="5236509" y="1290154"/>
        <a:ext cx="2155445" cy="14574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39" cy="466972"/>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1344" y="0"/>
            <a:ext cx="3037839" cy="466972"/>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239837" y="1162050"/>
            <a:ext cx="4530724" cy="31368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39" y="4473894"/>
            <a:ext cx="5608319" cy="3660456"/>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429"/>
            <a:ext cx="3037839" cy="46697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1344" y="8829429"/>
            <a:ext cx="3037839" cy="46697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1239838" y="1162050"/>
            <a:ext cx="453072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4" name="Shape 264"/>
          <p:cNvSpPr txBox="1">
            <a:spLocks noGrp="1"/>
          </p:cNvSpPr>
          <p:nvPr>
            <p:ph type="body" idx="1"/>
          </p:nvPr>
        </p:nvSpPr>
        <p:spPr>
          <a:xfrm>
            <a:off x="701039" y="4473894"/>
            <a:ext cx="5608319" cy="3660456"/>
          </a:xfrm>
          <a:prstGeom prst="rect">
            <a:avLst/>
          </a:prstGeom>
          <a:noFill/>
          <a:ln>
            <a:noFill/>
          </a:ln>
        </p:spPr>
        <p:txBody>
          <a:bodyPr lIns="93175" tIns="46575" rIns="93175" bIns="46575" anchor="t" anchorCtr="0">
            <a:noAutofit/>
          </a:bodyPr>
          <a:lstStyle/>
          <a:p>
            <a:pPr>
              <a:buSzPct val="25000"/>
            </a:pPr>
            <a:r>
              <a:rPr lang="en-US" sz="1600" dirty="0"/>
              <a:t>My name is John Doan and I’m the proud founder and CEO of Mobility 4 All.</a:t>
            </a:r>
          </a:p>
        </p:txBody>
      </p:sp>
      <p:sp>
        <p:nvSpPr>
          <p:cNvPr id="265" name="Shape 265"/>
          <p:cNvSpPr txBox="1">
            <a:spLocks noGrp="1"/>
          </p:cNvSpPr>
          <p:nvPr>
            <p:ph type="sldNum" idx="12"/>
          </p:nvPr>
        </p:nvSpPr>
        <p:spPr>
          <a:xfrm>
            <a:off x="3971344" y="8829429"/>
            <a:ext cx="3037839" cy="46697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a:spLocks noGrp="1" noRot="1" noChangeAspect="1"/>
          </p:cNvSpPr>
          <p:nvPr>
            <p:ph type="sldImg" idx="2"/>
          </p:nvPr>
        </p:nvSpPr>
        <p:spPr>
          <a:xfrm>
            <a:off x="1239838" y="1162050"/>
            <a:ext cx="453072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0" name="Shape 530"/>
          <p:cNvSpPr txBox="1">
            <a:spLocks noGrp="1"/>
          </p:cNvSpPr>
          <p:nvPr>
            <p:ph type="body" idx="1"/>
          </p:nvPr>
        </p:nvSpPr>
        <p:spPr>
          <a:xfrm>
            <a:off x="701039" y="4473894"/>
            <a:ext cx="5608319" cy="3660456"/>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https://www.flickr.com/photos/leehaywood/4215672566</a:t>
            </a:r>
          </a:p>
        </p:txBody>
      </p:sp>
      <p:sp>
        <p:nvSpPr>
          <p:cNvPr id="531" name="Shape 531"/>
          <p:cNvSpPr txBox="1">
            <a:spLocks noGrp="1"/>
          </p:cNvSpPr>
          <p:nvPr>
            <p:ph type="sldNum" idx="12"/>
          </p:nvPr>
        </p:nvSpPr>
        <p:spPr>
          <a:xfrm>
            <a:off x="3971344" y="8829429"/>
            <a:ext cx="3037839" cy="46697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515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1162050"/>
            <a:ext cx="4530725" cy="3136900"/>
          </a:xfrm>
        </p:spPr>
      </p:sp>
      <p:sp>
        <p:nvSpPr>
          <p:cNvPr id="3" name="Notes Placeholder 2"/>
          <p:cNvSpPr>
            <a:spLocks noGrp="1"/>
          </p:cNvSpPr>
          <p:nvPr>
            <p:ph type="body" idx="1"/>
          </p:nvPr>
        </p:nvSpPr>
        <p:spPr/>
        <p:txBody>
          <a:bodyPr/>
          <a:lstStyle/>
          <a:p>
            <a:r>
              <a:rPr lang="en-US" dirty="0"/>
              <a:t>1. Consider a goal that by</a:t>
            </a:r>
            <a:r>
              <a:rPr lang="en-US" baseline="0" dirty="0"/>
              <a:t> 2020, x% (say 50%) of all paratransit trips will be on demand using a platform service that has a capped subsidy per trip of y (say $15), which is a $7 to $8 savings per trip from traditional Met Mo.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9968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Shape 556"/>
          <p:cNvSpPr txBox="1">
            <a:spLocks noGrp="1"/>
          </p:cNvSpPr>
          <p:nvPr>
            <p:ph type="body" idx="1"/>
          </p:nvPr>
        </p:nvSpPr>
        <p:spPr>
          <a:xfrm>
            <a:off x="701039" y="4473894"/>
            <a:ext cx="5608319" cy="3660456"/>
          </a:xfrm>
          <a:prstGeom prst="rect">
            <a:avLst/>
          </a:prstGeom>
        </p:spPr>
        <p:txBody>
          <a:bodyPr lIns="91425" tIns="91425" rIns="91425" bIns="91425" anchor="t" anchorCtr="0">
            <a:noAutofit/>
          </a:bodyPr>
          <a:lstStyle/>
          <a:p>
            <a:r>
              <a:rPr lang="en-US" sz="1600" dirty="0"/>
              <a:t>You can find us at Mobility</a:t>
            </a:r>
            <a:r>
              <a:rPr lang="en-US" sz="1600" b="1" dirty="0"/>
              <a:t>“4”</a:t>
            </a:r>
            <a:r>
              <a:rPr lang="en-US" sz="1600" dirty="0"/>
              <a:t>All.NET. Thank you for your attention and the basket for your checks is in the back of the room.</a:t>
            </a:r>
          </a:p>
        </p:txBody>
      </p:sp>
      <p:sp>
        <p:nvSpPr>
          <p:cNvPr id="557" name="Shape 557"/>
          <p:cNvSpPr>
            <a:spLocks noGrp="1" noRot="1" noChangeAspect="1"/>
          </p:cNvSpPr>
          <p:nvPr>
            <p:ph type="sldImg" idx="2"/>
          </p:nvPr>
        </p:nvSpPr>
        <p:spPr>
          <a:xfrm>
            <a:off x="1239838" y="1162050"/>
            <a:ext cx="453072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1162050"/>
            <a:ext cx="4530725" cy="3136900"/>
          </a:xfrm>
        </p:spPr>
      </p:sp>
      <p:sp>
        <p:nvSpPr>
          <p:cNvPr id="3" name="Notes Placeholder 2"/>
          <p:cNvSpPr>
            <a:spLocks noGrp="1"/>
          </p:cNvSpPr>
          <p:nvPr>
            <p:ph type="body" idx="1"/>
          </p:nvPr>
        </p:nvSpPr>
        <p:spPr>
          <a:xfrm>
            <a:off x="701040" y="4547467"/>
            <a:ext cx="5608319" cy="3660456"/>
          </a:xfrm>
        </p:spPr>
        <p:txBody>
          <a:bodyPr/>
          <a:lstStyle/>
          <a:p>
            <a:pPr lvl="0">
              <a:defRPr/>
            </a:pPr>
            <a:r>
              <a:rPr lang="en-US" sz="1600" dirty="0"/>
              <a:t>As Vietnamese refugees, we grew up with a single mom, which made Roy my guardian on most days. Roy taught me how to ride a bike, deal with bullies and when I was old enough, how to drive. About 10 years, our lives diverged. Roy was diagnosed with dementia and MS. Suddenly, I became his big brother. </a:t>
            </a:r>
          </a:p>
        </p:txBody>
      </p:sp>
      <p:sp>
        <p:nvSpPr>
          <p:cNvPr id="4" name="Slide Number Placeholder 3"/>
          <p:cNvSpPr>
            <a:spLocks noGrp="1"/>
          </p:cNvSpPr>
          <p:nvPr>
            <p:ph type="sldNum" sz="quarter" idx="10"/>
          </p:nvPr>
        </p:nvSpPr>
        <p:spPr/>
        <p:txBody>
          <a:bodyPr/>
          <a:lstStyle/>
          <a:p>
            <a:fld id="{C04507B1-554B-441A-ABF6-911C6AF5A17D}" type="slidenum">
              <a:rPr lang="en-US" smtClean="0"/>
              <a:t>2</a:t>
            </a:fld>
            <a:endParaRPr lang="en-US"/>
          </a:p>
        </p:txBody>
      </p:sp>
    </p:spTree>
    <p:extLst>
      <p:ext uri="{BB962C8B-B14F-4D97-AF65-F5344CB8AC3E}">
        <p14:creationId xmlns:p14="http://schemas.microsoft.com/office/powerpoint/2010/main" val="3309055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a:spLocks noGrp="1" noRot="1" noChangeAspect="1"/>
          </p:cNvSpPr>
          <p:nvPr>
            <p:ph type="sldImg" idx="2"/>
          </p:nvPr>
        </p:nvSpPr>
        <p:spPr>
          <a:xfrm>
            <a:off x="1239838" y="1162050"/>
            <a:ext cx="453072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0" name="Shape 530"/>
          <p:cNvSpPr txBox="1">
            <a:spLocks noGrp="1"/>
          </p:cNvSpPr>
          <p:nvPr>
            <p:ph type="body" idx="1"/>
          </p:nvPr>
        </p:nvSpPr>
        <p:spPr>
          <a:xfrm>
            <a:off x="701039" y="4473894"/>
            <a:ext cx="5608319" cy="3660456"/>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https://www.flickr.com/photos/leehaywood/4215672566</a:t>
            </a:r>
          </a:p>
        </p:txBody>
      </p:sp>
      <p:sp>
        <p:nvSpPr>
          <p:cNvPr id="531" name="Shape 531"/>
          <p:cNvSpPr txBox="1">
            <a:spLocks noGrp="1"/>
          </p:cNvSpPr>
          <p:nvPr>
            <p:ph type="sldNum" idx="12"/>
          </p:nvPr>
        </p:nvSpPr>
        <p:spPr>
          <a:xfrm>
            <a:off x="3971344" y="8829429"/>
            <a:ext cx="3037839" cy="46697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7530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a:spLocks noGrp="1" noRot="1" noChangeAspect="1"/>
          </p:cNvSpPr>
          <p:nvPr>
            <p:ph type="sldImg" idx="2"/>
          </p:nvPr>
        </p:nvSpPr>
        <p:spPr>
          <a:xfrm>
            <a:off x="1239838" y="1162050"/>
            <a:ext cx="453072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0" name="Shape 530"/>
          <p:cNvSpPr txBox="1">
            <a:spLocks noGrp="1"/>
          </p:cNvSpPr>
          <p:nvPr>
            <p:ph type="body" idx="1"/>
          </p:nvPr>
        </p:nvSpPr>
        <p:spPr>
          <a:xfrm>
            <a:off x="701039" y="4473894"/>
            <a:ext cx="5608319" cy="3660456"/>
          </a:xfrm>
          <a:prstGeom prst="rect">
            <a:avLst/>
          </a:prstGeom>
          <a:noFill/>
          <a:ln>
            <a:noFill/>
          </a:ln>
        </p:spPr>
        <p:txBody>
          <a:bodyPr lIns="93175" tIns="46575" rIns="93175" bIns="46575" anchor="t" anchorCtr="0">
            <a:noAutofit/>
          </a:bodyPr>
          <a:lstStyle/>
          <a:p>
            <a:endParaRPr lang="en-US" sz="1200" b="0" i="0" u="none" strike="noStrike" kern="1200" cap="none" baseline="0" dirty="0">
              <a:solidFill>
                <a:schemeClr val="dk1"/>
              </a:solidFill>
              <a:latin typeface="Calibri"/>
              <a:ea typeface="Calibri"/>
              <a:cs typeface="Calibri"/>
              <a:sym typeface="Calibri"/>
            </a:endParaRPr>
          </a:p>
          <a:p>
            <a:r>
              <a:rPr lang="en-US" sz="1200" b="0" i="0" u="none" strike="noStrike" kern="1200" cap="none" baseline="0" dirty="0">
                <a:solidFill>
                  <a:schemeClr val="dk1"/>
                </a:solidFill>
                <a:latin typeface="Calibri"/>
                <a:ea typeface="Calibri"/>
                <a:cs typeface="Calibri"/>
                <a:sym typeface="Calibri"/>
              </a:rPr>
              <a:t> According to the legislative language, the report must: </a:t>
            </a:r>
          </a:p>
          <a:p>
            <a:r>
              <a:rPr lang="en-US" sz="1200" b="0" i="0" u="none" strike="noStrike" kern="1200" cap="none" baseline="0" dirty="0">
                <a:solidFill>
                  <a:schemeClr val="dk1"/>
                </a:solidFill>
                <a:latin typeface="Calibri"/>
                <a:ea typeface="Calibri"/>
                <a:cs typeface="Calibri"/>
                <a:sym typeface="Calibri"/>
              </a:rPr>
              <a:t>• Describe the current Metro Mobility program </a:t>
            </a:r>
          </a:p>
          <a:p>
            <a:r>
              <a:rPr lang="en-US" sz="1200" b="0" i="0" u="none" strike="noStrike" kern="1200" cap="none" baseline="0" dirty="0">
                <a:solidFill>
                  <a:schemeClr val="dk1"/>
                </a:solidFill>
                <a:latin typeface="Calibri"/>
                <a:ea typeface="Calibri"/>
                <a:cs typeface="Calibri"/>
                <a:sym typeface="Calibri"/>
              </a:rPr>
              <a:t>• Summarize the work of the task force and its findings </a:t>
            </a:r>
          </a:p>
          <a:p>
            <a:r>
              <a:rPr lang="en-US" sz="1200" b="0" i="0" u="none" strike="noStrike" kern="1200" cap="none" baseline="0" dirty="0">
                <a:solidFill>
                  <a:schemeClr val="dk1"/>
                </a:solidFill>
                <a:latin typeface="Calibri"/>
                <a:ea typeface="Calibri"/>
                <a:cs typeface="Calibri"/>
                <a:sym typeface="Calibri"/>
              </a:rPr>
              <a:t>• Identify options for reducing program costs and improving efficiency </a:t>
            </a:r>
          </a:p>
          <a:p>
            <a:r>
              <a:rPr lang="en-US" sz="1200" b="0" i="0" u="none" strike="noStrike" kern="1200" cap="none" baseline="0" dirty="0">
                <a:solidFill>
                  <a:schemeClr val="dk1"/>
                </a:solidFill>
                <a:latin typeface="Calibri"/>
                <a:ea typeface="Calibri"/>
                <a:cs typeface="Calibri"/>
                <a:sym typeface="Calibri"/>
              </a:rPr>
              <a:t>• Identify at least three potential service level approaches that involve partnering with and incorporating transportation network companies, taxi service providers, or both </a:t>
            </a:r>
          </a:p>
          <a:p>
            <a:r>
              <a:rPr lang="en-US" sz="1200" b="0" i="0" u="none" strike="noStrike" kern="1200" cap="none" baseline="0" dirty="0">
                <a:solidFill>
                  <a:schemeClr val="dk1"/>
                </a:solidFill>
                <a:latin typeface="Calibri"/>
                <a:ea typeface="Calibri"/>
                <a:cs typeface="Calibri"/>
                <a:sym typeface="Calibri"/>
              </a:rPr>
              <a:t>• Provide any recommendations for program and legislative changes </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531" name="Shape 531"/>
          <p:cNvSpPr txBox="1">
            <a:spLocks noGrp="1"/>
          </p:cNvSpPr>
          <p:nvPr>
            <p:ph type="sldNum" idx="12"/>
          </p:nvPr>
        </p:nvSpPr>
        <p:spPr>
          <a:xfrm>
            <a:off x="3971344" y="8829429"/>
            <a:ext cx="3037839" cy="46697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3148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1162050"/>
            <a:ext cx="453072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6587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a:spLocks noGrp="1" noRot="1" noChangeAspect="1"/>
          </p:cNvSpPr>
          <p:nvPr>
            <p:ph type="sldImg" idx="2"/>
          </p:nvPr>
        </p:nvSpPr>
        <p:spPr>
          <a:xfrm>
            <a:off x="1239838" y="1162050"/>
            <a:ext cx="453072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2" name="Shape 462"/>
          <p:cNvSpPr txBox="1">
            <a:spLocks noGrp="1"/>
          </p:cNvSpPr>
          <p:nvPr>
            <p:ph type="body" idx="1"/>
          </p:nvPr>
        </p:nvSpPr>
        <p:spPr>
          <a:xfrm>
            <a:off x="701039" y="4473894"/>
            <a:ext cx="5608319" cy="3660456"/>
          </a:xfrm>
          <a:prstGeom prst="rect">
            <a:avLst/>
          </a:prstGeom>
          <a:noFill/>
          <a:ln>
            <a:noFill/>
          </a:ln>
        </p:spPr>
        <p:txBody>
          <a:bodyPr lIns="93175" tIns="46575" rIns="93175" bIns="46575" anchor="t" anchorCtr="0">
            <a:noAutofit/>
          </a:bodyPr>
          <a:lstStyle/>
          <a:p>
            <a:pPr lvl="0">
              <a:buSzPct val="25000"/>
            </a:pPr>
            <a:r>
              <a:rPr lang="en-US" sz="1600" dirty="0"/>
              <a:t>For Roy and many with people like him, transportation is a daily struggle. Thus, Mobility 4 All was born. We are the kinder, gentler, more patient Uber tailored for seniors and people with disabilities. We are a brokerage platform that matches riders who need door thru door service with thoroughly vetted drivers. The heart and soul of our business is built upon TRUST, SERVICE and RESPECT.</a:t>
            </a:r>
            <a:endParaRPr lang="en-US" sz="1600" b="0" i="0" u="none" strike="noStrike" cap="none" dirty="0">
              <a:solidFill>
                <a:schemeClr val="dk1"/>
              </a:solidFill>
              <a:sym typeface="Calibri"/>
            </a:endParaRPr>
          </a:p>
        </p:txBody>
      </p:sp>
      <p:sp>
        <p:nvSpPr>
          <p:cNvPr id="463" name="Shape 463"/>
          <p:cNvSpPr txBox="1">
            <a:spLocks noGrp="1"/>
          </p:cNvSpPr>
          <p:nvPr>
            <p:ph type="sldNum" idx="12"/>
          </p:nvPr>
        </p:nvSpPr>
        <p:spPr>
          <a:xfrm>
            <a:off x="3971344" y="8829429"/>
            <a:ext cx="3037839" cy="46697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9874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a:spLocks noGrp="1" noRot="1" noChangeAspect="1"/>
          </p:cNvSpPr>
          <p:nvPr>
            <p:ph type="sldImg" idx="2"/>
          </p:nvPr>
        </p:nvSpPr>
        <p:spPr>
          <a:xfrm>
            <a:off x="1239838" y="1162050"/>
            <a:ext cx="453072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2" name="Shape 462"/>
          <p:cNvSpPr txBox="1">
            <a:spLocks noGrp="1"/>
          </p:cNvSpPr>
          <p:nvPr>
            <p:ph type="body" idx="1"/>
          </p:nvPr>
        </p:nvSpPr>
        <p:spPr>
          <a:xfrm>
            <a:off x="701039" y="4473894"/>
            <a:ext cx="5608319" cy="3660456"/>
          </a:xfrm>
          <a:prstGeom prst="rect">
            <a:avLst/>
          </a:prstGeom>
          <a:noFill/>
          <a:ln>
            <a:noFill/>
          </a:ln>
        </p:spPr>
        <p:txBody>
          <a:bodyPr lIns="93175" tIns="46575" rIns="93175" bIns="46575" anchor="t" anchorCtr="0">
            <a:noAutofit/>
          </a:bodyPr>
          <a:lstStyle/>
          <a:p>
            <a:pPr lvl="0">
              <a:buSzPct val="25000"/>
            </a:pPr>
            <a:r>
              <a:rPr lang="en-US" sz="1600" dirty="0"/>
              <a:t>A key feature is the strength of our 3 legged connection between the Rider, Driver and Caregiver. All parties are connected and stay informed throughout the trip. </a:t>
            </a:r>
            <a:endParaRPr lang="en-US" sz="1600" b="0" i="0" u="none" strike="noStrike" cap="none" dirty="0">
              <a:solidFill>
                <a:schemeClr val="dk1"/>
              </a:solidFill>
              <a:sym typeface="Calibri"/>
            </a:endParaRPr>
          </a:p>
        </p:txBody>
      </p:sp>
      <p:sp>
        <p:nvSpPr>
          <p:cNvPr id="463" name="Shape 463"/>
          <p:cNvSpPr txBox="1">
            <a:spLocks noGrp="1"/>
          </p:cNvSpPr>
          <p:nvPr>
            <p:ph type="sldNum" idx="12"/>
          </p:nvPr>
        </p:nvSpPr>
        <p:spPr>
          <a:xfrm>
            <a:off x="3971344" y="8829429"/>
            <a:ext cx="3037839" cy="46697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47369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1162050"/>
            <a:ext cx="4530725" cy="3136900"/>
          </a:xfrm>
        </p:spPr>
      </p:sp>
      <p:sp>
        <p:nvSpPr>
          <p:cNvPr id="3" name="Notes Placeholder 2"/>
          <p:cNvSpPr>
            <a:spLocks noGrp="1"/>
          </p:cNvSpPr>
          <p:nvPr>
            <p:ph type="body" idx="1"/>
          </p:nvPr>
        </p:nvSpPr>
        <p:spPr/>
        <p:txBody>
          <a:bodyPr/>
          <a:lstStyle/>
          <a:p>
            <a:r>
              <a:rPr lang="en-US" sz="1600" dirty="0"/>
              <a:t>MO is the only mobility service that provides reliable, on-demand, door thru door service, with highly trained drivers and the ability to choose favorite drivers, plus MO offers enhanced caregiver involvement, streamlined payment processing and a call center with real people answering the phones. At its essence, MO is curated for people with disabilities and seniors. </a:t>
            </a:r>
          </a:p>
          <a:p>
            <a:r>
              <a:rPr lang="en-US" sz="1600" dirty="0"/>
              <a:t>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9441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txBox="1">
            <a:spLocks noGrp="1"/>
          </p:cNvSpPr>
          <p:nvPr>
            <p:ph type="body" idx="1"/>
          </p:nvPr>
        </p:nvSpPr>
        <p:spPr>
          <a:xfrm>
            <a:off x="701039" y="4473894"/>
            <a:ext cx="5608200" cy="4148996"/>
          </a:xfrm>
          <a:prstGeom prst="rect">
            <a:avLst/>
          </a:prstGeom>
        </p:spPr>
        <p:txBody>
          <a:bodyPr lIns="91425" tIns="91425" rIns="91425" bIns="91425" anchor="t" anchorCtr="0">
            <a:noAutofit/>
          </a:bodyPr>
          <a:lstStyle/>
          <a:p>
            <a:pPr lvl="0"/>
            <a:r>
              <a:rPr lang="en-US" sz="1600" dirty="0"/>
              <a:t>We’ve developed an interactive prototype and will launch the MO platform in April 2018 in the Twin Cities. Through our B2B approach, we are recruiting customers through relationships with senior living facilities and disability day training centers.  Our professional, contracted drivers are sourced from local taxi and special transportation companies, who are anxious to pick up more rides.</a:t>
            </a:r>
          </a:p>
          <a:p>
            <a:pPr lvl="0"/>
            <a:endParaRPr lang="en-US" sz="1600" dirty="0"/>
          </a:p>
          <a:p>
            <a:pPr lvl="0"/>
            <a:r>
              <a:rPr lang="en-US" sz="1600" dirty="0"/>
              <a:t>In the $10 plus billion dollar US special transportation market, Our growth will take us to 3 new markets in 2019, then 6 more in 2020, for a total of 10 markets by 2021. We project to be revenue positive in the Twin Cities within 4 years and in the black in our expansion markets within 3 years or less. </a:t>
            </a:r>
            <a:endParaRPr sz="1600" dirty="0"/>
          </a:p>
        </p:txBody>
      </p:sp>
      <p:sp>
        <p:nvSpPr>
          <p:cNvPr id="514" name="Shape 514"/>
          <p:cNvSpPr>
            <a:spLocks noGrp="1" noRot="1" noChangeAspect="1"/>
          </p:cNvSpPr>
          <p:nvPr>
            <p:ph type="sldImg" idx="2"/>
          </p:nvPr>
        </p:nvSpPr>
        <p:spPr>
          <a:xfrm>
            <a:off x="1239838" y="1162050"/>
            <a:ext cx="453072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25579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5"/>
        <p:cNvGrpSpPr/>
        <p:nvPr/>
      </p:nvGrpSpPr>
      <p:grpSpPr>
        <a:xfrm>
          <a:off x="0" y="0"/>
          <a:ext cx="0" cy="0"/>
          <a:chOff x="0" y="0"/>
          <a:chExt cx="0" cy="0"/>
        </a:xfrm>
      </p:grpSpPr>
      <p:sp>
        <p:nvSpPr>
          <p:cNvPr id="16" name="Shape 16"/>
          <p:cNvSpPr/>
          <p:nvPr/>
        </p:nvSpPr>
        <p:spPr>
          <a:xfrm>
            <a:off x="0" y="1853768"/>
            <a:ext cx="9906000" cy="3395565"/>
          </a:xfrm>
          <a:prstGeom prst="rect">
            <a:avLst/>
          </a:prstGeom>
          <a:solidFill>
            <a:srgbClr val="8DC63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17" name="Shape 17"/>
          <p:cNvPicPr preferRelativeResize="0"/>
          <p:nvPr/>
        </p:nvPicPr>
        <p:blipFill rotWithShape="1">
          <a:blip r:embed="rId2">
            <a:alphaModFix amt="20000"/>
          </a:blip>
          <a:srcRect/>
          <a:stretch/>
        </p:blipFill>
        <p:spPr>
          <a:xfrm>
            <a:off x="-2818438" y="2349396"/>
            <a:ext cx="9126990" cy="5368811"/>
          </a:xfrm>
          <a:prstGeom prst="rect">
            <a:avLst/>
          </a:prstGeom>
          <a:noFill/>
          <a:ln>
            <a:noFill/>
          </a:ln>
        </p:spPr>
      </p:pic>
      <p:pic>
        <p:nvPicPr>
          <p:cNvPr id="18" name="Shape 18"/>
          <p:cNvPicPr preferRelativeResize="0"/>
          <p:nvPr/>
        </p:nvPicPr>
        <p:blipFill rotWithShape="1">
          <a:blip r:embed="rId3">
            <a:alphaModFix/>
          </a:blip>
          <a:srcRect/>
          <a:stretch/>
        </p:blipFill>
        <p:spPr>
          <a:xfrm>
            <a:off x="7086600" y="405747"/>
            <a:ext cx="2297113" cy="1339982"/>
          </a:xfrm>
          <a:prstGeom prst="rect">
            <a:avLst/>
          </a:prstGeom>
          <a:noFill/>
          <a:ln>
            <a:noFill/>
          </a:ln>
        </p:spPr>
      </p:pic>
      <p:sp>
        <p:nvSpPr>
          <p:cNvPr id="19" name="Shape 19"/>
          <p:cNvSpPr txBox="1">
            <a:spLocks noGrp="1"/>
          </p:cNvSpPr>
          <p:nvPr>
            <p:ph type="subTitle" idx="1"/>
          </p:nvPr>
        </p:nvSpPr>
        <p:spPr>
          <a:xfrm>
            <a:off x="3976021" y="3889130"/>
            <a:ext cx="5274378" cy="1515116"/>
          </a:xfrm>
          <a:prstGeom prst="rect">
            <a:avLst/>
          </a:prstGeom>
          <a:noFill/>
          <a:ln>
            <a:noFill/>
          </a:ln>
        </p:spPr>
        <p:txBody>
          <a:bodyPr lIns="91425" tIns="91425" rIns="91425" bIns="91425" anchor="t" anchorCtr="0"/>
          <a:lstStyle>
            <a:lvl1pPr marL="0" marR="0" lvl="0" indent="0" algn="l" rtl="0">
              <a:spcBef>
                <a:spcPts val="640"/>
              </a:spcBef>
              <a:spcAft>
                <a:spcPts val="0"/>
              </a:spcAft>
              <a:buClr>
                <a:srgbClr val="FFFFFF"/>
              </a:buClr>
              <a:buFont typeface="Arial"/>
              <a:buNone/>
              <a:defRPr sz="3200" b="0" i="0" u="none" strike="noStrike" cap="none">
                <a:solidFill>
                  <a:srgbClr val="FFFFFF"/>
                </a:solidFill>
                <a:latin typeface="Calibri"/>
                <a:ea typeface="Calibri"/>
                <a:cs typeface="Calibri"/>
                <a:sym typeface="Calibri"/>
              </a:defRPr>
            </a:lvl1pPr>
            <a:lvl2pPr marL="457200" marR="0" lvl="1" indent="0" algn="ctr" rtl="0">
              <a:spcBef>
                <a:spcPts val="560"/>
              </a:spcBef>
              <a:spcAft>
                <a:spcPts val="0"/>
              </a:spcAft>
              <a:buClr>
                <a:srgbClr val="9B9895"/>
              </a:buClr>
              <a:buFont typeface="Arial"/>
              <a:buNone/>
              <a:defRPr sz="2800" b="0" i="0" u="none" strike="noStrike" cap="none">
                <a:solidFill>
                  <a:srgbClr val="9B9895"/>
                </a:solidFill>
                <a:latin typeface="Calibri"/>
                <a:ea typeface="Calibri"/>
                <a:cs typeface="Calibri"/>
                <a:sym typeface="Calibri"/>
              </a:defRPr>
            </a:lvl2pPr>
            <a:lvl3pPr marL="914400" marR="0" lvl="2" indent="0" algn="ctr" rtl="0">
              <a:spcBef>
                <a:spcPts val="480"/>
              </a:spcBef>
              <a:spcAft>
                <a:spcPts val="0"/>
              </a:spcAft>
              <a:buClr>
                <a:srgbClr val="9B9895"/>
              </a:buClr>
              <a:buFont typeface="Arial"/>
              <a:buNone/>
              <a:defRPr sz="2400" b="0" i="0" u="none" strike="noStrike" cap="none">
                <a:solidFill>
                  <a:srgbClr val="9B9895"/>
                </a:solidFill>
                <a:latin typeface="Calibri"/>
                <a:ea typeface="Calibri"/>
                <a:cs typeface="Calibri"/>
                <a:sym typeface="Calibri"/>
              </a:defRPr>
            </a:lvl3pPr>
            <a:lvl4pPr marL="1371600" marR="0" lvl="3" indent="0" algn="ctr" rtl="0">
              <a:spcBef>
                <a:spcPts val="400"/>
              </a:spcBef>
              <a:spcAft>
                <a:spcPts val="0"/>
              </a:spcAft>
              <a:buClr>
                <a:srgbClr val="9B9895"/>
              </a:buClr>
              <a:buFont typeface="Arial"/>
              <a:buNone/>
              <a:defRPr sz="2000" b="0" i="0" u="none" strike="noStrike" cap="none">
                <a:solidFill>
                  <a:srgbClr val="9B9895"/>
                </a:solidFill>
                <a:latin typeface="Calibri"/>
                <a:ea typeface="Calibri"/>
                <a:cs typeface="Calibri"/>
                <a:sym typeface="Calibri"/>
              </a:defRPr>
            </a:lvl4pPr>
            <a:lvl5pPr marL="1828800" marR="0" lvl="4" indent="0" algn="ctr" rtl="0">
              <a:spcBef>
                <a:spcPts val="400"/>
              </a:spcBef>
              <a:spcAft>
                <a:spcPts val="0"/>
              </a:spcAft>
              <a:buClr>
                <a:srgbClr val="9B9895"/>
              </a:buClr>
              <a:buFont typeface="Arial"/>
              <a:buNone/>
              <a:defRPr sz="2000" b="0" i="0" u="none" strike="noStrike" cap="none">
                <a:solidFill>
                  <a:srgbClr val="9B9895"/>
                </a:solidFill>
                <a:latin typeface="Calibri"/>
                <a:ea typeface="Calibri"/>
                <a:cs typeface="Calibri"/>
                <a:sym typeface="Calibri"/>
              </a:defRPr>
            </a:lvl5pPr>
            <a:lvl6pPr marL="2286000" marR="0" lvl="5" indent="0" algn="ctr" rtl="0">
              <a:spcBef>
                <a:spcPts val="400"/>
              </a:spcBef>
              <a:buClr>
                <a:srgbClr val="9B9895"/>
              </a:buClr>
              <a:buFont typeface="Arial"/>
              <a:buNone/>
              <a:defRPr sz="2000" b="0" i="0" u="none" strike="noStrike" cap="none">
                <a:solidFill>
                  <a:srgbClr val="9B9895"/>
                </a:solidFill>
                <a:latin typeface="Calibri"/>
                <a:ea typeface="Calibri"/>
                <a:cs typeface="Calibri"/>
                <a:sym typeface="Calibri"/>
              </a:defRPr>
            </a:lvl6pPr>
            <a:lvl7pPr marL="2743200" marR="0" lvl="6" indent="0" algn="ctr" rtl="0">
              <a:spcBef>
                <a:spcPts val="400"/>
              </a:spcBef>
              <a:buClr>
                <a:srgbClr val="9B9895"/>
              </a:buClr>
              <a:buFont typeface="Arial"/>
              <a:buNone/>
              <a:defRPr sz="2000" b="0" i="0" u="none" strike="noStrike" cap="none">
                <a:solidFill>
                  <a:srgbClr val="9B9895"/>
                </a:solidFill>
                <a:latin typeface="Calibri"/>
                <a:ea typeface="Calibri"/>
                <a:cs typeface="Calibri"/>
                <a:sym typeface="Calibri"/>
              </a:defRPr>
            </a:lvl7pPr>
            <a:lvl8pPr marL="3200400" marR="0" lvl="7" indent="0" algn="ctr" rtl="0">
              <a:spcBef>
                <a:spcPts val="400"/>
              </a:spcBef>
              <a:buClr>
                <a:srgbClr val="9B9895"/>
              </a:buClr>
              <a:buFont typeface="Arial"/>
              <a:buNone/>
              <a:defRPr sz="2000" b="0" i="0" u="none" strike="noStrike" cap="none">
                <a:solidFill>
                  <a:srgbClr val="9B9895"/>
                </a:solidFill>
                <a:latin typeface="Calibri"/>
                <a:ea typeface="Calibri"/>
                <a:cs typeface="Calibri"/>
                <a:sym typeface="Calibri"/>
              </a:defRPr>
            </a:lvl8pPr>
            <a:lvl9pPr marL="3657600" marR="0" lvl="8" indent="0" algn="ctr" rtl="0">
              <a:spcBef>
                <a:spcPts val="400"/>
              </a:spcBef>
              <a:buClr>
                <a:srgbClr val="9B9895"/>
              </a:buClr>
              <a:buFont typeface="Arial"/>
              <a:buNone/>
              <a:defRPr sz="2000" b="0" i="0" u="none" strike="noStrike" cap="none">
                <a:solidFill>
                  <a:srgbClr val="9B9895"/>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495300" y="6356351"/>
            <a:ext cx="23114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3384550" y="6356351"/>
            <a:ext cx="313689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7099300" y="6356351"/>
            <a:ext cx="2311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
        <p:nvSpPr>
          <p:cNvPr id="23" name="Shape 23"/>
          <p:cNvSpPr txBox="1">
            <a:spLocks noGrp="1"/>
          </p:cNvSpPr>
          <p:nvPr>
            <p:ph type="title"/>
          </p:nvPr>
        </p:nvSpPr>
        <p:spPr>
          <a:xfrm>
            <a:off x="3976021" y="2080416"/>
            <a:ext cx="5584635" cy="1808712"/>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0"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rgbClr val="11689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rgbClr val="11689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rgbClr val="11689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rgbClr val="11689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body" idx="2"/>
          </p:nvPr>
        </p:nvSpPr>
        <p:spPr>
          <a:xfrm>
            <a:off x="4127398" y="5388257"/>
            <a:ext cx="5118199" cy="1052694"/>
          </a:xfrm>
          <a:prstGeom prst="rect">
            <a:avLst/>
          </a:prstGeom>
          <a:noFill/>
          <a:ln>
            <a:noFill/>
          </a:ln>
        </p:spPr>
        <p:txBody>
          <a:bodyPr lIns="91425" tIns="91425" rIns="91425" bIns="91425" anchor="t" anchorCtr="0"/>
          <a:lstStyle>
            <a:lvl1pPr marL="0" marR="0" lvl="0" indent="0" algn="l" rtl="0">
              <a:spcBef>
                <a:spcPts val="400"/>
              </a:spcBef>
              <a:spcAft>
                <a:spcPts val="0"/>
              </a:spcAft>
              <a:buClr>
                <a:schemeClr val="dk2"/>
              </a:buClr>
              <a:buFont typeface="Arial"/>
              <a:buNone/>
              <a:defRPr sz="2000" b="0" i="0" u="none" strike="noStrike" cap="none">
                <a:solidFill>
                  <a:schemeClr val="dk2"/>
                </a:solidFill>
                <a:latin typeface="Calibri"/>
                <a:ea typeface="Calibri"/>
                <a:cs typeface="Calibri"/>
                <a:sym typeface="Calibri"/>
              </a:defRPr>
            </a:lvl1pPr>
            <a:lvl2pPr marL="457200" marR="0" lvl="1" indent="0" algn="l" rtl="0">
              <a:spcBef>
                <a:spcPts val="360"/>
              </a:spcBef>
              <a:spcAft>
                <a:spcPts val="0"/>
              </a:spcAft>
              <a:buClr>
                <a:srgbClr val="9B9895"/>
              </a:buClr>
              <a:buFont typeface="Arial"/>
              <a:buNone/>
              <a:defRPr sz="1800" b="0" i="0" u="none" strike="noStrike" cap="none">
                <a:solidFill>
                  <a:srgbClr val="9B9895"/>
                </a:solidFill>
                <a:latin typeface="Calibri"/>
                <a:ea typeface="Calibri"/>
                <a:cs typeface="Calibri"/>
                <a:sym typeface="Calibri"/>
              </a:defRPr>
            </a:lvl2pPr>
            <a:lvl3pPr marL="914400" marR="0" lvl="2" indent="0" algn="l" rtl="0">
              <a:spcBef>
                <a:spcPts val="320"/>
              </a:spcBef>
              <a:spcAft>
                <a:spcPts val="0"/>
              </a:spcAft>
              <a:buClr>
                <a:srgbClr val="9B9895"/>
              </a:buClr>
              <a:buFont typeface="Arial"/>
              <a:buNone/>
              <a:defRPr sz="1600" b="0" i="0" u="none" strike="noStrike" cap="none">
                <a:solidFill>
                  <a:srgbClr val="9B9895"/>
                </a:solidFill>
                <a:latin typeface="Calibri"/>
                <a:ea typeface="Calibri"/>
                <a:cs typeface="Calibri"/>
                <a:sym typeface="Calibri"/>
              </a:defRPr>
            </a:lvl3pPr>
            <a:lvl4pPr marL="1371600" marR="0" lvl="3" indent="0" algn="l" rtl="0">
              <a:spcBef>
                <a:spcPts val="280"/>
              </a:spcBef>
              <a:spcAft>
                <a:spcPts val="0"/>
              </a:spcAft>
              <a:buClr>
                <a:srgbClr val="9B9895"/>
              </a:buClr>
              <a:buFont typeface="Arial"/>
              <a:buNone/>
              <a:defRPr sz="1400" b="0" i="0" u="none" strike="noStrike" cap="none">
                <a:solidFill>
                  <a:srgbClr val="9B9895"/>
                </a:solidFill>
                <a:latin typeface="Calibri"/>
                <a:ea typeface="Calibri"/>
                <a:cs typeface="Calibri"/>
                <a:sym typeface="Calibri"/>
              </a:defRPr>
            </a:lvl4pPr>
            <a:lvl5pPr marL="1828800" marR="0" lvl="4" indent="0" algn="l" rtl="0">
              <a:spcBef>
                <a:spcPts val="280"/>
              </a:spcBef>
              <a:spcAft>
                <a:spcPts val="0"/>
              </a:spcAft>
              <a:buClr>
                <a:srgbClr val="9B9895"/>
              </a:buClr>
              <a:buFont typeface="Arial"/>
              <a:buNone/>
              <a:defRPr sz="1400" b="0" i="0" u="none" strike="noStrike" cap="none">
                <a:solidFill>
                  <a:srgbClr val="9B9895"/>
                </a:solidFill>
                <a:latin typeface="Calibri"/>
                <a:ea typeface="Calibri"/>
                <a:cs typeface="Calibri"/>
                <a:sym typeface="Calibri"/>
              </a:defRPr>
            </a:lvl5pPr>
            <a:lvl6pPr marL="2286000" marR="0" lvl="5" indent="0" algn="l" rtl="0">
              <a:spcBef>
                <a:spcPts val="280"/>
              </a:spcBef>
              <a:buClr>
                <a:srgbClr val="9B9895"/>
              </a:buClr>
              <a:buFont typeface="Arial"/>
              <a:buNone/>
              <a:defRPr sz="1400" b="0" i="0" u="none" strike="noStrike" cap="none">
                <a:solidFill>
                  <a:srgbClr val="9B9895"/>
                </a:solidFill>
                <a:latin typeface="Calibri"/>
                <a:ea typeface="Calibri"/>
                <a:cs typeface="Calibri"/>
                <a:sym typeface="Calibri"/>
              </a:defRPr>
            </a:lvl6pPr>
            <a:lvl7pPr marL="2743200" marR="0" lvl="6" indent="0" algn="l" rtl="0">
              <a:spcBef>
                <a:spcPts val="280"/>
              </a:spcBef>
              <a:buClr>
                <a:srgbClr val="9B9895"/>
              </a:buClr>
              <a:buFont typeface="Arial"/>
              <a:buNone/>
              <a:defRPr sz="1400" b="0" i="0" u="none" strike="noStrike" cap="none">
                <a:solidFill>
                  <a:srgbClr val="9B9895"/>
                </a:solidFill>
                <a:latin typeface="Calibri"/>
                <a:ea typeface="Calibri"/>
                <a:cs typeface="Calibri"/>
                <a:sym typeface="Calibri"/>
              </a:defRPr>
            </a:lvl7pPr>
            <a:lvl8pPr marL="3200400" marR="0" lvl="7" indent="0" algn="l" rtl="0">
              <a:spcBef>
                <a:spcPts val="280"/>
              </a:spcBef>
              <a:buClr>
                <a:srgbClr val="9B9895"/>
              </a:buClr>
              <a:buFont typeface="Arial"/>
              <a:buNone/>
              <a:defRPr sz="1400" b="0" i="0" u="none" strike="noStrike" cap="none">
                <a:solidFill>
                  <a:srgbClr val="9B9895"/>
                </a:solidFill>
                <a:latin typeface="Calibri"/>
                <a:ea typeface="Calibri"/>
                <a:cs typeface="Calibri"/>
                <a:sym typeface="Calibri"/>
              </a:defRPr>
            </a:lvl8pPr>
            <a:lvl9pPr marL="3657600" marR="0" lvl="8" indent="0" algn="l" rtl="0">
              <a:spcBef>
                <a:spcPts val="280"/>
              </a:spcBef>
              <a:buClr>
                <a:srgbClr val="9B9895"/>
              </a:buClr>
              <a:buFont typeface="Arial"/>
              <a:buNone/>
              <a:defRPr sz="1400" b="0" i="0" u="none" strike="noStrike" cap="none">
                <a:solidFill>
                  <a:srgbClr val="9B9895"/>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WHITE">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5438773" y="6581000"/>
            <a:ext cx="4467224" cy="276998"/>
          </a:xfrm>
          <a:prstGeom prst="rect">
            <a:avLst/>
          </a:prstGeom>
          <a:noFill/>
          <a:ln>
            <a:noFill/>
          </a:ln>
        </p:spPr>
        <p:txBody>
          <a:bodyPr lIns="91425" tIns="91425" rIns="91425" bIns="91425" anchor="t" anchorCtr="0"/>
          <a:lstStyle>
            <a:lvl1pPr marL="0" marR="0" lvl="0" indent="0" algn="r" rtl="0">
              <a:spcBef>
                <a:spcPts val="220"/>
              </a:spcBef>
              <a:spcAft>
                <a:spcPts val="0"/>
              </a:spcAft>
              <a:buClr>
                <a:schemeClr val="dk1"/>
              </a:buClr>
              <a:buFont typeface="Arial"/>
              <a:buNone/>
              <a:defRPr sz="11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08"/>
        <p:cNvGrpSpPr/>
        <p:nvPr/>
      </p:nvGrpSpPr>
      <p:grpSpPr>
        <a:xfrm>
          <a:off x="0" y="0"/>
          <a:ext cx="0" cy="0"/>
          <a:chOff x="0" y="0"/>
          <a:chExt cx="0" cy="0"/>
        </a:xfrm>
      </p:grpSpPr>
      <p:sp>
        <p:nvSpPr>
          <p:cNvPr id="109" name="Shape 109"/>
          <p:cNvSpPr/>
          <p:nvPr/>
        </p:nvSpPr>
        <p:spPr>
          <a:xfrm>
            <a:off x="0" y="0"/>
            <a:ext cx="9924900" cy="533400"/>
          </a:xfrm>
          <a:custGeom>
            <a:avLst/>
            <a:gdLst/>
            <a:ahLst/>
            <a:cxnLst/>
            <a:rect l="0" t="0" r="0" b="0"/>
            <a:pathLst>
              <a:path w="120000" h="120000" extrusionOk="0">
                <a:moveTo>
                  <a:pt x="0" y="0"/>
                </a:moveTo>
                <a:lnTo>
                  <a:pt x="119772" y="0"/>
                </a:lnTo>
                <a:lnTo>
                  <a:pt x="120000" y="62857"/>
                </a:lnTo>
                <a:lnTo>
                  <a:pt x="0" y="120000"/>
                </a:lnTo>
                <a:lnTo>
                  <a:pt x="0" y="0"/>
                </a:lnTo>
                <a:close/>
              </a:path>
            </a:pathLst>
          </a:custGeom>
          <a:solidFill>
            <a:srgbClr val="8DC63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110" name="Shape 110"/>
          <p:cNvPicPr preferRelativeResize="0"/>
          <p:nvPr/>
        </p:nvPicPr>
        <p:blipFill rotWithShape="1">
          <a:blip r:embed="rId2">
            <a:alphaModFix/>
          </a:blip>
          <a:srcRect/>
          <a:stretch/>
        </p:blipFill>
        <p:spPr>
          <a:xfrm>
            <a:off x="8493125" y="384769"/>
            <a:ext cx="1119300" cy="652800"/>
          </a:xfrm>
          <a:prstGeom prst="rect">
            <a:avLst/>
          </a:prstGeom>
          <a:noFill/>
          <a:ln>
            <a:noFill/>
          </a:ln>
        </p:spPr>
      </p:pic>
      <p:sp>
        <p:nvSpPr>
          <p:cNvPr id="111" name="Shape 111"/>
          <p:cNvSpPr txBox="1">
            <a:spLocks noGrp="1"/>
          </p:cNvSpPr>
          <p:nvPr>
            <p:ph type="title"/>
          </p:nvPr>
        </p:nvSpPr>
        <p:spPr>
          <a:xfrm>
            <a:off x="533400" y="836170"/>
            <a:ext cx="7852200" cy="1143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400" b="0" i="0" u="none" strike="noStrike" cap="none">
                <a:solidFill>
                  <a:srgbClr val="47413B"/>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rgbClr val="11689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rgbClr val="11689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rgbClr val="11689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rgbClr val="11689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body" idx="1"/>
          </p:nvPr>
        </p:nvSpPr>
        <p:spPr>
          <a:xfrm>
            <a:off x="533399" y="1979171"/>
            <a:ext cx="8877300" cy="41469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dt" idx="10"/>
          </p:nvPr>
        </p:nvSpPr>
        <p:spPr>
          <a:xfrm>
            <a:off x="495300" y="6356351"/>
            <a:ext cx="23115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ftr" idx="11"/>
          </p:nvPr>
        </p:nvSpPr>
        <p:spPr>
          <a:xfrm>
            <a:off x="3384550" y="6356351"/>
            <a:ext cx="31368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sldNum" idx="12"/>
          </p:nvPr>
        </p:nvSpPr>
        <p:spPr>
          <a:xfrm>
            <a:off x="7099300" y="6356351"/>
            <a:ext cx="23115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p:spTree>
      <p:nvGrpSpPr>
        <p:cNvPr id="1" name="Shape 116"/>
        <p:cNvGrpSpPr/>
        <p:nvPr/>
      </p:nvGrpSpPr>
      <p:grpSpPr>
        <a:xfrm>
          <a:off x="0" y="0"/>
          <a:ext cx="0" cy="0"/>
          <a:chOff x="0" y="0"/>
          <a:chExt cx="0" cy="0"/>
        </a:xfrm>
      </p:grpSpPr>
      <p:sp>
        <p:nvSpPr>
          <p:cNvPr id="117" name="Shape 117"/>
          <p:cNvSpPr/>
          <p:nvPr/>
        </p:nvSpPr>
        <p:spPr>
          <a:xfrm>
            <a:off x="0" y="1853768"/>
            <a:ext cx="9906000" cy="3395700"/>
          </a:xfrm>
          <a:prstGeom prst="rect">
            <a:avLst/>
          </a:prstGeom>
          <a:solidFill>
            <a:srgbClr val="8DC63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118" name="Shape 118"/>
          <p:cNvPicPr preferRelativeResize="0"/>
          <p:nvPr/>
        </p:nvPicPr>
        <p:blipFill rotWithShape="1">
          <a:blip r:embed="rId2">
            <a:alphaModFix amt="20000"/>
          </a:blip>
          <a:srcRect/>
          <a:stretch/>
        </p:blipFill>
        <p:spPr>
          <a:xfrm>
            <a:off x="-2818438" y="2349396"/>
            <a:ext cx="9126900" cy="5368800"/>
          </a:xfrm>
          <a:prstGeom prst="rect">
            <a:avLst/>
          </a:prstGeom>
          <a:noFill/>
          <a:ln>
            <a:noFill/>
          </a:ln>
        </p:spPr>
      </p:pic>
      <p:pic>
        <p:nvPicPr>
          <p:cNvPr id="119" name="Shape 119"/>
          <p:cNvPicPr preferRelativeResize="0"/>
          <p:nvPr/>
        </p:nvPicPr>
        <p:blipFill rotWithShape="1">
          <a:blip r:embed="rId3">
            <a:alphaModFix/>
          </a:blip>
          <a:srcRect/>
          <a:stretch/>
        </p:blipFill>
        <p:spPr>
          <a:xfrm>
            <a:off x="7086600" y="405747"/>
            <a:ext cx="2297100" cy="1340100"/>
          </a:xfrm>
          <a:prstGeom prst="rect">
            <a:avLst/>
          </a:prstGeom>
          <a:noFill/>
          <a:ln>
            <a:noFill/>
          </a:ln>
        </p:spPr>
      </p:pic>
      <p:sp>
        <p:nvSpPr>
          <p:cNvPr id="120" name="Shape 120"/>
          <p:cNvSpPr txBox="1">
            <a:spLocks noGrp="1"/>
          </p:cNvSpPr>
          <p:nvPr>
            <p:ph type="subTitle" idx="1"/>
          </p:nvPr>
        </p:nvSpPr>
        <p:spPr>
          <a:xfrm>
            <a:off x="3976021" y="3889130"/>
            <a:ext cx="5274300" cy="1515000"/>
          </a:xfrm>
          <a:prstGeom prst="rect">
            <a:avLst/>
          </a:prstGeom>
          <a:noFill/>
          <a:ln>
            <a:noFill/>
          </a:ln>
        </p:spPr>
        <p:txBody>
          <a:bodyPr lIns="91425" tIns="91425" rIns="91425" bIns="91425" anchor="t" anchorCtr="0"/>
          <a:lstStyle>
            <a:lvl1pPr marL="0" marR="0" lvl="0" indent="0" algn="l" rtl="0">
              <a:spcBef>
                <a:spcPts val="640"/>
              </a:spcBef>
              <a:spcAft>
                <a:spcPts val="0"/>
              </a:spcAft>
              <a:buClr>
                <a:srgbClr val="FFFFFF"/>
              </a:buClr>
              <a:buFont typeface="Arial"/>
              <a:buNone/>
              <a:defRPr sz="3200" b="0" i="0" u="none" strike="noStrike" cap="none">
                <a:solidFill>
                  <a:srgbClr val="FFFFFF"/>
                </a:solidFill>
                <a:latin typeface="Calibri"/>
                <a:ea typeface="Calibri"/>
                <a:cs typeface="Calibri"/>
                <a:sym typeface="Calibri"/>
              </a:defRPr>
            </a:lvl1pPr>
            <a:lvl2pPr marL="457200" marR="0" lvl="1" indent="0" algn="ctr" rtl="0">
              <a:spcBef>
                <a:spcPts val="560"/>
              </a:spcBef>
              <a:spcAft>
                <a:spcPts val="0"/>
              </a:spcAft>
              <a:buClr>
                <a:srgbClr val="9B9895"/>
              </a:buClr>
              <a:buFont typeface="Arial"/>
              <a:buNone/>
              <a:defRPr sz="2800" b="0" i="0" u="none" strike="noStrike" cap="none">
                <a:solidFill>
                  <a:srgbClr val="9B9895"/>
                </a:solidFill>
                <a:latin typeface="Calibri"/>
                <a:ea typeface="Calibri"/>
                <a:cs typeface="Calibri"/>
                <a:sym typeface="Calibri"/>
              </a:defRPr>
            </a:lvl2pPr>
            <a:lvl3pPr marL="914400" marR="0" lvl="2" indent="0" algn="ctr" rtl="0">
              <a:spcBef>
                <a:spcPts val="480"/>
              </a:spcBef>
              <a:spcAft>
                <a:spcPts val="0"/>
              </a:spcAft>
              <a:buClr>
                <a:srgbClr val="9B9895"/>
              </a:buClr>
              <a:buFont typeface="Arial"/>
              <a:buNone/>
              <a:defRPr sz="2400" b="0" i="0" u="none" strike="noStrike" cap="none">
                <a:solidFill>
                  <a:srgbClr val="9B9895"/>
                </a:solidFill>
                <a:latin typeface="Calibri"/>
                <a:ea typeface="Calibri"/>
                <a:cs typeface="Calibri"/>
                <a:sym typeface="Calibri"/>
              </a:defRPr>
            </a:lvl3pPr>
            <a:lvl4pPr marL="1371600" marR="0" lvl="3" indent="0" algn="ctr" rtl="0">
              <a:spcBef>
                <a:spcPts val="400"/>
              </a:spcBef>
              <a:spcAft>
                <a:spcPts val="0"/>
              </a:spcAft>
              <a:buClr>
                <a:srgbClr val="9B9895"/>
              </a:buClr>
              <a:buFont typeface="Arial"/>
              <a:buNone/>
              <a:defRPr sz="2000" b="0" i="0" u="none" strike="noStrike" cap="none">
                <a:solidFill>
                  <a:srgbClr val="9B9895"/>
                </a:solidFill>
                <a:latin typeface="Calibri"/>
                <a:ea typeface="Calibri"/>
                <a:cs typeface="Calibri"/>
                <a:sym typeface="Calibri"/>
              </a:defRPr>
            </a:lvl4pPr>
            <a:lvl5pPr marL="1828800" marR="0" lvl="4" indent="0" algn="ctr" rtl="0">
              <a:spcBef>
                <a:spcPts val="400"/>
              </a:spcBef>
              <a:spcAft>
                <a:spcPts val="0"/>
              </a:spcAft>
              <a:buClr>
                <a:srgbClr val="9B9895"/>
              </a:buClr>
              <a:buFont typeface="Arial"/>
              <a:buNone/>
              <a:defRPr sz="2000" b="0" i="0" u="none" strike="noStrike" cap="none">
                <a:solidFill>
                  <a:srgbClr val="9B9895"/>
                </a:solidFill>
                <a:latin typeface="Calibri"/>
                <a:ea typeface="Calibri"/>
                <a:cs typeface="Calibri"/>
                <a:sym typeface="Calibri"/>
              </a:defRPr>
            </a:lvl5pPr>
            <a:lvl6pPr marL="2286000" marR="0" lvl="5" indent="0" algn="ctr" rtl="0">
              <a:spcBef>
                <a:spcPts val="400"/>
              </a:spcBef>
              <a:buClr>
                <a:srgbClr val="9B9895"/>
              </a:buClr>
              <a:buFont typeface="Arial"/>
              <a:buNone/>
              <a:defRPr sz="2000" b="0" i="0" u="none" strike="noStrike" cap="none">
                <a:solidFill>
                  <a:srgbClr val="9B9895"/>
                </a:solidFill>
                <a:latin typeface="Calibri"/>
                <a:ea typeface="Calibri"/>
                <a:cs typeface="Calibri"/>
                <a:sym typeface="Calibri"/>
              </a:defRPr>
            </a:lvl6pPr>
            <a:lvl7pPr marL="2743200" marR="0" lvl="6" indent="0" algn="ctr" rtl="0">
              <a:spcBef>
                <a:spcPts val="400"/>
              </a:spcBef>
              <a:buClr>
                <a:srgbClr val="9B9895"/>
              </a:buClr>
              <a:buFont typeface="Arial"/>
              <a:buNone/>
              <a:defRPr sz="2000" b="0" i="0" u="none" strike="noStrike" cap="none">
                <a:solidFill>
                  <a:srgbClr val="9B9895"/>
                </a:solidFill>
                <a:latin typeface="Calibri"/>
                <a:ea typeface="Calibri"/>
                <a:cs typeface="Calibri"/>
                <a:sym typeface="Calibri"/>
              </a:defRPr>
            </a:lvl7pPr>
            <a:lvl8pPr marL="3200400" marR="0" lvl="7" indent="0" algn="ctr" rtl="0">
              <a:spcBef>
                <a:spcPts val="400"/>
              </a:spcBef>
              <a:buClr>
                <a:srgbClr val="9B9895"/>
              </a:buClr>
              <a:buFont typeface="Arial"/>
              <a:buNone/>
              <a:defRPr sz="2000" b="0" i="0" u="none" strike="noStrike" cap="none">
                <a:solidFill>
                  <a:srgbClr val="9B9895"/>
                </a:solidFill>
                <a:latin typeface="Calibri"/>
                <a:ea typeface="Calibri"/>
                <a:cs typeface="Calibri"/>
                <a:sym typeface="Calibri"/>
              </a:defRPr>
            </a:lvl8pPr>
            <a:lvl9pPr marL="3657600" marR="0" lvl="8" indent="0" algn="ctr" rtl="0">
              <a:spcBef>
                <a:spcPts val="400"/>
              </a:spcBef>
              <a:buClr>
                <a:srgbClr val="9B9895"/>
              </a:buClr>
              <a:buFont typeface="Arial"/>
              <a:buNone/>
              <a:defRPr sz="2000" b="0" i="0" u="none" strike="noStrike" cap="none">
                <a:solidFill>
                  <a:srgbClr val="9B9895"/>
                </a:solidFill>
                <a:latin typeface="Calibri"/>
                <a:ea typeface="Calibri"/>
                <a:cs typeface="Calibri"/>
                <a:sym typeface="Calibri"/>
              </a:defRPr>
            </a:lvl9pPr>
          </a:lstStyle>
          <a:p>
            <a:endParaRPr/>
          </a:p>
        </p:txBody>
      </p:sp>
      <p:sp>
        <p:nvSpPr>
          <p:cNvPr id="121" name="Shape 121"/>
          <p:cNvSpPr txBox="1">
            <a:spLocks noGrp="1"/>
          </p:cNvSpPr>
          <p:nvPr>
            <p:ph type="dt" idx="10"/>
          </p:nvPr>
        </p:nvSpPr>
        <p:spPr>
          <a:xfrm>
            <a:off x="495300" y="6356351"/>
            <a:ext cx="23115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98989"/>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ftr" idx="11"/>
          </p:nvPr>
        </p:nvSpPr>
        <p:spPr>
          <a:xfrm>
            <a:off x="3384550" y="6356351"/>
            <a:ext cx="31368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98989"/>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sldNum" idx="12"/>
          </p:nvPr>
        </p:nvSpPr>
        <p:spPr>
          <a:xfrm>
            <a:off x="7099300" y="6356351"/>
            <a:ext cx="23115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98989"/>
                </a:solidFill>
                <a:latin typeface="Calibri"/>
                <a:ea typeface="Calibri"/>
                <a:cs typeface="Calibri"/>
                <a:sym typeface="Calibri"/>
              </a:rPr>
              <a:t>‹#›</a:t>
            </a:fld>
            <a:endParaRPr lang="en-US" sz="1200">
              <a:solidFill>
                <a:srgbClr val="898989"/>
              </a:solidFill>
              <a:latin typeface="Calibri"/>
              <a:ea typeface="Calibri"/>
              <a:cs typeface="Calibri"/>
              <a:sym typeface="Calibri"/>
            </a:endParaRPr>
          </a:p>
        </p:txBody>
      </p:sp>
      <p:sp>
        <p:nvSpPr>
          <p:cNvPr id="124" name="Shape 124"/>
          <p:cNvSpPr txBox="1">
            <a:spLocks noGrp="1"/>
          </p:cNvSpPr>
          <p:nvPr>
            <p:ph type="title"/>
          </p:nvPr>
        </p:nvSpPr>
        <p:spPr>
          <a:xfrm>
            <a:off x="3976021" y="2080416"/>
            <a:ext cx="5584500" cy="180869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0"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rgbClr val="11689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rgbClr val="11689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rgbClr val="11689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rgbClr val="11689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body" idx="2"/>
          </p:nvPr>
        </p:nvSpPr>
        <p:spPr>
          <a:xfrm>
            <a:off x="4127398" y="5388257"/>
            <a:ext cx="5118300" cy="1052700"/>
          </a:xfrm>
          <a:prstGeom prst="rect">
            <a:avLst/>
          </a:prstGeom>
          <a:noFill/>
          <a:ln>
            <a:noFill/>
          </a:ln>
        </p:spPr>
        <p:txBody>
          <a:bodyPr lIns="91425" tIns="91425" rIns="91425" bIns="91425" anchor="t" anchorCtr="0"/>
          <a:lstStyle>
            <a:lvl1pPr marL="0" marR="0" lvl="0" indent="0" algn="l" rtl="0">
              <a:spcBef>
                <a:spcPts val="400"/>
              </a:spcBef>
              <a:spcAft>
                <a:spcPts val="0"/>
              </a:spcAft>
              <a:buClr>
                <a:schemeClr val="dk2"/>
              </a:buClr>
              <a:buFont typeface="Arial"/>
              <a:buNone/>
              <a:defRPr sz="2000" b="0" i="0" u="none" strike="noStrike" cap="none">
                <a:solidFill>
                  <a:schemeClr val="dk2"/>
                </a:solidFill>
                <a:latin typeface="Calibri"/>
                <a:ea typeface="Calibri"/>
                <a:cs typeface="Calibri"/>
                <a:sym typeface="Calibri"/>
              </a:defRPr>
            </a:lvl1pPr>
            <a:lvl2pPr marL="457200" marR="0" lvl="1" indent="0" algn="l" rtl="0">
              <a:spcBef>
                <a:spcPts val="360"/>
              </a:spcBef>
              <a:spcAft>
                <a:spcPts val="0"/>
              </a:spcAft>
              <a:buClr>
                <a:srgbClr val="9B9895"/>
              </a:buClr>
              <a:buFont typeface="Arial"/>
              <a:buNone/>
              <a:defRPr sz="1800" b="0" i="0" u="none" strike="noStrike" cap="none">
                <a:solidFill>
                  <a:srgbClr val="9B9895"/>
                </a:solidFill>
                <a:latin typeface="Calibri"/>
                <a:ea typeface="Calibri"/>
                <a:cs typeface="Calibri"/>
                <a:sym typeface="Calibri"/>
              </a:defRPr>
            </a:lvl2pPr>
            <a:lvl3pPr marL="914400" marR="0" lvl="2" indent="0" algn="l" rtl="0">
              <a:spcBef>
                <a:spcPts val="320"/>
              </a:spcBef>
              <a:spcAft>
                <a:spcPts val="0"/>
              </a:spcAft>
              <a:buClr>
                <a:srgbClr val="9B9895"/>
              </a:buClr>
              <a:buFont typeface="Arial"/>
              <a:buNone/>
              <a:defRPr sz="1600" b="0" i="0" u="none" strike="noStrike" cap="none">
                <a:solidFill>
                  <a:srgbClr val="9B9895"/>
                </a:solidFill>
                <a:latin typeface="Calibri"/>
                <a:ea typeface="Calibri"/>
                <a:cs typeface="Calibri"/>
                <a:sym typeface="Calibri"/>
              </a:defRPr>
            </a:lvl3pPr>
            <a:lvl4pPr marL="1371600" marR="0" lvl="3" indent="0" algn="l" rtl="0">
              <a:spcBef>
                <a:spcPts val="280"/>
              </a:spcBef>
              <a:spcAft>
                <a:spcPts val="0"/>
              </a:spcAft>
              <a:buClr>
                <a:srgbClr val="9B9895"/>
              </a:buClr>
              <a:buFont typeface="Arial"/>
              <a:buNone/>
              <a:defRPr sz="1400" b="0" i="0" u="none" strike="noStrike" cap="none">
                <a:solidFill>
                  <a:srgbClr val="9B9895"/>
                </a:solidFill>
                <a:latin typeface="Calibri"/>
                <a:ea typeface="Calibri"/>
                <a:cs typeface="Calibri"/>
                <a:sym typeface="Calibri"/>
              </a:defRPr>
            </a:lvl4pPr>
            <a:lvl5pPr marL="1828800" marR="0" lvl="4" indent="0" algn="l" rtl="0">
              <a:spcBef>
                <a:spcPts val="280"/>
              </a:spcBef>
              <a:spcAft>
                <a:spcPts val="0"/>
              </a:spcAft>
              <a:buClr>
                <a:srgbClr val="9B9895"/>
              </a:buClr>
              <a:buFont typeface="Arial"/>
              <a:buNone/>
              <a:defRPr sz="1400" b="0" i="0" u="none" strike="noStrike" cap="none">
                <a:solidFill>
                  <a:srgbClr val="9B9895"/>
                </a:solidFill>
                <a:latin typeface="Calibri"/>
                <a:ea typeface="Calibri"/>
                <a:cs typeface="Calibri"/>
                <a:sym typeface="Calibri"/>
              </a:defRPr>
            </a:lvl5pPr>
            <a:lvl6pPr marL="2286000" marR="0" lvl="5" indent="0" algn="l" rtl="0">
              <a:spcBef>
                <a:spcPts val="280"/>
              </a:spcBef>
              <a:buClr>
                <a:srgbClr val="9B9895"/>
              </a:buClr>
              <a:buFont typeface="Arial"/>
              <a:buNone/>
              <a:defRPr sz="1400" b="0" i="0" u="none" strike="noStrike" cap="none">
                <a:solidFill>
                  <a:srgbClr val="9B9895"/>
                </a:solidFill>
                <a:latin typeface="Calibri"/>
                <a:ea typeface="Calibri"/>
                <a:cs typeface="Calibri"/>
                <a:sym typeface="Calibri"/>
              </a:defRPr>
            </a:lvl6pPr>
            <a:lvl7pPr marL="2743200" marR="0" lvl="6" indent="0" algn="l" rtl="0">
              <a:spcBef>
                <a:spcPts val="280"/>
              </a:spcBef>
              <a:buClr>
                <a:srgbClr val="9B9895"/>
              </a:buClr>
              <a:buFont typeface="Arial"/>
              <a:buNone/>
              <a:defRPr sz="1400" b="0" i="0" u="none" strike="noStrike" cap="none">
                <a:solidFill>
                  <a:srgbClr val="9B9895"/>
                </a:solidFill>
                <a:latin typeface="Calibri"/>
                <a:ea typeface="Calibri"/>
                <a:cs typeface="Calibri"/>
                <a:sym typeface="Calibri"/>
              </a:defRPr>
            </a:lvl7pPr>
            <a:lvl8pPr marL="3200400" marR="0" lvl="7" indent="0" algn="l" rtl="0">
              <a:spcBef>
                <a:spcPts val="280"/>
              </a:spcBef>
              <a:buClr>
                <a:srgbClr val="9B9895"/>
              </a:buClr>
              <a:buFont typeface="Arial"/>
              <a:buNone/>
              <a:defRPr sz="1400" b="0" i="0" u="none" strike="noStrike" cap="none">
                <a:solidFill>
                  <a:srgbClr val="9B9895"/>
                </a:solidFill>
                <a:latin typeface="Calibri"/>
                <a:ea typeface="Calibri"/>
                <a:cs typeface="Calibri"/>
                <a:sym typeface="Calibri"/>
              </a:defRPr>
            </a:lvl8pPr>
            <a:lvl9pPr marL="3657600" marR="0" lvl="8" indent="0" algn="l" rtl="0">
              <a:spcBef>
                <a:spcPts val="280"/>
              </a:spcBef>
              <a:buClr>
                <a:srgbClr val="9B9895"/>
              </a:buClr>
              <a:buFont typeface="Arial"/>
              <a:buNone/>
              <a:defRPr sz="1400" b="0" i="0" u="none" strike="noStrike" cap="none">
                <a:solidFill>
                  <a:srgbClr val="9B9895"/>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ank">
    <p:spTree>
      <p:nvGrpSpPr>
        <p:cNvPr id="1" name="Shape 129"/>
        <p:cNvGrpSpPr/>
        <p:nvPr/>
      </p:nvGrpSpPr>
      <p:grpSpPr>
        <a:xfrm>
          <a:off x="0" y="0"/>
          <a:ext cx="0" cy="0"/>
          <a:chOff x="0" y="0"/>
          <a:chExt cx="0" cy="0"/>
        </a:xfrm>
      </p:grpSpPr>
      <p:sp>
        <p:nvSpPr>
          <p:cNvPr id="130" name="Shape 130"/>
          <p:cNvSpPr/>
          <p:nvPr/>
        </p:nvSpPr>
        <p:spPr>
          <a:xfrm>
            <a:off x="0" y="6096000"/>
            <a:ext cx="9906000" cy="762000"/>
          </a:xfrm>
          <a:prstGeom prst="rect">
            <a:avLst/>
          </a:prstGeom>
          <a:gradFill>
            <a:gsLst>
              <a:gs pos="0">
                <a:srgbClr val="116891"/>
              </a:gs>
              <a:gs pos="58999">
                <a:srgbClr val="8BD228"/>
              </a:gs>
              <a:gs pos="100000">
                <a:srgbClr val="6DCFF6"/>
              </a:gs>
            </a:gsLst>
            <a:lin ang="0" scaled="0"/>
          </a:gra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131" name="Shape 131"/>
          <p:cNvPicPr preferRelativeResize="0"/>
          <p:nvPr/>
        </p:nvPicPr>
        <p:blipFill rotWithShape="1">
          <a:blip r:embed="rId2">
            <a:alphaModFix/>
          </a:blip>
          <a:srcRect/>
          <a:stretch/>
        </p:blipFill>
        <p:spPr>
          <a:xfrm>
            <a:off x="7162800" y="6227762"/>
            <a:ext cx="1806600" cy="480900"/>
          </a:xfrm>
          <a:prstGeom prst="rect">
            <a:avLst/>
          </a:prstGeom>
          <a:noFill/>
          <a:ln>
            <a:noFill/>
          </a:ln>
        </p:spPr>
      </p:pic>
      <p:sp>
        <p:nvSpPr>
          <p:cNvPr id="132" name="Shape 132"/>
          <p:cNvSpPr/>
          <p:nvPr/>
        </p:nvSpPr>
        <p:spPr>
          <a:xfrm>
            <a:off x="0" y="5992517"/>
            <a:ext cx="9906000" cy="865500"/>
          </a:xfrm>
          <a:custGeom>
            <a:avLst/>
            <a:gdLst/>
            <a:ahLst/>
            <a:cxnLst/>
            <a:rect l="0" t="0" r="0" b="0"/>
            <a:pathLst>
              <a:path w="120000" h="120000" extrusionOk="0">
                <a:moveTo>
                  <a:pt x="0" y="14347"/>
                </a:moveTo>
                <a:lnTo>
                  <a:pt x="120000" y="0"/>
                </a:lnTo>
                <a:lnTo>
                  <a:pt x="120000" y="120000"/>
                </a:lnTo>
                <a:lnTo>
                  <a:pt x="0" y="120000"/>
                </a:lnTo>
                <a:lnTo>
                  <a:pt x="0" y="14347"/>
                </a:lnTo>
                <a:close/>
              </a:path>
            </a:pathLst>
          </a:custGeom>
          <a:solidFill>
            <a:srgbClr val="5F574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133" name="Shape 133"/>
          <p:cNvPicPr preferRelativeResize="0"/>
          <p:nvPr/>
        </p:nvPicPr>
        <p:blipFill rotWithShape="1">
          <a:blip r:embed="rId3">
            <a:alphaModFix/>
          </a:blip>
          <a:srcRect/>
          <a:stretch/>
        </p:blipFill>
        <p:spPr>
          <a:xfrm>
            <a:off x="8801495" y="6158796"/>
            <a:ext cx="824700" cy="480900"/>
          </a:xfrm>
          <a:prstGeom prst="rect">
            <a:avLst/>
          </a:prstGeom>
          <a:noFill/>
          <a:ln>
            <a:noFill/>
          </a:ln>
        </p:spPr>
      </p:pic>
      <p:sp>
        <p:nvSpPr>
          <p:cNvPr id="134" name="Shape 134"/>
          <p:cNvSpPr txBox="1">
            <a:spLocks noGrp="1"/>
          </p:cNvSpPr>
          <p:nvPr>
            <p:ph type="title"/>
          </p:nvPr>
        </p:nvSpPr>
        <p:spPr>
          <a:xfrm>
            <a:off x="533400" y="647700"/>
            <a:ext cx="8915400" cy="1143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400" b="0" i="0" u="none" strike="noStrike" cap="none">
                <a:solidFill>
                  <a:srgbClr val="5F574F"/>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rgbClr val="11689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rgbClr val="11689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rgbClr val="11689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rgbClr val="11689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35" name="Shape 135"/>
          <p:cNvSpPr txBox="1">
            <a:spLocks noGrp="1"/>
          </p:cNvSpPr>
          <p:nvPr>
            <p:ph type="body" idx="1"/>
          </p:nvPr>
        </p:nvSpPr>
        <p:spPr>
          <a:xfrm>
            <a:off x="533399" y="1790700"/>
            <a:ext cx="8877300" cy="4335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dt" idx="10"/>
          </p:nvPr>
        </p:nvSpPr>
        <p:spPr>
          <a:xfrm>
            <a:off x="495300" y="6356351"/>
            <a:ext cx="23115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98989"/>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ftr" idx="11"/>
          </p:nvPr>
        </p:nvSpPr>
        <p:spPr>
          <a:xfrm>
            <a:off x="3384550" y="6356351"/>
            <a:ext cx="31368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98989"/>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sldNum" idx="12"/>
          </p:nvPr>
        </p:nvSpPr>
        <p:spPr>
          <a:xfrm>
            <a:off x="7099300" y="6356351"/>
            <a:ext cx="23115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98989"/>
                </a:solidFill>
                <a:latin typeface="Calibri"/>
                <a:ea typeface="Calibri"/>
                <a:cs typeface="Calibri"/>
                <a:sym typeface="Calibri"/>
              </a:rPr>
              <a:t>‹#›</a:t>
            </a:fld>
            <a:endParaRPr lang="en-US" sz="1200">
              <a:solidFill>
                <a:srgbClr val="898989"/>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139"/>
        <p:cNvGrpSpPr/>
        <p:nvPr/>
      </p:nvGrpSpPr>
      <p:grpSpPr>
        <a:xfrm>
          <a:off x="0" y="0"/>
          <a:ext cx="0" cy="0"/>
          <a:chOff x="0" y="0"/>
          <a:chExt cx="0" cy="0"/>
        </a:xfrm>
      </p:grpSpPr>
      <p:pic>
        <p:nvPicPr>
          <p:cNvPr id="140" name="Shape 140"/>
          <p:cNvPicPr preferRelativeResize="0"/>
          <p:nvPr/>
        </p:nvPicPr>
        <p:blipFill rotWithShape="1">
          <a:blip r:embed="rId2">
            <a:alphaModFix/>
          </a:blip>
          <a:srcRect/>
          <a:stretch/>
        </p:blipFill>
        <p:spPr>
          <a:xfrm>
            <a:off x="3384550" y="1261533"/>
            <a:ext cx="1806600" cy="592200"/>
          </a:xfrm>
          <a:prstGeom prst="rect">
            <a:avLst/>
          </a:prstGeom>
          <a:noFill/>
          <a:ln>
            <a:noFill/>
          </a:ln>
        </p:spPr>
      </p:pic>
      <p:pic>
        <p:nvPicPr>
          <p:cNvPr id="141" name="Shape 141"/>
          <p:cNvPicPr preferRelativeResize="0"/>
          <p:nvPr/>
        </p:nvPicPr>
        <p:blipFill rotWithShape="1">
          <a:blip r:embed="rId3">
            <a:alphaModFix/>
          </a:blip>
          <a:srcRect l="22526" t="13492" r="33536" b="19649"/>
          <a:stretch/>
        </p:blipFill>
        <p:spPr>
          <a:xfrm>
            <a:off x="2010784" y="1085012"/>
            <a:ext cx="8110500" cy="7259700"/>
          </a:xfrm>
          <a:prstGeom prst="rect">
            <a:avLst/>
          </a:prstGeom>
          <a:noFill/>
          <a:ln>
            <a:noFill/>
          </a:ln>
        </p:spPr>
      </p:pic>
      <p:pic>
        <p:nvPicPr>
          <p:cNvPr id="142" name="Shape 142"/>
          <p:cNvPicPr preferRelativeResize="0"/>
          <p:nvPr/>
        </p:nvPicPr>
        <p:blipFill rotWithShape="1">
          <a:blip r:embed="rId4">
            <a:alphaModFix/>
          </a:blip>
          <a:srcRect/>
          <a:stretch/>
        </p:blipFill>
        <p:spPr>
          <a:xfrm>
            <a:off x="6521450" y="592666"/>
            <a:ext cx="2612700" cy="1524000"/>
          </a:xfrm>
          <a:prstGeom prst="rect">
            <a:avLst/>
          </a:prstGeom>
          <a:noFill/>
          <a:ln>
            <a:noFill/>
          </a:ln>
        </p:spPr>
      </p:pic>
      <p:sp>
        <p:nvSpPr>
          <p:cNvPr id="143" name="Shape 143"/>
          <p:cNvSpPr txBox="1">
            <a:spLocks noGrp="1"/>
          </p:cNvSpPr>
          <p:nvPr>
            <p:ph type="title"/>
          </p:nvPr>
        </p:nvSpPr>
        <p:spPr>
          <a:xfrm>
            <a:off x="497320" y="2934761"/>
            <a:ext cx="5774400" cy="1362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rgbClr val="47413B"/>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rgbClr val="11689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rgbClr val="11689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rgbClr val="11689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rgbClr val="11689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body" idx="1"/>
          </p:nvPr>
        </p:nvSpPr>
        <p:spPr>
          <a:xfrm>
            <a:off x="497320" y="1434571"/>
            <a:ext cx="5774400" cy="1500300"/>
          </a:xfrm>
          <a:prstGeom prst="rect">
            <a:avLst/>
          </a:prstGeom>
          <a:noFill/>
          <a:ln>
            <a:noFill/>
          </a:ln>
        </p:spPr>
        <p:txBody>
          <a:bodyPr lIns="91425" tIns="91425" rIns="91425" bIns="91425" anchor="b" anchorCtr="0"/>
          <a:lstStyle>
            <a:lvl1pPr marL="0" marR="0" lvl="0" indent="0" algn="l" rtl="0">
              <a:spcBef>
                <a:spcPts val="400"/>
              </a:spcBef>
              <a:spcAft>
                <a:spcPts val="0"/>
              </a:spcAft>
              <a:buClr>
                <a:srgbClr val="9B9895"/>
              </a:buClr>
              <a:buFont typeface="Arial"/>
              <a:buNone/>
              <a:defRPr sz="2000" b="0" i="0" u="none" strike="noStrike" cap="none">
                <a:solidFill>
                  <a:srgbClr val="9B9895"/>
                </a:solidFill>
                <a:latin typeface="Calibri"/>
                <a:ea typeface="Calibri"/>
                <a:cs typeface="Calibri"/>
                <a:sym typeface="Calibri"/>
              </a:defRPr>
            </a:lvl1pPr>
            <a:lvl2pPr marL="457200" marR="0" lvl="1" indent="0" algn="l" rtl="0">
              <a:spcBef>
                <a:spcPts val="360"/>
              </a:spcBef>
              <a:spcAft>
                <a:spcPts val="0"/>
              </a:spcAft>
              <a:buClr>
                <a:srgbClr val="9B9895"/>
              </a:buClr>
              <a:buFont typeface="Arial"/>
              <a:buNone/>
              <a:defRPr sz="1800" b="0" i="0" u="none" strike="noStrike" cap="none">
                <a:solidFill>
                  <a:srgbClr val="9B9895"/>
                </a:solidFill>
                <a:latin typeface="Calibri"/>
                <a:ea typeface="Calibri"/>
                <a:cs typeface="Calibri"/>
                <a:sym typeface="Calibri"/>
              </a:defRPr>
            </a:lvl2pPr>
            <a:lvl3pPr marL="914400" marR="0" lvl="2" indent="0" algn="l" rtl="0">
              <a:spcBef>
                <a:spcPts val="320"/>
              </a:spcBef>
              <a:spcAft>
                <a:spcPts val="0"/>
              </a:spcAft>
              <a:buClr>
                <a:srgbClr val="9B9895"/>
              </a:buClr>
              <a:buFont typeface="Arial"/>
              <a:buNone/>
              <a:defRPr sz="1600" b="0" i="0" u="none" strike="noStrike" cap="none">
                <a:solidFill>
                  <a:srgbClr val="9B9895"/>
                </a:solidFill>
                <a:latin typeface="Calibri"/>
                <a:ea typeface="Calibri"/>
                <a:cs typeface="Calibri"/>
                <a:sym typeface="Calibri"/>
              </a:defRPr>
            </a:lvl3pPr>
            <a:lvl4pPr marL="1371600" marR="0" lvl="3" indent="0" algn="l" rtl="0">
              <a:spcBef>
                <a:spcPts val="280"/>
              </a:spcBef>
              <a:spcAft>
                <a:spcPts val="0"/>
              </a:spcAft>
              <a:buClr>
                <a:srgbClr val="9B9895"/>
              </a:buClr>
              <a:buFont typeface="Arial"/>
              <a:buNone/>
              <a:defRPr sz="1400" b="0" i="0" u="none" strike="noStrike" cap="none">
                <a:solidFill>
                  <a:srgbClr val="9B9895"/>
                </a:solidFill>
                <a:latin typeface="Calibri"/>
                <a:ea typeface="Calibri"/>
                <a:cs typeface="Calibri"/>
                <a:sym typeface="Calibri"/>
              </a:defRPr>
            </a:lvl4pPr>
            <a:lvl5pPr marL="1828800" marR="0" lvl="4" indent="0" algn="l" rtl="0">
              <a:spcBef>
                <a:spcPts val="280"/>
              </a:spcBef>
              <a:spcAft>
                <a:spcPts val="0"/>
              </a:spcAft>
              <a:buClr>
                <a:srgbClr val="9B9895"/>
              </a:buClr>
              <a:buFont typeface="Arial"/>
              <a:buNone/>
              <a:defRPr sz="1400" b="0" i="0" u="none" strike="noStrike" cap="none">
                <a:solidFill>
                  <a:srgbClr val="9B9895"/>
                </a:solidFill>
                <a:latin typeface="Calibri"/>
                <a:ea typeface="Calibri"/>
                <a:cs typeface="Calibri"/>
                <a:sym typeface="Calibri"/>
              </a:defRPr>
            </a:lvl5pPr>
            <a:lvl6pPr marL="2286000" marR="0" lvl="5" indent="0" algn="l" rtl="0">
              <a:spcBef>
                <a:spcPts val="280"/>
              </a:spcBef>
              <a:buClr>
                <a:srgbClr val="9B9895"/>
              </a:buClr>
              <a:buFont typeface="Arial"/>
              <a:buNone/>
              <a:defRPr sz="1400" b="0" i="0" u="none" strike="noStrike" cap="none">
                <a:solidFill>
                  <a:srgbClr val="9B9895"/>
                </a:solidFill>
                <a:latin typeface="Calibri"/>
                <a:ea typeface="Calibri"/>
                <a:cs typeface="Calibri"/>
                <a:sym typeface="Calibri"/>
              </a:defRPr>
            </a:lvl6pPr>
            <a:lvl7pPr marL="2743200" marR="0" lvl="6" indent="0" algn="l" rtl="0">
              <a:spcBef>
                <a:spcPts val="280"/>
              </a:spcBef>
              <a:buClr>
                <a:srgbClr val="9B9895"/>
              </a:buClr>
              <a:buFont typeface="Arial"/>
              <a:buNone/>
              <a:defRPr sz="1400" b="0" i="0" u="none" strike="noStrike" cap="none">
                <a:solidFill>
                  <a:srgbClr val="9B9895"/>
                </a:solidFill>
                <a:latin typeface="Calibri"/>
                <a:ea typeface="Calibri"/>
                <a:cs typeface="Calibri"/>
                <a:sym typeface="Calibri"/>
              </a:defRPr>
            </a:lvl7pPr>
            <a:lvl8pPr marL="3200400" marR="0" lvl="7" indent="0" algn="l" rtl="0">
              <a:spcBef>
                <a:spcPts val="280"/>
              </a:spcBef>
              <a:buClr>
                <a:srgbClr val="9B9895"/>
              </a:buClr>
              <a:buFont typeface="Arial"/>
              <a:buNone/>
              <a:defRPr sz="1400" b="0" i="0" u="none" strike="noStrike" cap="none">
                <a:solidFill>
                  <a:srgbClr val="9B9895"/>
                </a:solidFill>
                <a:latin typeface="Calibri"/>
                <a:ea typeface="Calibri"/>
                <a:cs typeface="Calibri"/>
                <a:sym typeface="Calibri"/>
              </a:defRPr>
            </a:lvl8pPr>
            <a:lvl9pPr marL="3657600" marR="0" lvl="8" indent="0" algn="l" rtl="0">
              <a:spcBef>
                <a:spcPts val="280"/>
              </a:spcBef>
              <a:buClr>
                <a:srgbClr val="9B9895"/>
              </a:buClr>
              <a:buFont typeface="Arial"/>
              <a:buNone/>
              <a:defRPr sz="1400" b="0" i="0" u="none" strike="noStrike" cap="none">
                <a:solidFill>
                  <a:srgbClr val="9B9895"/>
                </a:solidFill>
                <a:latin typeface="Calibri"/>
                <a:ea typeface="Calibri"/>
                <a:cs typeface="Calibri"/>
                <a:sym typeface="Calibri"/>
              </a:defRPr>
            </a:lvl9pPr>
          </a:lstStyle>
          <a:p>
            <a:endParaRPr/>
          </a:p>
        </p:txBody>
      </p:sp>
      <p:sp>
        <p:nvSpPr>
          <p:cNvPr id="145" name="Shape 145"/>
          <p:cNvSpPr txBox="1">
            <a:spLocks noGrp="1"/>
          </p:cNvSpPr>
          <p:nvPr>
            <p:ph type="dt" idx="10"/>
          </p:nvPr>
        </p:nvSpPr>
        <p:spPr>
          <a:xfrm>
            <a:off x="495300" y="6356351"/>
            <a:ext cx="23115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98989"/>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6" name="Shape 146"/>
          <p:cNvSpPr txBox="1">
            <a:spLocks noGrp="1"/>
          </p:cNvSpPr>
          <p:nvPr>
            <p:ph type="ftr" idx="11"/>
          </p:nvPr>
        </p:nvSpPr>
        <p:spPr>
          <a:xfrm>
            <a:off x="3384550" y="6356351"/>
            <a:ext cx="31368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98989"/>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7" name="Shape 147"/>
          <p:cNvSpPr txBox="1">
            <a:spLocks noGrp="1"/>
          </p:cNvSpPr>
          <p:nvPr>
            <p:ph type="sldNum" idx="12"/>
          </p:nvPr>
        </p:nvSpPr>
        <p:spPr>
          <a:xfrm>
            <a:off x="7099300" y="6356351"/>
            <a:ext cx="23115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98989"/>
                </a:solidFill>
                <a:latin typeface="Calibri"/>
                <a:ea typeface="Calibri"/>
                <a:cs typeface="Calibri"/>
                <a:sym typeface="Calibri"/>
              </a:rPr>
              <a:t>‹#›</a:t>
            </a:fld>
            <a:endParaRPr lang="en-US" sz="1200">
              <a:solidFill>
                <a:srgbClr val="898989"/>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95300" y="274637"/>
            <a:ext cx="89154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47413B"/>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rgbClr val="11689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rgbClr val="11689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rgbClr val="11689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rgbClr val="11689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body" idx="1"/>
          </p:nvPr>
        </p:nvSpPr>
        <p:spPr>
          <a:xfrm>
            <a:off x="536575" y="1600203"/>
            <a:ext cx="4746600" cy="45261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Shape 151"/>
          <p:cNvSpPr txBox="1">
            <a:spLocks noGrp="1"/>
          </p:cNvSpPr>
          <p:nvPr>
            <p:ph type="body" idx="2"/>
          </p:nvPr>
        </p:nvSpPr>
        <p:spPr>
          <a:xfrm>
            <a:off x="5448300" y="1600203"/>
            <a:ext cx="4746600" cy="45261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 name="Shape 152"/>
          <p:cNvSpPr txBox="1">
            <a:spLocks noGrp="1"/>
          </p:cNvSpPr>
          <p:nvPr>
            <p:ph type="dt" idx="10"/>
          </p:nvPr>
        </p:nvSpPr>
        <p:spPr>
          <a:xfrm>
            <a:off x="495300" y="6356351"/>
            <a:ext cx="23115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98989"/>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3" name="Shape 153"/>
          <p:cNvSpPr txBox="1">
            <a:spLocks noGrp="1"/>
          </p:cNvSpPr>
          <p:nvPr>
            <p:ph type="ftr" idx="11"/>
          </p:nvPr>
        </p:nvSpPr>
        <p:spPr>
          <a:xfrm>
            <a:off x="3384550" y="6356351"/>
            <a:ext cx="31368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98989"/>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4" name="Shape 154"/>
          <p:cNvSpPr txBox="1">
            <a:spLocks noGrp="1"/>
          </p:cNvSpPr>
          <p:nvPr>
            <p:ph type="sldNum" idx="12"/>
          </p:nvPr>
        </p:nvSpPr>
        <p:spPr>
          <a:xfrm>
            <a:off x="7099300" y="6356351"/>
            <a:ext cx="23115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98989"/>
                </a:solidFill>
                <a:latin typeface="Calibri"/>
                <a:ea typeface="Calibri"/>
                <a:cs typeface="Calibri"/>
                <a:sym typeface="Calibri"/>
              </a:rPr>
              <a:t>‹#›</a:t>
            </a:fld>
            <a:endParaRPr lang="en-US" sz="1200">
              <a:solidFill>
                <a:srgbClr val="898989"/>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95300" y="274637"/>
            <a:ext cx="89154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47413B"/>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rgbClr val="11689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rgbClr val="11689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rgbClr val="11689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rgbClr val="11689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57" name="Shape 157"/>
          <p:cNvSpPr txBox="1">
            <a:spLocks noGrp="1"/>
          </p:cNvSpPr>
          <p:nvPr>
            <p:ph type="body" idx="1"/>
          </p:nvPr>
        </p:nvSpPr>
        <p:spPr>
          <a:xfrm>
            <a:off x="495300" y="1535112"/>
            <a:ext cx="4377000" cy="639899"/>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58" name="Shape 158"/>
          <p:cNvSpPr txBox="1">
            <a:spLocks noGrp="1"/>
          </p:cNvSpPr>
          <p:nvPr>
            <p:ph type="body" idx="2"/>
          </p:nvPr>
        </p:nvSpPr>
        <p:spPr>
          <a:xfrm>
            <a:off x="495300" y="2174875"/>
            <a:ext cx="4377000" cy="39513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59" name="Shape 159"/>
          <p:cNvSpPr txBox="1">
            <a:spLocks noGrp="1"/>
          </p:cNvSpPr>
          <p:nvPr>
            <p:ph type="body" idx="3"/>
          </p:nvPr>
        </p:nvSpPr>
        <p:spPr>
          <a:xfrm>
            <a:off x="5032112" y="1535112"/>
            <a:ext cx="4378499" cy="639899"/>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60" name="Shape 160"/>
          <p:cNvSpPr txBox="1">
            <a:spLocks noGrp="1"/>
          </p:cNvSpPr>
          <p:nvPr>
            <p:ph type="body" idx="4"/>
          </p:nvPr>
        </p:nvSpPr>
        <p:spPr>
          <a:xfrm>
            <a:off x="5032112" y="2174875"/>
            <a:ext cx="4378499" cy="39513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61" name="Shape 161"/>
          <p:cNvSpPr txBox="1">
            <a:spLocks noGrp="1"/>
          </p:cNvSpPr>
          <p:nvPr>
            <p:ph type="dt" idx="10"/>
          </p:nvPr>
        </p:nvSpPr>
        <p:spPr>
          <a:xfrm>
            <a:off x="495300" y="6356351"/>
            <a:ext cx="23115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98989"/>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2" name="Shape 162"/>
          <p:cNvSpPr txBox="1">
            <a:spLocks noGrp="1"/>
          </p:cNvSpPr>
          <p:nvPr>
            <p:ph type="ftr" idx="11"/>
          </p:nvPr>
        </p:nvSpPr>
        <p:spPr>
          <a:xfrm>
            <a:off x="3384550" y="6356351"/>
            <a:ext cx="31368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98989"/>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3" name="Shape 163"/>
          <p:cNvSpPr txBox="1">
            <a:spLocks noGrp="1"/>
          </p:cNvSpPr>
          <p:nvPr>
            <p:ph type="sldNum" idx="12"/>
          </p:nvPr>
        </p:nvSpPr>
        <p:spPr>
          <a:xfrm>
            <a:off x="7099300" y="6356351"/>
            <a:ext cx="23115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98989"/>
                </a:solidFill>
                <a:latin typeface="Calibri"/>
                <a:ea typeface="Calibri"/>
                <a:cs typeface="Calibri"/>
                <a:sym typeface="Calibri"/>
              </a:rPr>
              <a:t>‹#›</a:t>
            </a:fld>
            <a:endParaRPr lang="en-US" sz="1200">
              <a:solidFill>
                <a:srgbClr val="898989"/>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95300" y="273050"/>
            <a:ext cx="3258900" cy="11619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rgbClr val="47413B"/>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rgbClr val="11689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rgbClr val="11689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rgbClr val="11689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rgbClr val="11689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66" name="Shape 166"/>
          <p:cNvSpPr txBox="1">
            <a:spLocks noGrp="1"/>
          </p:cNvSpPr>
          <p:nvPr>
            <p:ph type="body" idx="1"/>
          </p:nvPr>
        </p:nvSpPr>
        <p:spPr>
          <a:xfrm>
            <a:off x="3872971" y="273053"/>
            <a:ext cx="5537700" cy="58530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7" name="Shape 167"/>
          <p:cNvSpPr txBox="1">
            <a:spLocks noGrp="1"/>
          </p:cNvSpPr>
          <p:nvPr>
            <p:ph type="body" idx="2"/>
          </p:nvPr>
        </p:nvSpPr>
        <p:spPr>
          <a:xfrm>
            <a:off x="495300" y="1435103"/>
            <a:ext cx="3258900" cy="469110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dt" idx="10"/>
          </p:nvPr>
        </p:nvSpPr>
        <p:spPr>
          <a:xfrm>
            <a:off x="495300" y="6356351"/>
            <a:ext cx="23115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98989"/>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9" name="Shape 169"/>
          <p:cNvSpPr txBox="1">
            <a:spLocks noGrp="1"/>
          </p:cNvSpPr>
          <p:nvPr>
            <p:ph type="ftr" idx="11"/>
          </p:nvPr>
        </p:nvSpPr>
        <p:spPr>
          <a:xfrm>
            <a:off x="3384550" y="6356351"/>
            <a:ext cx="31368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98989"/>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70" name="Shape 170"/>
          <p:cNvSpPr txBox="1">
            <a:spLocks noGrp="1"/>
          </p:cNvSpPr>
          <p:nvPr>
            <p:ph type="sldNum" idx="12"/>
          </p:nvPr>
        </p:nvSpPr>
        <p:spPr>
          <a:xfrm>
            <a:off x="7099300" y="6356351"/>
            <a:ext cx="23115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98989"/>
                </a:solidFill>
                <a:latin typeface="Calibri"/>
                <a:ea typeface="Calibri"/>
                <a:cs typeface="Calibri"/>
                <a:sym typeface="Calibri"/>
              </a:rPr>
              <a:t>‹#›</a:t>
            </a:fld>
            <a:endParaRPr lang="en-US" sz="1200">
              <a:solidFill>
                <a:srgbClr val="898989"/>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1941644" y="4800600"/>
            <a:ext cx="5943600" cy="5667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rgbClr val="47413B"/>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rgbClr val="11689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rgbClr val="11689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rgbClr val="11689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rgbClr val="11689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73" name="Shape 173"/>
          <p:cNvSpPr>
            <a:spLocks noGrp="1"/>
          </p:cNvSpPr>
          <p:nvPr>
            <p:ph type="pic" idx="2"/>
          </p:nvPr>
        </p:nvSpPr>
        <p:spPr>
          <a:xfrm>
            <a:off x="1941644" y="612775"/>
            <a:ext cx="5943600"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74" name="Shape 174"/>
          <p:cNvSpPr txBox="1">
            <a:spLocks noGrp="1"/>
          </p:cNvSpPr>
          <p:nvPr>
            <p:ph type="body" idx="1"/>
          </p:nvPr>
        </p:nvSpPr>
        <p:spPr>
          <a:xfrm>
            <a:off x="1941644" y="5367337"/>
            <a:ext cx="5943600" cy="80490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75" name="Shape 175"/>
          <p:cNvSpPr txBox="1">
            <a:spLocks noGrp="1"/>
          </p:cNvSpPr>
          <p:nvPr>
            <p:ph type="dt" idx="10"/>
          </p:nvPr>
        </p:nvSpPr>
        <p:spPr>
          <a:xfrm>
            <a:off x="495300" y="6356351"/>
            <a:ext cx="23115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98989"/>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76" name="Shape 176"/>
          <p:cNvSpPr txBox="1">
            <a:spLocks noGrp="1"/>
          </p:cNvSpPr>
          <p:nvPr>
            <p:ph type="ftr" idx="11"/>
          </p:nvPr>
        </p:nvSpPr>
        <p:spPr>
          <a:xfrm>
            <a:off x="3384550" y="6356351"/>
            <a:ext cx="31368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98989"/>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77" name="Shape 177"/>
          <p:cNvSpPr txBox="1">
            <a:spLocks noGrp="1"/>
          </p:cNvSpPr>
          <p:nvPr>
            <p:ph type="sldNum" idx="12"/>
          </p:nvPr>
        </p:nvSpPr>
        <p:spPr>
          <a:xfrm>
            <a:off x="7099300" y="6356351"/>
            <a:ext cx="23115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98989"/>
                </a:solidFill>
                <a:latin typeface="Calibri"/>
                <a:ea typeface="Calibri"/>
                <a:cs typeface="Calibri"/>
                <a:sym typeface="Calibri"/>
              </a:rPr>
              <a:t>‹#›</a:t>
            </a:fld>
            <a:endParaRPr lang="en-US" sz="1200">
              <a:solidFill>
                <a:srgbClr val="898989"/>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BLACK">
    <p:bg>
      <p:bgPr>
        <a:solidFill>
          <a:srgbClr val="000000"/>
        </a:solidFill>
        <a:effectLst/>
      </p:bgPr>
    </p:bg>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5438773" y="6581000"/>
            <a:ext cx="4467300" cy="276900"/>
          </a:xfrm>
          <a:prstGeom prst="rect">
            <a:avLst/>
          </a:prstGeom>
          <a:noFill/>
          <a:ln>
            <a:noFill/>
          </a:ln>
        </p:spPr>
        <p:txBody>
          <a:bodyPr lIns="91425" tIns="91425" rIns="91425" bIns="91425" anchor="t" anchorCtr="0"/>
          <a:lstStyle>
            <a:lvl1pPr marL="0" marR="0" lvl="0" indent="0" algn="r" rtl="0">
              <a:spcBef>
                <a:spcPts val="220"/>
              </a:spcBef>
              <a:spcAft>
                <a:spcPts val="0"/>
              </a:spcAft>
              <a:buClr>
                <a:srgbClr val="353535"/>
              </a:buClr>
              <a:buFont typeface="Arial"/>
              <a:buNone/>
              <a:defRPr sz="1100" b="0" i="0" u="none" strike="noStrike" cap="none">
                <a:solidFill>
                  <a:srgbClr val="353535"/>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1"/>
        <p:cNvGrpSpPr/>
        <p:nvPr/>
      </p:nvGrpSpPr>
      <p:grpSpPr>
        <a:xfrm>
          <a:off x="0" y="0"/>
          <a:ext cx="0" cy="0"/>
          <a:chOff x="0" y="0"/>
          <a:chExt cx="0" cy="0"/>
        </a:xfrm>
      </p:grpSpPr>
      <p:sp>
        <p:nvSpPr>
          <p:cNvPr id="32" name="Shape 32"/>
          <p:cNvSpPr/>
          <p:nvPr/>
        </p:nvSpPr>
        <p:spPr>
          <a:xfrm>
            <a:off x="0" y="0"/>
            <a:ext cx="9924814" cy="533399"/>
          </a:xfrm>
          <a:custGeom>
            <a:avLst/>
            <a:gdLst/>
            <a:ahLst/>
            <a:cxnLst/>
            <a:rect l="0" t="0" r="0" b="0"/>
            <a:pathLst>
              <a:path w="120000" h="120000" extrusionOk="0">
                <a:moveTo>
                  <a:pt x="0" y="0"/>
                </a:moveTo>
                <a:lnTo>
                  <a:pt x="119772" y="0"/>
                </a:lnTo>
                <a:lnTo>
                  <a:pt x="120000" y="62857"/>
                </a:lnTo>
                <a:lnTo>
                  <a:pt x="0" y="120000"/>
                </a:lnTo>
                <a:lnTo>
                  <a:pt x="0" y="0"/>
                </a:lnTo>
                <a:close/>
              </a:path>
            </a:pathLst>
          </a:custGeom>
          <a:solidFill>
            <a:srgbClr val="8DC63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33" name="Shape 33"/>
          <p:cNvPicPr preferRelativeResize="0"/>
          <p:nvPr/>
        </p:nvPicPr>
        <p:blipFill rotWithShape="1">
          <a:blip r:embed="rId2">
            <a:alphaModFix/>
          </a:blip>
          <a:srcRect/>
          <a:stretch/>
        </p:blipFill>
        <p:spPr>
          <a:xfrm>
            <a:off x="8493125" y="384769"/>
            <a:ext cx="1119188" cy="652859"/>
          </a:xfrm>
          <a:prstGeom prst="rect">
            <a:avLst/>
          </a:prstGeom>
          <a:noFill/>
          <a:ln>
            <a:noFill/>
          </a:ln>
        </p:spPr>
      </p:pic>
      <p:sp>
        <p:nvSpPr>
          <p:cNvPr id="34" name="Shape 34"/>
          <p:cNvSpPr txBox="1">
            <a:spLocks noGrp="1"/>
          </p:cNvSpPr>
          <p:nvPr>
            <p:ph type="title"/>
          </p:nvPr>
        </p:nvSpPr>
        <p:spPr>
          <a:xfrm>
            <a:off x="533400" y="836170"/>
            <a:ext cx="7852169" cy="1143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400" b="0" i="0" u="none" strike="noStrike" cap="none">
                <a:solidFill>
                  <a:srgbClr val="47413B"/>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rgbClr val="11689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rgbClr val="11689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rgbClr val="11689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rgbClr val="11689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body" idx="1"/>
          </p:nvPr>
        </p:nvSpPr>
        <p:spPr>
          <a:xfrm>
            <a:off x="533399" y="1979171"/>
            <a:ext cx="8877300" cy="4146994"/>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495300" y="6356351"/>
            <a:ext cx="23114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3384550" y="6356351"/>
            <a:ext cx="313689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7099300" y="6356351"/>
            <a:ext cx="2311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WHITE">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5438773" y="6581000"/>
            <a:ext cx="4467300" cy="276900"/>
          </a:xfrm>
          <a:prstGeom prst="rect">
            <a:avLst/>
          </a:prstGeom>
          <a:noFill/>
          <a:ln>
            <a:noFill/>
          </a:ln>
        </p:spPr>
        <p:txBody>
          <a:bodyPr lIns="91425" tIns="91425" rIns="91425" bIns="91425" anchor="t" anchorCtr="0"/>
          <a:lstStyle>
            <a:lvl1pPr marL="0" marR="0" lvl="0" indent="0" algn="r" rtl="0">
              <a:spcBef>
                <a:spcPts val="220"/>
              </a:spcBef>
              <a:spcAft>
                <a:spcPts val="0"/>
              </a:spcAft>
              <a:buClr>
                <a:schemeClr val="dk1"/>
              </a:buClr>
              <a:buFont typeface="Arial"/>
              <a:buNone/>
              <a:defRPr sz="11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BLACK">
    <p:bg>
      <p:bgPr>
        <a:solidFill>
          <a:srgbClr val="000000"/>
        </a:solidFill>
        <a:effectLst/>
      </p:bgPr>
    </p:bg>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5438773" y="6581000"/>
            <a:ext cx="4467300" cy="276900"/>
          </a:xfrm>
          <a:prstGeom prst="rect">
            <a:avLst/>
          </a:prstGeom>
          <a:noFill/>
          <a:ln>
            <a:noFill/>
          </a:ln>
        </p:spPr>
        <p:txBody>
          <a:bodyPr lIns="91425" tIns="91425" rIns="91425" bIns="91425" anchor="t" anchorCtr="0"/>
          <a:lstStyle>
            <a:lvl1pPr marL="0" marR="0" lvl="0" indent="0" algn="r" rtl="0">
              <a:spcBef>
                <a:spcPts val="220"/>
              </a:spcBef>
              <a:spcAft>
                <a:spcPts val="0"/>
              </a:spcAft>
              <a:buClr>
                <a:srgbClr val="353535"/>
              </a:buClr>
              <a:buFont typeface="Arial"/>
              <a:buNone/>
              <a:defRPr sz="1100" b="0" i="0" u="none" strike="noStrike" cap="none">
                <a:solidFill>
                  <a:srgbClr val="353535"/>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4" name="Shape 184"/>
          <p:cNvSpPr txBox="1">
            <a:spLocks noGrp="1"/>
          </p:cNvSpPr>
          <p:nvPr>
            <p:ph type="body" idx="2"/>
          </p:nvPr>
        </p:nvSpPr>
        <p:spPr>
          <a:xfrm>
            <a:off x="5438775" y="230587"/>
            <a:ext cx="4389300" cy="866400"/>
          </a:xfrm>
          <a:prstGeom prst="rect">
            <a:avLst/>
          </a:prstGeom>
          <a:solidFill>
            <a:schemeClr val="accent5"/>
          </a:solidFill>
          <a:ln>
            <a:noFill/>
          </a:ln>
        </p:spPr>
        <p:txBody>
          <a:bodyPr lIns="91425" tIns="91425" rIns="91425" bIns="91425" anchor="ctr" anchorCtr="0"/>
          <a:lstStyle>
            <a:lvl1pPr marL="0" marR="0" lvl="0" indent="0" algn="l" rtl="0">
              <a:spcBef>
                <a:spcPts val="880"/>
              </a:spcBef>
              <a:spcAft>
                <a:spcPts val="0"/>
              </a:spcAft>
              <a:buClr>
                <a:srgbClr val="F2F2F2"/>
              </a:buClr>
              <a:buFont typeface="Arial"/>
              <a:buNone/>
              <a:defRPr sz="4400" b="0" i="0" u="none" strike="noStrike" cap="none">
                <a:solidFill>
                  <a:srgbClr val="F2F2F2"/>
                </a:solidFill>
                <a:latin typeface="Calibri"/>
                <a:ea typeface="Calibri"/>
                <a:cs typeface="Calibri"/>
                <a:sym typeface="Calibri"/>
              </a:defRPr>
            </a:lvl1pPr>
            <a:lvl2pPr marL="742950" marR="0" lvl="1" indent="-31750" algn="l" rtl="0">
              <a:spcBef>
                <a:spcPts val="800"/>
              </a:spcBef>
              <a:spcAft>
                <a:spcPts val="0"/>
              </a:spcAft>
              <a:buClr>
                <a:srgbClr val="F2F2F2"/>
              </a:buClr>
              <a:buSzPct val="100000"/>
              <a:buFont typeface="Arial"/>
              <a:buChar char="–"/>
              <a:defRPr sz="4000" b="0" i="0" u="none" strike="noStrike" cap="none">
                <a:solidFill>
                  <a:srgbClr val="F2F2F2"/>
                </a:solidFill>
                <a:latin typeface="Calibri"/>
                <a:ea typeface="Calibri"/>
                <a:cs typeface="Calibri"/>
                <a:sym typeface="Calibri"/>
              </a:defRPr>
            </a:lvl2pPr>
            <a:lvl3pPr marL="1143000" marR="0" lvl="2" indent="0" algn="l" rtl="0">
              <a:spcBef>
                <a:spcPts val="720"/>
              </a:spcBef>
              <a:spcAft>
                <a:spcPts val="0"/>
              </a:spcAft>
              <a:buClr>
                <a:srgbClr val="F2F2F2"/>
              </a:buClr>
              <a:buSzPct val="100000"/>
              <a:buFont typeface="Arial"/>
              <a:buChar char="•"/>
              <a:defRPr sz="3600" b="0" i="0" u="none" strike="noStrike" cap="none">
                <a:solidFill>
                  <a:srgbClr val="F2F2F2"/>
                </a:solidFill>
                <a:latin typeface="Calibri"/>
                <a:ea typeface="Calibri"/>
                <a:cs typeface="Calibri"/>
                <a:sym typeface="Calibri"/>
              </a:defRPr>
            </a:lvl3pPr>
            <a:lvl4pPr marL="1600200" marR="0" lvl="3" indent="-25400" algn="l" rtl="0">
              <a:spcBef>
                <a:spcPts val="640"/>
              </a:spcBef>
              <a:spcAft>
                <a:spcPts val="0"/>
              </a:spcAft>
              <a:buClr>
                <a:srgbClr val="F2F2F2"/>
              </a:buClr>
              <a:buSzPct val="100000"/>
              <a:buFont typeface="Arial"/>
              <a:buChar char="–"/>
              <a:defRPr sz="3200" b="0" i="0" u="none" strike="noStrike" cap="none">
                <a:solidFill>
                  <a:srgbClr val="F2F2F2"/>
                </a:solidFill>
                <a:latin typeface="Calibri"/>
                <a:ea typeface="Calibri"/>
                <a:cs typeface="Calibri"/>
                <a:sym typeface="Calibri"/>
              </a:defRPr>
            </a:lvl4pPr>
            <a:lvl5pPr marL="2057400" marR="0" lvl="4" indent="-25400" algn="l" rtl="0">
              <a:spcBef>
                <a:spcPts val="640"/>
              </a:spcBef>
              <a:spcAft>
                <a:spcPts val="0"/>
              </a:spcAft>
              <a:buClr>
                <a:srgbClr val="F2F2F2"/>
              </a:buClr>
              <a:buSzPct val="100000"/>
              <a:buFont typeface="Arial"/>
              <a:buChar char="»"/>
              <a:defRPr sz="3200" b="0" i="0" u="none" strike="noStrike" cap="none">
                <a:solidFill>
                  <a:srgbClr val="F2F2F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5" name="Shape 185"/>
          <p:cNvSpPr txBox="1">
            <a:spLocks noGrp="1"/>
          </p:cNvSpPr>
          <p:nvPr>
            <p:ph type="body" idx="3"/>
          </p:nvPr>
        </p:nvSpPr>
        <p:spPr>
          <a:xfrm>
            <a:off x="5438775" y="1350962"/>
            <a:ext cx="4389300" cy="5105400"/>
          </a:xfrm>
          <a:prstGeom prst="rect">
            <a:avLst/>
          </a:prstGeom>
          <a:solidFill>
            <a:srgbClr val="000000">
              <a:alpha val="49800"/>
            </a:srgbClr>
          </a:solidFill>
          <a:ln>
            <a:noFill/>
          </a:ln>
        </p:spPr>
        <p:txBody>
          <a:bodyPr lIns="91425" tIns="91425" rIns="91425" bIns="91425" anchor="t" anchorCtr="0"/>
          <a:lstStyle>
            <a:lvl1pPr marL="342900" marR="0" lvl="0" indent="-139700" algn="l" rtl="0">
              <a:spcBef>
                <a:spcPts val="640"/>
              </a:spcBef>
              <a:spcAft>
                <a:spcPts val="0"/>
              </a:spcAft>
              <a:buClr>
                <a:srgbClr val="D8D8D8"/>
              </a:buClr>
              <a:buSzPct val="100000"/>
              <a:buFont typeface="Arial"/>
              <a:buChar char="•"/>
              <a:defRPr sz="3200" b="0" i="0" u="none" strike="noStrike" cap="none">
                <a:solidFill>
                  <a:srgbClr val="D8D8D8"/>
                </a:solidFill>
                <a:latin typeface="Calibri"/>
                <a:ea typeface="Calibri"/>
                <a:cs typeface="Calibri"/>
                <a:sym typeface="Calibri"/>
              </a:defRPr>
            </a:lvl1pPr>
            <a:lvl2pPr marL="742950" marR="0" lvl="1" indent="-107950" algn="l" rtl="0">
              <a:spcBef>
                <a:spcPts val="560"/>
              </a:spcBef>
              <a:spcAft>
                <a:spcPts val="0"/>
              </a:spcAft>
              <a:buClr>
                <a:srgbClr val="D8D8D8"/>
              </a:buClr>
              <a:buSzPct val="100000"/>
              <a:buFont typeface="Arial"/>
              <a:buChar char="–"/>
              <a:defRPr sz="2800" b="0" i="0" u="none" strike="noStrike" cap="none">
                <a:solidFill>
                  <a:srgbClr val="D8D8D8"/>
                </a:solidFill>
                <a:latin typeface="Calibri"/>
                <a:ea typeface="Calibri"/>
                <a:cs typeface="Calibri"/>
                <a:sym typeface="Calibri"/>
              </a:defRPr>
            </a:lvl2pPr>
            <a:lvl3pPr marL="1143000" marR="0" lvl="2" indent="-76200" algn="l" rtl="0">
              <a:spcBef>
                <a:spcPts val="480"/>
              </a:spcBef>
              <a:spcAft>
                <a:spcPts val="0"/>
              </a:spcAft>
              <a:buClr>
                <a:srgbClr val="D8D8D8"/>
              </a:buClr>
              <a:buSzPct val="100000"/>
              <a:buFont typeface="Arial"/>
              <a:buChar char="•"/>
              <a:defRPr sz="2400" b="0" i="0" u="none" strike="noStrike" cap="none">
                <a:solidFill>
                  <a:srgbClr val="D8D8D8"/>
                </a:solidFill>
                <a:latin typeface="Calibri"/>
                <a:ea typeface="Calibri"/>
                <a:cs typeface="Calibri"/>
                <a:sym typeface="Calibri"/>
              </a:defRPr>
            </a:lvl3pPr>
            <a:lvl4pPr marL="1600200" marR="0" lvl="3" indent="-101600" algn="l" rtl="0">
              <a:spcBef>
                <a:spcPts val="400"/>
              </a:spcBef>
              <a:spcAft>
                <a:spcPts val="0"/>
              </a:spcAft>
              <a:buClr>
                <a:srgbClr val="D8D8D8"/>
              </a:buClr>
              <a:buSzPct val="100000"/>
              <a:buFont typeface="Arial"/>
              <a:buChar char="–"/>
              <a:defRPr sz="2000" b="0" i="0" u="none" strike="noStrike" cap="none">
                <a:solidFill>
                  <a:srgbClr val="D8D8D8"/>
                </a:solidFill>
                <a:latin typeface="Calibri"/>
                <a:ea typeface="Calibri"/>
                <a:cs typeface="Calibri"/>
                <a:sym typeface="Calibri"/>
              </a:defRPr>
            </a:lvl4pPr>
            <a:lvl5pPr marL="2057400" marR="0" lvl="4" indent="-101600" algn="l" rtl="0">
              <a:spcBef>
                <a:spcPts val="400"/>
              </a:spcBef>
              <a:spcAft>
                <a:spcPts val="0"/>
              </a:spcAft>
              <a:buClr>
                <a:srgbClr val="D8D8D8"/>
              </a:buClr>
              <a:buSzPct val="100000"/>
              <a:buFont typeface="Arial"/>
              <a:buChar char="»"/>
              <a:defRPr sz="2000" b="0" i="0" u="none" strike="noStrike" cap="none">
                <a:solidFill>
                  <a:srgbClr val="D8D8D8"/>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
                                            <p:txEl>
                                              <p:pRg st="0" end="0"/>
                                            </p:txEl>
                                          </p:spTgt>
                                        </p:tgtEl>
                                        <p:attrNameLst>
                                          <p:attrName>style.visibility</p:attrName>
                                        </p:attrNameLst>
                                      </p:cBhvr>
                                      <p:to>
                                        <p:strVal val="visible"/>
                                      </p:to>
                                    </p:set>
                                    <p:animEffect transition="in" filter="fade">
                                      <p:cBhvr>
                                        <p:cTn id="7" dur="500"/>
                                        <p:tgtEl>
                                          <p:spTgt spid="1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5">
                                            <p:txEl>
                                              <p:pRg st="1" end="1"/>
                                            </p:txEl>
                                          </p:spTgt>
                                        </p:tgtEl>
                                        <p:attrNameLst>
                                          <p:attrName>style.visibility</p:attrName>
                                        </p:attrNameLst>
                                      </p:cBhvr>
                                      <p:to>
                                        <p:strVal val="visible"/>
                                      </p:to>
                                    </p:set>
                                    <p:animEffect transition="in" filter="fade">
                                      <p:cBhvr>
                                        <p:cTn id="12" dur="500"/>
                                        <p:tgtEl>
                                          <p:spTgt spid="1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5">
                                            <p:txEl>
                                              <p:pRg st="2" end="2"/>
                                            </p:txEl>
                                          </p:spTgt>
                                        </p:tgtEl>
                                        <p:attrNameLst>
                                          <p:attrName>style.visibility</p:attrName>
                                        </p:attrNameLst>
                                      </p:cBhvr>
                                      <p:to>
                                        <p:strVal val="visible"/>
                                      </p:to>
                                    </p:set>
                                    <p:animEffect transition="in" filter="fade">
                                      <p:cBhvr>
                                        <p:cTn id="17" dur="500"/>
                                        <p:tgtEl>
                                          <p:spTgt spid="18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5">
                                            <p:txEl>
                                              <p:pRg st="3" end="3"/>
                                            </p:txEl>
                                          </p:spTgt>
                                        </p:tgtEl>
                                        <p:attrNameLst>
                                          <p:attrName>style.visibility</p:attrName>
                                        </p:attrNameLst>
                                      </p:cBhvr>
                                      <p:to>
                                        <p:strVal val="visible"/>
                                      </p:to>
                                    </p:set>
                                    <p:animEffect transition="in" filter="fade">
                                      <p:cBhvr>
                                        <p:cTn id="22" dur="500"/>
                                        <p:tgtEl>
                                          <p:spTgt spid="18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5">
                                            <p:txEl>
                                              <p:pRg st="4" end="4"/>
                                            </p:txEl>
                                          </p:spTgt>
                                        </p:tgtEl>
                                        <p:attrNameLst>
                                          <p:attrName>style.visibility</p:attrName>
                                        </p:attrNameLst>
                                      </p:cBhvr>
                                      <p:to>
                                        <p:strVal val="visible"/>
                                      </p:to>
                                    </p:set>
                                    <p:animEffect transition="in" filter="fade">
                                      <p:cBhvr>
                                        <p:cTn id="27" dur="500"/>
                                        <p:tgtEl>
                                          <p:spTgt spid="18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5">
                                            <p:txEl>
                                              <p:pRg st="5" end="5"/>
                                            </p:txEl>
                                          </p:spTgt>
                                        </p:tgtEl>
                                        <p:attrNameLst>
                                          <p:attrName>style.visibility</p:attrName>
                                        </p:attrNameLst>
                                      </p:cBhvr>
                                      <p:to>
                                        <p:strVal val="visible"/>
                                      </p:to>
                                    </p:set>
                                    <p:animEffect transition="in" filter="fade">
                                      <p:cBhvr>
                                        <p:cTn id="32" dur="500"/>
                                        <p:tgtEl>
                                          <p:spTgt spid="18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5">
                                            <p:txEl>
                                              <p:pRg st="6" end="6"/>
                                            </p:txEl>
                                          </p:spTgt>
                                        </p:tgtEl>
                                        <p:attrNameLst>
                                          <p:attrName>style.visibility</p:attrName>
                                        </p:attrNameLst>
                                      </p:cBhvr>
                                      <p:to>
                                        <p:strVal val="visible"/>
                                      </p:to>
                                    </p:set>
                                    <p:animEffect transition="in" filter="fade">
                                      <p:cBhvr>
                                        <p:cTn id="37" dur="500"/>
                                        <p:tgtEl>
                                          <p:spTgt spid="18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5">
                                            <p:txEl>
                                              <p:pRg st="7" end="7"/>
                                            </p:txEl>
                                          </p:spTgt>
                                        </p:tgtEl>
                                        <p:attrNameLst>
                                          <p:attrName>style.visibility</p:attrName>
                                        </p:attrNameLst>
                                      </p:cBhvr>
                                      <p:to>
                                        <p:strVal val="visible"/>
                                      </p:to>
                                    </p:set>
                                    <p:animEffect transition="in" filter="fade">
                                      <p:cBhvr>
                                        <p:cTn id="42" dur="500"/>
                                        <p:tgtEl>
                                          <p:spTgt spid="18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5">
                                            <p:txEl>
                                              <p:pRg st="8" end="8"/>
                                            </p:txEl>
                                          </p:spTgt>
                                        </p:tgtEl>
                                        <p:attrNameLst>
                                          <p:attrName>style.visibility</p:attrName>
                                        </p:attrNameLst>
                                      </p:cBhvr>
                                      <p:to>
                                        <p:strVal val="visible"/>
                                      </p:to>
                                    </p:set>
                                    <p:animEffect transition="in" filter="fade">
                                      <p:cBhvr>
                                        <p:cTn id="47" dur="500"/>
                                        <p:tgtEl>
                                          <p:spTgt spid="18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Black with Title">
    <p:bg>
      <p:bgPr>
        <a:solidFill>
          <a:srgbClr val="000000"/>
        </a:solidFill>
        <a:effectLst/>
      </p:bgPr>
    </p:bg>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495300" y="274637"/>
            <a:ext cx="89154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D8D8D8"/>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rgbClr val="11689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rgbClr val="11689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rgbClr val="11689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rgbClr val="11689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88" name="Shape 188"/>
          <p:cNvSpPr txBox="1">
            <a:spLocks noGrp="1"/>
          </p:cNvSpPr>
          <p:nvPr>
            <p:ph type="body" idx="1"/>
          </p:nvPr>
        </p:nvSpPr>
        <p:spPr>
          <a:xfrm>
            <a:off x="5438773" y="6581000"/>
            <a:ext cx="4467300" cy="276900"/>
          </a:xfrm>
          <a:prstGeom prst="rect">
            <a:avLst/>
          </a:prstGeom>
          <a:noFill/>
          <a:ln>
            <a:noFill/>
          </a:ln>
        </p:spPr>
        <p:txBody>
          <a:bodyPr lIns="91425" tIns="91425" rIns="91425" bIns="91425" anchor="t" anchorCtr="0"/>
          <a:lstStyle>
            <a:lvl1pPr marL="0" marR="0" lvl="0" indent="0" algn="r" rtl="0">
              <a:spcBef>
                <a:spcPts val="220"/>
              </a:spcBef>
              <a:spcAft>
                <a:spcPts val="0"/>
              </a:spcAft>
              <a:buClr>
                <a:srgbClr val="353535"/>
              </a:buClr>
              <a:buFont typeface="Arial"/>
              <a:buNone/>
              <a:defRPr sz="1100" b="0" i="0" u="none" strike="noStrike" cap="none">
                <a:solidFill>
                  <a:srgbClr val="353535"/>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39"/>
        <p:cNvGrpSpPr/>
        <p:nvPr/>
      </p:nvGrpSpPr>
      <p:grpSpPr>
        <a:xfrm>
          <a:off x="0" y="0"/>
          <a:ext cx="0" cy="0"/>
          <a:chOff x="0" y="0"/>
          <a:chExt cx="0" cy="0"/>
        </a:xfrm>
      </p:grpSpPr>
      <p:pic>
        <p:nvPicPr>
          <p:cNvPr id="40" name="Shape 40"/>
          <p:cNvPicPr preferRelativeResize="0"/>
          <p:nvPr/>
        </p:nvPicPr>
        <p:blipFill rotWithShape="1">
          <a:blip r:embed="rId2">
            <a:alphaModFix/>
          </a:blip>
          <a:srcRect/>
          <a:stretch/>
        </p:blipFill>
        <p:spPr>
          <a:xfrm>
            <a:off x="3384550" y="1261533"/>
            <a:ext cx="1806575" cy="592138"/>
          </a:xfrm>
          <a:prstGeom prst="rect">
            <a:avLst/>
          </a:prstGeom>
          <a:noFill/>
          <a:ln>
            <a:noFill/>
          </a:ln>
        </p:spPr>
      </p:pic>
      <p:pic>
        <p:nvPicPr>
          <p:cNvPr id="41" name="Shape 41"/>
          <p:cNvPicPr preferRelativeResize="0"/>
          <p:nvPr/>
        </p:nvPicPr>
        <p:blipFill rotWithShape="1">
          <a:blip r:embed="rId3">
            <a:alphaModFix/>
          </a:blip>
          <a:srcRect l="22526" t="13491" r="33536" b="19651"/>
          <a:stretch/>
        </p:blipFill>
        <p:spPr>
          <a:xfrm>
            <a:off x="2010784" y="1085012"/>
            <a:ext cx="8110485" cy="7259666"/>
          </a:xfrm>
          <a:prstGeom prst="rect">
            <a:avLst/>
          </a:prstGeom>
          <a:noFill/>
          <a:ln>
            <a:noFill/>
          </a:ln>
        </p:spPr>
      </p:pic>
      <p:pic>
        <p:nvPicPr>
          <p:cNvPr id="42" name="Shape 42"/>
          <p:cNvPicPr preferRelativeResize="0"/>
          <p:nvPr/>
        </p:nvPicPr>
        <p:blipFill rotWithShape="1">
          <a:blip r:embed="rId4">
            <a:alphaModFix/>
          </a:blip>
          <a:srcRect/>
          <a:stretch/>
        </p:blipFill>
        <p:spPr>
          <a:xfrm>
            <a:off x="6521450" y="592666"/>
            <a:ext cx="2612571" cy="1524000"/>
          </a:xfrm>
          <a:prstGeom prst="rect">
            <a:avLst/>
          </a:prstGeom>
          <a:noFill/>
          <a:ln>
            <a:noFill/>
          </a:ln>
        </p:spPr>
      </p:pic>
      <p:sp>
        <p:nvSpPr>
          <p:cNvPr id="43" name="Shape 43"/>
          <p:cNvSpPr txBox="1">
            <a:spLocks noGrp="1"/>
          </p:cNvSpPr>
          <p:nvPr>
            <p:ph type="title"/>
          </p:nvPr>
        </p:nvSpPr>
        <p:spPr>
          <a:xfrm>
            <a:off x="497320" y="2934761"/>
            <a:ext cx="5774456"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rgbClr val="47413B"/>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rgbClr val="11689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rgbClr val="11689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rgbClr val="11689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rgbClr val="11689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1"/>
          </p:nvPr>
        </p:nvSpPr>
        <p:spPr>
          <a:xfrm>
            <a:off x="497320" y="1434571"/>
            <a:ext cx="5774456"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rgbClr val="9B9895"/>
              </a:buClr>
              <a:buFont typeface="Arial"/>
              <a:buNone/>
              <a:defRPr sz="2000" b="0" i="0" u="none" strike="noStrike" cap="none">
                <a:solidFill>
                  <a:srgbClr val="9B9895"/>
                </a:solidFill>
                <a:latin typeface="Calibri"/>
                <a:ea typeface="Calibri"/>
                <a:cs typeface="Calibri"/>
                <a:sym typeface="Calibri"/>
              </a:defRPr>
            </a:lvl1pPr>
            <a:lvl2pPr marL="457200" marR="0" lvl="1" indent="0" algn="l" rtl="0">
              <a:spcBef>
                <a:spcPts val="360"/>
              </a:spcBef>
              <a:spcAft>
                <a:spcPts val="0"/>
              </a:spcAft>
              <a:buClr>
                <a:srgbClr val="9B9895"/>
              </a:buClr>
              <a:buFont typeface="Arial"/>
              <a:buNone/>
              <a:defRPr sz="1800" b="0" i="0" u="none" strike="noStrike" cap="none">
                <a:solidFill>
                  <a:srgbClr val="9B9895"/>
                </a:solidFill>
                <a:latin typeface="Calibri"/>
                <a:ea typeface="Calibri"/>
                <a:cs typeface="Calibri"/>
                <a:sym typeface="Calibri"/>
              </a:defRPr>
            </a:lvl2pPr>
            <a:lvl3pPr marL="914400" marR="0" lvl="2" indent="0" algn="l" rtl="0">
              <a:spcBef>
                <a:spcPts val="320"/>
              </a:spcBef>
              <a:spcAft>
                <a:spcPts val="0"/>
              </a:spcAft>
              <a:buClr>
                <a:srgbClr val="9B9895"/>
              </a:buClr>
              <a:buFont typeface="Arial"/>
              <a:buNone/>
              <a:defRPr sz="1600" b="0" i="0" u="none" strike="noStrike" cap="none">
                <a:solidFill>
                  <a:srgbClr val="9B9895"/>
                </a:solidFill>
                <a:latin typeface="Calibri"/>
                <a:ea typeface="Calibri"/>
                <a:cs typeface="Calibri"/>
                <a:sym typeface="Calibri"/>
              </a:defRPr>
            </a:lvl3pPr>
            <a:lvl4pPr marL="1371600" marR="0" lvl="3" indent="0" algn="l" rtl="0">
              <a:spcBef>
                <a:spcPts val="280"/>
              </a:spcBef>
              <a:spcAft>
                <a:spcPts val="0"/>
              </a:spcAft>
              <a:buClr>
                <a:srgbClr val="9B9895"/>
              </a:buClr>
              <a:buFont typeface="Arial"/>
              <a:buNone/>
              <a:defRPr sz="1400" b="0" i="0" u="none" strike="noStrike" cap="none">
                <a:solidFill>
                  <a:srgbClr val="9B9895"/>
                </a:solidFill>
                <a:latin typeface="Calibri"/>
                <a:ea typeface="Calibri"/>
                <a:cs typeface="Calibri"/>
                <a:sym typeface="Calibri"/>
              </a:defRPr>
            </a:lvl4pPr>
            <a:lvl5pPr marL="1828800" marR="0" lvl="4" indent="0" algn="l" rtl="0">
              <a:spcBef>
                <a:spcPts val="280"/>
              </a:spcBef>
              <a:spcAft>
                <a:spcPts val="0"/>
              </a:spcAft>
              <a:buClr>
                <a:srgbClr val="9B9895"/>
              </a:buClr>
              <a:buFont typeface="Arial"/>
              <a:buNone/>
              <a:defRPr sz="1400" b="0" i="0" u="none" strike="noStrike" cap="none">
                <a:solidFill>
                  <a:srgbClr val="9B9895"/>
                </a:solidFill>
                <a:latin typeface="Calibri"/>
                <a:ea typeface="Calibri"/>
                <a:cs typeface="Calibri"/>
                <a:sym typeface="Calibri"/>
              </a:defRPr>
            </a:lvl5pPr>
            <a:lvl6pPr marL="2286000" marR="0" lvl="5" indent="0" algn="l" rtl="0">
              <a:spcBef>
                <a:spcPts val="280"/>
              </a:spcBef>
              <a:buClr>
                <a:srgbClr val="9B9895"/>
              </a:buClr>
              <a:buFont typeface="Arial"/>
              <a:buNone/>
              <a:defRPr sz="1400" b="0" i="0" u="none" strike="noStrike" cap="none">
                <a:solidFill>
                  <a:srgbClr val="9B9895"/>
                </a:solidFill>
                <a:latin typeface="Calibri"/>
                <a:ea typeface="Calibri"/>
                <a:cs typeface="Calibri"/>
                <a:sym typeface="Calibri"/>
              </a:defRPr>
            </a:lvl6pPr>
            <a:lvl7pPr marL="2743200" marR="0" lvl="6" indent="0" algn="l" rtl="0">
              <a:spcBef>
                <a:spcPts val="280"/>
              </a:spcBef>
              <a:buClr>
                <a:srgbClr val="9B9895"/>
              </a:buClr>
              <a:buFont typeface="Arial"/>
              <a:buNone/>
              <a:defRPr sz="1400" b="0" i="0" u="none" strike="noStrike" cap="none">
                <a:solidFill>
                  <a:srgbClr val="9B9895"/>
                </a:solidFill>
                <a:latin typeface="Calibri"/>
                <a:ea typeface="Calibri"/>
                <a:cs typeface="Calibri"/>
                <a:sym typeface="Calibri"/>
              </a:defRPr>
            </a:lvl7pPr>
            <a:lvl8pPr marL="3200400" marR="0" lvl="7" indent="0" algn="l" rtl="0">
              <a:spcBef>
                <a:spcPts val="280"/>
              </a:spcBef>
              <a:buClr>
                <a:srgbClr val="9B9895"/>
              </a:buClr>
              <a:buFont typeface="Arial"/>
              <a:buNone/>
              <a:defRPr sz="1400" b="0" i="0" u="none" strike="noStrike" cap="none">
                <a:solidFill>
                  <a:srgbClr val="9B9895"/>
                </a:solidFill>
                <a:latin typeface="Calibri"/>
                <a:ea typeface="Calibri"/>
                <a:cs typeface="Calibri"/>
                <a:sym typeface="Calibri"/>
              </a:defRPr>
            </a:lvl8pPr>
            <a:lvl9pPr marL="3657600" marR="0" lvl="8" indent="0" algn="l" rtl="0">
              <a:spcBef>
                <a:spcPts val="280"/>
              </a:spcBef>
              <a:buClr>
                <a:srgbClr val="9B9895"/>
              </a:buClr>
              <a:buFont typeface="Arial"/>
              <a:buNone/>
              <a:defRPr sz="1400" b="0" i="0" u="none" strike="noStrike" cap="none">
                <a:solidFill>
                  <a:srgbClr val="9B9895"/>
                </a:solidFill>
                <a:latin typeface="Calibri"/>
                <a:ea typeface="Calibri"/>
                <a:cs typeface="Calibri"/>
                <a:sym typeface="Calibri"/>
              </a:defRPr>
            </a:lvl9pPr>
          </a:lstStyle>
          <a:p>
            <a:endParaRPr/>
          </a:p>
        </p:txBody>
      </p:sp>
      <p:sp>
        <p:nvSpPr>
          <p:cNvPr id="45" name="Shape 45"/>
          <p:cNvSpPr txBox="1">
            <a:spLocks noGrp="1"/>
          </p:cNvSpPr>
          <p:nvPr>
            <p:ph type="dt" idx="10"/>
          </p:nvPr>
        </p:nvSpPr>
        <p:spPr>
          <a:xfrm>
            <a:off x="495300" y="6356351"/>
            <a:ext cx="2311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98989"/>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ftr" idx="11"/>
          </p:nvPr>
        </p:nvSpPr>
        <p:spPr>
          <a:xfrm>
            <a:off x="3384550" y="6356351"/>
            <a:ext cx="31368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98989"/>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sldNum" idx="12"/>
          </p:nvPr>
        </p:nvSpPr>
        <p:spPr>
          <a:xfrm>
            <a:off x="7099300" y="6356351"/>
            <a:ext cx="2311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98989"/>
                </a:solidFill>
                <a:latin typeface="Calibri"/>
                <a:ea typeface="Calibri"/>
                <a:cs typeface="Calibri"/>
                <a:sym typeface="Calibri"/>
              </a:rPr>
              <a:t>‹#›</a:t>
            </a:fld>
            <a:endParaRPr lang="en-US" sz="1200">
              <a:solidFill>
                <a:srgbClr val="898989"/>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lack with Title">
    <p:bg>
      <p:bgPr>
        <a:solidFill>
          <a:srgbClr val="000000"/>
        </a:solidFill>
        <a:effectLst/>
      </p:bgPr>
    </p:bg>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95300" y="274637"/>
            <a:ext cx="89154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D8D8D8"/>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rgbClr val="11689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rgbClr val="11689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rgbClr val="11689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rgbClr val="11689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1"/>
          </p:nvPr>
        </p:nvSpPr>
        <p:spPr>
          <a:xfrm>
            <a:off x="5438773" y="6581000"/>
            <a:ext cx="4467224" cy="276998"/>
          </a:xfrm>
          <a:prstGeom prst="rect">
            <a:avLst/>
          </a:prstGeom>
          <a:noFill/>
          <a:ln>
            <a:noFill/>
          </a:ln>
        </p:spPr>
        <p:txBody>
          <a:bodyPr lIns="91425" tIns="91425" rIns="91425" bIns="91425" anchor="t" anchorCtr="0"/>
          <a:lstStyle>
            <a:lvl1pPr marL="0" marR="0" lvl="0" indent="0" algn="r" rtl="0">
              <a:spcBef>
                <a:spcPts val="220"/>
              </a:spcBef>
              <a:spcAft>
                <a:spcPts val="0"/>
              </a:spcAft>
              <a:buClr>
                <a:srgbClr val="353535"/>
              </a:buClr>
              <a:buFont typeface="Arial"/>
              <a:buNone/>
              <a:defRPr sz="1100" b="0" i="0" u="none" strike="noStrike" cap="none">
                <a:solidFill>
                  <a:srgbClr val="353535"/>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ackground Only">
    <p:spTree>
      <p:nvGrpSpPr>
        <p:cNvPr id="1" name="Shape 51"/>
        <p:cNvGrpSpPr/>
        <p:nvPr/>
      </p:nvGrpSpPr>
      <p:grpSpPr>
        <a:xfrm>
          <a:off x="0" y="0"/>
          <a:ext cx="0" cy="0"/>
          <a:chOff x="0" y="0"/>
          <a:chExt cx="0" cy="0"/>
        </a:xfrm>
      </p:grpSpPr>
      <p:sp>
        <p:nvSpPr>
          <p:cNvPr id="52" name="Shape 52"/>
          <p:cNvSpPr/>
          <p:nvPr/>
        </p:nvSpPr>
        <p:spPr>
          <a:xfrm>
            <a:off x="0" y="0"/>
            <a:ext cx="9924814" cy="533399"/>
          </a:xfrm>
          <a:custGeom>
            <a:avLst/>
            <a:gdLst/>
            <a:ahLst/>
            <a:cxnLst/>
            <a:rect l="0" t="0" r="0" b="0"/>
            <a:pathLst>
              <a:path w="120000" h="120000" extrusionOk="0">
                <a:moveTo>
                  <a:pt x="0" y="0"/>
                </a:moveTo>
                <a:lnTo>
                  <a:pt x="119772" y="0"/>
                </a:lnTo>
                <a:lnTo>
                  <a:pt x="120000" y="62857"/>
                </a:lnTo>
                <a:lnTo>
                  <a:pt x="0" y="120000"/>
                </a:lnTo>
                <a:lnTo>
                  <a:pt x="0" y="0"/>
                </a:lnTo>
                <a:close/>
              </a:path>
            </a:pathLst>
          </a:custGeom>
          <a:solidFill>
            <a:srgbClr val="8DC63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53" name="Shape 53"/>
          <p:cNvPicPr preferRelativeResize="0"/>
          <p:nvPr/>
        </p:nvPicPr>
        <p:blipFill rotWithShape="1">
          <a:blip r:embed="rId2">
            <a:alphaModFix/>
          </a:blip>
          <a:srcRect/>
          <a:stretch/>
        </p:blipFill>
        <p:spPr>
          <a:xfrm>
            <a:off x="8493125" y="384769"/>
            <a:ext cx="1119188" cy="65285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1238250" y="1122362"/>
            <a:ext cx="7429500" cy="2387600"/>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4875" b="0" i="0" u="none" strike="noStrike" cap="none">
                <a:solidFill>
                  <a:srgbClr val="47413B"/>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rgbClr val="11689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rgbClr val="11689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rgbClr val="11689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rgbClr val="11689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subTitle" idx="1"/>
          </p:nvPr>
        </p:nvSpPr>
        <p:spPr>
          <a:xfrm>
            <a:off x="1238250" y="3602037"/>
            <a:ext cx="7429500" cy="1655761"/>
          </a:xfrm>
          <a:prstGeom prst="rect">
            <a:avLst/>
          </a:prstGeom>
          <a:noFill/>
          <a:ln>
            <a:noFill/>
          </a:ln>
        </p:spPr>
        <p:txBody>
          <a:bodyPr lIns="91425" tIns="91425" rIns="91425" bIns="91425" anchor="t" anchorCtr="0"/>
          <a:lstStyle>
            <a:lvl1pPr marL="0" marR="0" lvl="0" indent="0" algn="ctr" rtl="0">
              <a:spcBef>
                <a:spcPts val="390"/>
              </a:spcBef>
              <a:spcAft>
                <a:spcPts val="0"/>
              </a:spcAft>
              <a:buClr>
                <a:schemeClr val="dk1"/>
              </a:buClr>
              <a:buFont typeface="Arial"/>
              <a:buNone/>
              <a:defRPr sz="1950" b="0" i="0" u="none" strike="noStrike" cap="none">
                <a:solidFill>
                  <a:schemeClr val="dk1"/>
                </a:solidFill>
                <a:latin typeface="Calibri"/>
                <a:ea typeface="Calibri"/>
                <a:cs typeface="Calibri"/>
                <a:sym typeface="Calibri"/>
              </a:defRPr>
            </a:lvl1pPr>
            <a:lvl2pPr marL="371475" marR="0" lvl="1" indent="-3175" algn="ctr" rtl="0">
              <a:spcBef>
                <a:spcPts val="325"/>
              </a:spcBef>
              <a:spcAft>
                <a:spcPts val="0"/>
              </a:spcAft>
              <a:buClr>
                <a:schemeClr val="dk1"/>
              </a:buClr>
              <a:buFont typeface="Arial"/>
              <a:buNone/>
              <a:defRPr sz="1625" b="0" i="0" u="none" strike="noStrike" cap="none">
                <a:solidFill>
                  <a:schemeClr val="dk1"/>
                </a:solidFill>
                <a:latin typeface="Calibri"/>
                <a:ea typeface="Calibri"/>
                <a:cs typeface="Calibri"/>
                <a:sym typeface="Calibri"/>
              </a:defRPr>
            </a:lvl2pPr>
            <a:lvl3pPr marL="742950" marR="0" lvl="2" indent="-6350" algn="ctr" rtl="0">
              <a:spcBef>
                <a:spcPts val="293"/>
              </a:spcBef>
              <a:spcAft>
                <a:spcPts val="0"/>
              </a:spcAft>
              <a:buClr>
                <a:schemeClr val="dk1"/>
              </a:buClr>
              <a:buFont typeface="Arial"/>
              <a:buNone/>
              <a:defRPr sz="1463" b="0" i="0" u="none" strike="noStrike" cap="none">
                <a:solidFill>
                  <a:schemeClr val="dk1"/>
                </a:solidFill>
                <a:latin typeface="Calibri"/>
                <a:ea typeface="Calibri"/>
                <a:cs typeface="Calibri"/>
                <a:sym typeface="Calibri"/>
              </a:defRPr>
            </a:lvl3pPr>
            <a:lvl4pPr marL="1114425" marR="0" lvl="3" indent="-9525" algn="ctr" rtl="0">
              <a:spcBef>
                <a:spcPts val="260"/>
              </a:spcBef>
              <a:spcAft>
                <a:spcPts val="0"/>
              </a:spcAft>
              <a:buClr>
                <a:schemeClr val="dk1"/>
              </a:buClr>
              <a:buFont typeface="Arial"/>
              <a:buNone/>
              <a:defRPr sz="1300" b="0" i="0" u="none" strike="noStrike" cap="none">
                <a:solidFill>
                  <a:schemeClr val="dk1"/>
                </a:solidFill>
                <a:latin typeface="Calibri"/>
                <a:ea typeface="Calibri"/>
                <a:cs typeface="Calibri"/>
                <a:sym typeface="Calibri"/>
              </a:defRPr>
            </a:lvl4pPr>
            <a:lvl5pPr marL="1485900" marR="0" lvl="4" indent="0" algn="ctr" rtl="0">
              <a:spcBef>
                <a:spcPts val="260"/>
              </a:spcBef>
              <a:spcAft>
                <a:spcPts val="0"/>
              </a:spcAft>
              <a:buClr>
                <a:schemeClr val="dk1"/>
              </a:buClr>
              <a:buFont typeface="Arial"/>
              <a:buNone/>
              <a:defRPr sz="1300" b="0" i="0" u="none" strike="noStrike" cap="none">
                <a:solidFill>
                  <a:schemeClr val="dk1"/>
                </a:solidFill>
                <a:latin typeface="Calibri"/>
                <a:ea typeface="Calibri"/>
                <a:cs typeface="Calibri"/>
                <a:sym typeface="Calibri"/>
              </a:defRPr>
            </a:lvl5pPr>
            <a:lvl6pPr marL="1857375" marR="0" lvl="5" indent="-3175" algn="ctr" rtl="0">
              <a:spcBef>
                <a:spcPts val="260"/>
              </a:spcBef>
              <a:buClr>
                <a:schemeClr val="dk1"/>
              </a:buClr>
              <a:buFont typeface="Arial"/>
              <a:buNone/>
              <a:defRPr sz="1300" b="0" i="0" u="none" strike="noStrike" cap="none">
                <a:solidFill>
                  <a:schemeClr val="dk1"/>
                </a:solidFill>
                <a:latin typeface="Calibri"/>
                <a:ea typeface="Calibri"/>
                <a:cs typeface="Calibri"/>
                <a:sym typeface="Calibri"/>
              </a:defRPr>
            </a:lvl6pPr>
            <a:lvl7pPr marL="2228850" marR="0" lvl="6" indent="-6350" algn="ctr" rtl="0">
              <a:spcBef>
                <a:spcPts val="260"/>
              </a:spcBef>
              <a:buClr>
                <a:schemeClr val="dk1"/>
              </a:buClr>
              <a:buFont typeface="Arial"/>
              <a:buNone/>
              <a:defRPr sz="1300" b="0" i="0" u="none" strike="noStrike" cap="none">
                <a:solidFill>
                  <a:schemeClr val="dk1"/>
                </a:solidFill>
                <a:latin typeface="Calibri"/>
                <a:ea typeface="Calibri"/>
                <a:cs typeface="Calibri"/>
                <a:sym typeface="Calibri"/>
              </a:defRPr>
            </a:lvl7pPr>
            <a:lvl8pPr marL="2600325" marR="0" lvl="7" indent="-9525" algn="ctr" rtl="0">
              <a:spcBef>
                <a:spcPts val="260"/>
              </a:spcBef>
              <a:buClr>
                <a:schemeClr val="dk1"/>
              </a:buClr>
              <a:buFont typeface="Arial"/>
              <a:buNone/>
              <a:defRPr sz="1300" b="0" i="0" u="none" strike="noStrike" cap="none">
                <a:solidFill>
                  <a:schemeClr val="dk1"/>
                </a:solidFill>
                <a:latin typeface="Calibri"/>
                <a:ea typeface="Calibri"/>
                <a:cs typeface="Calibri"/>
                <a:sym typeface="Calibri"/>
              </a:defRPr>
            </a:lvl8pPr>
            <a:lvl9pPr marL="2971800" marR="0" lvl="8" indent="0" algn="ctr" rtl="0">
              <a:spcBef>
                <a:spcPts val="260"/>
              </a:spcBef>
              <a:buClr>
                <a:schemeClr val="dk1"/>
              </a:buClr>
              <a:buFont typeface="Arial"/>
              <a:buNone/>
              <a:defRPr sz="13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dt" idx="10"/>
          </p:nvPr>
        </p:nvSpPr>
        <p:spPr>
          <a:xfrm>
            <a:off x="495300" y="6356351"/>
            <a:ext cx="2311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98989"/>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ftr" idx="11"/>
          </p:nvPr>
        </p:nvSpPr>
        <p:spPr>
          <a:xfrm>
            <a:off x="3384550" y="6356351"/>
            <a:ext cx="31368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98989"/>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sldNum" idx="12"/>
          </p:nvPr>
        </p:nvSpPr>
        <p:spPr>
          <a:xfrm>
            <a:off x="7099300" y="6356351"/>
            <a:ext cx="2311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98989"/>
                </a:solidFill>
                <a:latin typeface="Calibri"/>
                <a:ea typeface="Calibri"/>
                <a:cs typeface="Calibri"/>
                <a:sym typeface="Calibri"/>
              </a:rPr>
              <a:t>‹#›</a:t>
            </a:fld>
            <a:endParaRPr lang="en-US" sz="1200">
              <a:solidFill>
                <a:srgbClr val="898989"/>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p:spTree>
      <p:nvGrpSpPr>
        <p:cNvPr id="1" name="Shape 60"/>
        <p:cNvGrpSpPr/>
        <p:nvPr/>
      </p:nvGrpSpPr>
      <p:grpSpPr>
        <a:xfrm>
          <a:off x="0" y="0"/>
          <a:ext cx="0" cy="0"/>
          <a:chOff x="0" y="0"/>
          <a:chExt cx="0" cy="0"/>
        </a:xfrm>
      </p:grpSpPr>
      <p:sp>
        <p:nvSpPr>
          <p:cNvPr id="61" name="Shape 61"/>
          <p:cNvSpPr/>
          <p:nvPr/>
        </p:nvSpPr>
        <p:spPr>
          <a:xfrm>
            <a:off x="0" y="6096000"/>
            <a:ext cx="9906000" cy="762000"/>
          </a:xfrm>
          <a:prstGeom prst="rect">
            <a:avLst/>
          </a:prstGeom>
          <a:gradFill>
            <a:gsLst>
              <a:gs pos="0">
                <a:srgbClr val="116891"/>
              </a:gs>
              <a:gs pos="58999">
                <a:srgbClr val="8BD228"/>
              </a:gs>
              <a:gs pos="100000">
                <a:srgbClr val="6DCFF6"/>
              </a:gs>
            </a:gsLst>
            <a:lin ang="0" scaled="0"/>
          </a:gra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62" name="Shape 62"/>
          <p:cNvPicPr preferRelativeResize="0"/>
          <p:nvPr/>
        </p:nvPicPr>
        <p:blipFill rotWithShape="1">
          <a:blip r:embed="rId2">
            <a:alphaModFix/>
          </a:blip>
          <a:srcRect/>
          <a:stretch/>
        </p:blipFill>
        <p:spPr>
          <a:xfrm>
            <a:off x="7162800" y="6227762"/>
            <a:ext cx="1806575" cy="481011"/>
          </a:xfrm>
          <a:prstGeom prst="rect">
            <a:avLst/>
          </a:prstGeom>
          <a:noFill/>
          <a:ln>
            <a:noFill/>
          </a:ln>
        </p:spPr>
      </p:pic>
      <p:sp>
        <p:nvSpPr>
          <p:cNvPr id="63" name="Shape 63"/>
          <p:cNvSpPr/>
          <p:nvPr/>
        </p:nvSpPr>
        <p:spPr>
          <a:xfrm>
            <a:off x="0" y="5992517"/>
            <a:ext cx="9906000" cy="865480"/>
          </a:xfrm>
          <a:custGeom>
            <a:avLst/>
            <a:gdLst/>
            <a:ahLst/>
            <a:cxnLst/>
            <a:rect l="0" t="0" r="0" b="0"/>
            <a:pathLst>
              <a:path w="120000" h="120000" extrusionOk="0">
                <a:moveTo>
                  <a:pt x="0" y="14347"/>
                </a:moveTo>
                <a:lnTo>
                  <a:pt x="120000" y="0"/>
                </a:lnTo>
                <a:lnTo>
                  <a:pt x="120000" y="120000"/>
                </a:lnTo>
                <a:lnTo>
                  <a:pt x="0" y="120000"/>
                </a:lnTo>
                <a:lnTo>
                  <a:pt x="0" y="14347"/>
                </a:lnTo>
                <a:close/>
              </a:path>
            </a:pathLst>
          </a:custGeom>
          <a:solidFill>
            <a:srgbClr val="5F574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64" name="Shape 64"/>
          <p:cNvPicPr preferRelativeResize="0"/>
          <p:nvPr/>
        </p:nvPicPr>
        <p:blipFill rotWithShape="1">
          <a:blip r:embed="rId3">
            <a:alphaModFix/>
          </a:blip>
          <a:srcRect/>
          <a:stretch/>
        </p:blipFill>
        <p:spPr>
          <a:xfrm>
            <a:off x="8801495" y="6158796"/>
            <a:ext cx="824591" cy="481011"/>
          </a:xfrm>
          <a:prstGeom prst="rect">
            <a:avLst/>
          </a:prstGeom>
          <a:noFill/>
          <a:ln>
            <a:noFill/>
          </a:ln>
        </p:spPr>
      </p:pic>
      <p:sp>
        <p:nvSpPr>
          <p:cNvPr id="65" name="Shape 65"/>
          <p:cNvSpPr txBox="1">
            <a:spLocks noGrp="1"/>
          </p:cNvSpPr>
          <p:nvPr>
            <p:ph type="title"/>
          </p:nvPr>
        </p:nvSpPr>
        <p:spPr>
          <a:xfrm>
            <a:off x="533400" y="647700"/>
            <a:ext cx="8915400" cy="1143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400" b="0" i="0" u="none" strike="noStrike" cap="none">
                <a:solidFill>
                  <a:srgbClr val="5F574F"/>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rgbClr val="11689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rgbClr val="11689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rgbClr val="11689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rgbClr val="11689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body" idx="1"/>
          </p:nvPr>
        </p:nvSpPr>
        <p:spPr>
          <a:xfrm>
            <a:off x="533399" y="1790700"/>
            <a:ext cx="8877300" cy="4335464"/>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dt" idx="10"/>
          </p:nvPr>
        </p:nvSpPr>
        <p:spPr>
          <a:xfrm>
            <a:off x="495300" y="6356351"/>
            <a:ext cx="2311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98989"/>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ftr" idx="11"/>
          </p:nvPr>
        </p:nvSpPr>
        <p:spPr>
          <a:xfrm>
            <a:off x="3384550" y="6356351"/>
            <a:ext cx="31368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98989"/>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sldNum" idx="12"/>
          </p:nvPr>
        </p:nvSpPr>
        <p:spPr>
          <a:xfrm>
            <a:off x="7099300" y="6356351"/>
            <a:ext cx="2311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98989"/>
                </a:solidFill>
                <a:latin typeface="Calibri"/>
                <a:ea typeface="Calibri"/>
                <a:cs typeface="Calibri"/>
                <a:sym typeface="Calibri"/>
              </a:rPr>
              <a:t>‹#›</a:t>
            </a:fld>
            <a:endParaRPr lang="en-US" sz="1200">
              <a:solidFill>
                <a:srgbClr val="898989"/>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95300" y="273050"/>
            <a:ext cx="3259005"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rgbClr val="47413B"/>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rgbClr val="11689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rgbClr val="11689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rgbClr val="11689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rgbClr val="11689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body" idx="1"/>
          </p:nvPr>
        </p:nvSpPr>
        <p:spPr>
          <a:xfrm>
            <a:off x="3872971" y="273053"/>
            <a:ext cx="5537729"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body" idx="2"/>
          </p:nvPr>
        </p:nvSpPr>
        <p:spPr>
          <a:xfrm>
            <a:off x="495300" y="1435103"/>
            <a:ext cx="3259005"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dt" idx="10"/>
          </p:nvPr>
        </p:nvSpPr>
        <p:spPr>
          <a:xfrm>
            <a:off x="495300" y="6356351"/>
            <a:ext cx="2311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98989"/>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ftr" idx="11"/>
          </p:nvPr>
        </p:nvSpPr>
        <p:spPr>
          <a:xfrm>
            <a:off x="3384550" y="6356351"/>
            <a:ext cx="31368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98989"/>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sldNum" idx="12"/>
          </p:nvPr>
        </p:nvSpPr>
        <p:spPr>
          <a:xfrm>
            <a:off x="7099300" y="6356351"/>
            <a:ext cx="2311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98989"/>
                </a:solidFill>
                <a:latin typeface="Calibri"/>
                <a:ea typeface="Calibri"/>
                <a:cs typeface="Calibri"/>
                <a:sym typeface="Calibri"/>
              </a:rPr>
              <a:t>‹#›</a:t>
            </a:fld>
            <a:endParaRPr lang="en-US" sz="1200">
              <a:solidFill>
                <a:srgbClr val="898989"/>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1941644" y="4800600"/>
            <a:ext cx="59435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rgbClr val="47413B"/>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rgbClr val="11689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rgbClr val="11689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rgbClr val="11689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rgbClr val="11689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95" name="Shape 95"/>
          <p:cNvSpPr>
            <a:spLocks noGrp="1"/>
          </p:cNvSpPr>
          <p:nvPr>
            <p:ph type="pic" idx="2"/>
          </p:nvPr>
        </p:nvSpPr>
        <p:spPr>
          <a:xfrm>
            <a:off x="1941644" y="612775"/>
            <a:ext cx="59435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body" idx="1"/>
          </p:nvPr>
        </p:nvSpPr>
        <p:spPr>
          <a:xfrm>
            <a:off x="1941644" y="5367337"/>
            <a:ext cx="59435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dt" idx="10"/>
          </p:nvPr>
        </p:nvSpPr>
        <p:spPr>
          <a:xfrm>
            <a:off x="495300" y="6356351"/>
            <a:ext cx="2311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98989"/>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ftr" idx="11"/>
          </p:nvPr>
        </p:nvSpPr>
        <p:spPr>
          <a:xfrm>
            <a:off x="3384550" y="6356351"/>
            <a:ext cx="31368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98989"/>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sldNum" idx="12"/>
          </p:nvPr>
        </p:nvSpPr>
        <p:spPr>
          <a:xfrm>
            <a:off x="7099300" y="6356351"/>
            <a:ext cx="2311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98989"/>
                </a:solidFill>
                <a:latin typeface="Calibri"/>
                <a:ea typeface="Calibri"/>
                <a:cs typeface="Calibri"/>
                <a:sym typeface="Calibri"/>
              </a:rPr>
              <a:t>‹#›</a:t>
            </a:fld>
            <a:endParaRPr lang="en-US" sz="1200">
              <a:solidFill>
                <a:srgbClr val="898989"/>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95300" y="274637"/>
            <a:ext cx="89154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47413B"/>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rgbClr val="11689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rgbClr val="11689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rgbClr val="11689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rgbClr val="11689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1" name="Shape 11"/>
          <p:cNvSpPr txBox="1">
            <a:spLocks noGrp="1"/>
          </p:cNvSpPr>
          <p:nvPr>
            <p:ph type="body" idx="1"/>
          </p:nvPr>
        </p:nvSpPr>
        <p:spPr>
          <a:xfrm>
            <a:off x="495300" y="1600201"/>
            <a:ext cx="89154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95300" y="6356351"/>
            <a:ext cx="23114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384550" y="6356351"/>
            <a:ext cx="313689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7099300" y="6356351"/>
            <a:ext cx="2311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9" r:id="rId8"/>
    <p:sldLayoutId id="2147483660" r:id="rId9"/>
    <p:sldLayoutId id="2147483661" r:id="rId10"/>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95300" y="274637"/>
            <a:ext cx="89154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47413B"/>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rgbClr val="11689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rgbClr val="11689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rgbClr val="11689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rgbClr val="11689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body" idx="1"/>
          </p:nvPr>
        </p:nvSpPr>
        <p:spPr>
          <a:xfrm>
            <a:off x="495300" y="1600201"/>
            <a:ext cx="8915400" cy="45261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dt" idx="10"/>
          </p:nvPr>
        </p:nvSpPr>
        <p:spPr>
          <a:xfrm>
            <a:off x="495300" y="6356351"/>
            <a:ext cx="23115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ftr" idx="11"/>
          </p:nvPr>
        </p:nvSpPr>
        <p:spPr>
          <a:xfrm>
            <a:off x="3384550" y="6356351"/>
            <a:ext cx="31368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sldNum" idx="12"/>
          </p:nvPr>
        </p:nvSpPr>
        <p:spPr>
          <a:xfrm>
            <a:off x="7099300" y="6356351"/>
            <a:ext cx="23115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9.jpg"/><Relationship Id="rId7" Type="http://schemas.openxmlformats.org/officeDocument/2006/relationships/diagramColors" Target="../diagrams/colors2.xml"/><Relationship Id="rId2" Type="http://schemas.openxmlformats.org/officeDocument/2006/relationships/image" Target="../media/image14.png"/><Relationship Id="rId1" Type="http://schemas.openxmlformats.org/officeDocument/2006/relationships/slideLayout" Target="../slideLayouts/slideLayout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31.jp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mailto:johnqdoan@gmail.com"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mailto:svranyes@comcast.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4.jpeg"/><Relationship Id="rId7" Type="http://schemas.openxmlformats.org/officeDocument/2006/relationships/image" Target="../media/image27.png"/><Relationship Id="rId12"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21.jpeg"/><Relationship Id="rId5" Type="http://schemas.microsoft.com/office/2007/relationships/hdphoto" Target="../media/hdphoto1.wdp"/><Relationship Id="rId10" Type="http://schemas.openxmlformats.org/officeDocument/2006/relationships/image" Target="../media/image20.png"/><Relationship Id="rId4" Type="http://schemas.openxmlformats.org/officeDocument/2006/relationships/image" Target="../media/image25.png"/><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subTitle" idx="1"/>
          </p:nvPr>
        </p:nvSpPr>
        <p:spPr>
          <a:xfrm>
            <a:off x="4000085" y="3976031"/>
            <a:ext cx="5798293" cy="13199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FFFFFF"/>
              </a:buClr>
              <a:buSzPct val="25000"/>
              <a:buFont typeface="Arial"/>
              <a:buNone/>
            </a:pPr>
            <a:r>
              <a:rPr lang="en-US" sz="2400" b="0" i="0" u="none" strike="noStrike" cap="none" dirty="0">
                <a:solidFill>
                  <a:srgbClr val="FFFFFF"/>
                </a:solidFill>
                <a:latin typeface="Calibri"/>
                <a:ea typeface="Calibri"/>
                <a:cs typeface="Calibri"/>
                <a:sym typeface="Calibri"/>
              </a:rPr>
              <a:t>Providing High Quality, Cost Effective Transportation for People with Disabilities and Seniors</a:t>
            </a:r>
            <a:endParaRPr sz="2800" b="0" i="0" u="none" strike="noStrike" cap="none" dirty="0">
              <a:solidFill>
                <a:srgbClr val="FFFFFF"/>
              </a:solidFill>
              <a:latin typeface="Calibri"/>
              <a:ea typeface="Calibri"/>
              <a:cs typeface="Calibri"/>
              <a:sym typeface="Calibri"/>
            </a:endParaRPr>
          </a:p>
        </p:txBody>
      </p:sp>
      <p:sp>
        <p:nvSpPr>
          <p:cNvPr id="268" name="Shape 268"/>
          <p:cNvSpPr txBox="1">
            <a:spLocks noGrp="1"/>
          </p:cNvSpPr>
          <p:nvPr>
            <p:ph type="title"/>
          </p:nvPr>
        </p:nvSpPr>
        <p:spPr>
          <a:xfrm>
            <a:off x="3976021" y="2152608"/>
            <a:ext cx="5929979" cy="180871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400" b="0" i="0" u="none" strike="noStrike" cap="none" dirty="0">
                <a:solidFill>
                  <a:schemeClr val="lt1"/>
                </a:solidFill>
                <a:latin typeface="Calibri"/>
                <a:ea typeface="Calibri"/>
                <a:cs typeface="Calibri"/>
                <a:sym typeface="Calibri"/>
              </a:rPr>
              <a:t>21</a:t>
            </a:r>
            <a:r>
              <a:rPr lang="en-US" sz="4400" b="0" i="0" u="none" strike="noStrike" cap="none" baseline="30000" dirty="0">
                <a:solidFill>
                  <a:schemeClr val="lt1"/>
                </a:solidFill>
                <a:latin typeface="Calibri"/>
                <a:ea typeface="Calibri"/>
                <a:cs typeface="Calibri"/>
                <a:sym typeface="Calibri"/>
              </a:rPr>
              <a:t>st</a:t>
            </a:r>
            <a:r>
              <a:rPr lang="en-US" sz="4400" b="0" i="0" u="none" strike="noStrike" cap="none" dirty="0">
                <a:solidFill>
                  <a:schemeClr val="lt1"/>
                </a:solidFill>
                <a:latin typeface="Calibri"/>
                <a:ea typeface="Calibri"/>
                <a:cs typeface="Calibri"/>
                <a:sym typeface="Calibri"/>
              </a:rPr>
              <a:t> Century Paratransit &amp; Special Needs </a:t>
            </a:r>
            <a:r>
              <a:rPr lang="en-US" dirty="0"/>
              <a:t>Mobility</a:t>
            </a:r>
            <a:endParaRPr lang="en-US" sz="4400" b="0" i="0" u="none" strike="noStrike" cap="none" dirty="0">
              <a:solidFill>
                <a:schemeClr val="lt1"/>
              </a:solidFill>
              <a:latin typeface="Calibri"/>
              <a:ea typeface="Calibri"/>
              <a:cs typeface="Calibri"/>
              <a:sym typeface="Calibri"/>
            </a:endParaRPr>
          </a:p>
        </p:txBody>
      </p:sp>
      <p:sp>
        <p:nvSpPr>
          <p:cNvPr id="269" name="Shape 269"/>
          <p:cNvSpPr txBox="1">
            <a:spLocks noGrp="1"/>
          </p:cNvSpPr>
          <p:nvPr>
            <p:ph type="body" idx="2"/>
          </p:nvPr>
        </p:nvSpPr>
        <p:spPr>
          <a:xfrm>
            <a:off x="4127398" y="5388257"/>
            <a:ext cx="5118199" cy="1052694"/>
          </a:xfrm>
          <a:prstGeom prst="rect">
            <a:avLst/>
          </a:prstGeom>
          <a:noFill/>
          <a:ln>
            <a:noFill/>
          </a:ln>
        </p:spPr>
        <p:txBody>
          <a:bodyPr lIns="0" tIns="45700" rIns="91425" bIns="0" anchor="t" anchorCtr="0">
            <a:noAutofit/>
          </a:bodyPr>
          <a:lstStyle/>
          <a:p>
            <a:pPr marL="0" marR="0" lvl="0" indent="0" algn="l" rtl="0">
              <a:spcBef>
                <a:spcPts val="0"/>
              </a:spcBef>
              <a:spcAft>
                <a:spcPts val="0"/>
              </a:spcAft>
              <a:buClr>
                <a:schemeClr val="dk2"/>
              </a:buClr>
              <a:buSzPct val="25000"/>
              <a:buFont typeface="Arial"/>
              <a:buNone/>
            </a:pPr>
            <a:r>
              <a:rPr lang="en-US" sz="2000" b="0" i="0" u="none" strike="noStrike" cap="none" dirty="0">
                <a:solidFill>
                  <a:schemeClr val="dk2"/>
                </a:solidFill>
                <a:latin typeface="Calibri"/>
                <a:ea typeface="Calibri"/>
                <a:cs typeface="Calibri"/>
                <a:sym typeface="Calibri"/>
              </a:rPr>
              <a:t>John Doan</a:t>
            </a:r>
            <a:endParaRPr lang="en-US" dirty="0"/>
          </a:p>
          <a:p>
            <a:pPr marL="0" marR="0" lvl="0" indent="0" algn="l" rtl="0">
              <a:spcBef>
                <a:spcPts val="400"/>
              </a:spcBef>
              <a:spcAft>
                <a:spcPts val="0"/>
              </a:spcAft>
              <a:buClr>
                <a:schemeClr val="dk2"/>
              </a:buClr>
              <a:buSzPct val="25000"/>
              <a:buFont typeface="Arial"/>
              <a:buNone/>
            </a:pPr>
            <a:r>
              <a:rPr lang="en-US" sz="2000" b="1" i="0" u="none" strike="noStrike" cap="none" dirty="0">
                <a:solidFill>
                  <a:schemeClr val="dk2"/>
                </a:solidFill>
              </a:rPr>
              <a:t>CONFIDENTIAL – DO NOT DISTRIBUTE</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Twin Cities          Pilot </a:t>
            </a:r>
          </a:p>
        </p:txBody>
      </p:sp>
      <p:sp>
        <p:nvSpPr>
          <p:cNvPr id="3" name="Text Placeholder 2"/>
          <p:cNvSpPr>
            <a:spLocks noGrp="1"/>
          </p:cNvSpPr>
          <p:nvPr>
            <p:ph type="body" idx="1"/>
          </p:nvPr>
        </p:nvSpPr>
        <p:spPr>
          <a:xfrm>
            <a:off x="2211592" y="1548119"/>
            <a:ext cx="4890277" cy="754565"/>
          </a:xfrm>
        </p:spPr>
        <p:txBody>
          <a:bodyPr/>
          <a:lstStyle/>
          <a:p>
            <a:pPr marL="203200" indent="0">
              <a:buNone/>
            </a:pPr>
            <a:r>
              <a:rPr lang="en-US" dirty="0"/>
              <a:t>Proudly partnering with</a:t>
            </a:r>
          </a:p>
        </p:txBody>
      </p:sp>
      <p:pic>
        <p:nvPicPr>
          <p:cNvPr id="5" name="Picture 2" descr="https://lh6.googleusercontent.com/t9w4pCZgbPcGRkyTvhhIclwPJ9-WZ1cxF_VcwohigEbrxO9APw9h929ev22NVuz27mg-CRWDUvqKfdD67aMS8MpSvFlsBWDRZkdzmGFYmhhd70XgpTEamdahAZMy4nQg2_q70Fc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317" y="710415"/>
            <a:ext cx="1065406" cy="10654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title="NewTrax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7909" y="1461802"/>
            <a:ext cx="2784428" cy="818385"/>
          </a:xfrm>
          <a:prstGeom prst="rect">
            <a:avLst/>
          </a:prstGeom>
        </p:spPr>
      </p:pic>
      <p:graphicFrame>
        <p:nvGraphicFramePr>
          <p:cNvPr id="7" name="Diagram 6" title="diagram image"/>
          <p:cNvGraphicFramePr/>
          <p:nvPr>
            <p:extLst>
              <p:ext uri="{D42A27DB-BD31-4B8C-83A1-F6EECF244321}">
                <p14:modId xmlns:p14="http://schemas.microsoft.com/office/powerpoint/2010/main" val="3020171105"/>
              </p:ext>
            </p:extLst>
          </p:nvPr>
        </p:nvGraphicFramePr>
        <p:xfrm>
          <a:off x="962509" y="2499979"/>
          <a:ext cx="7710430" cy="40377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181724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Shape 516"/>
          <p:cNvSpPr txBox="1">
            <a:spLocks noGrp="1"/>
          </p:cNvSpPr>
          <p:nvPr>
            <p:ph type="title"/>
          </p:nvPr>
        </p:nvSpPr>
        <p:spPr>
          <a:xfrm>
            <a:off x="533400" y="836170"/>
            <a:ext cx="7852200" cy="1143000"/>
          </a:xfrm>
          <a:prstGeom prst="rect">
            <a:avLst/>
          </a:prstGeom>
          <a:noFill/>
          <a:ln>
            <a:noFill/>
          </a:ln>
        </p:spPr>
        <p:txBody>
          <a:bodyPr lIns="0" tIns="0" rIns="0" bIns="0" anchor="t" anchorCtr="0">
            <a:noAutofit/>
          </a:bodyPr>
          <a:lstStyle/>
          <a:p>
            <a:pPr marL="0" marR="0" lvl="0" indent="0" rtl="0">
              <a:spcBef>
                <a:spcPts val="0"/>
              </a:spcBef>
              <a:spcAft>
                <a:spcPts val="0"/>
              </a:spcAft>
              <a:buSzPct val="25000"/>
              <a:buNone/>
            </a:pPr>
            <a:r>
              <a:rPr lang="en-US" dirty="0"/>
              <a:t>Path to Mobility Independence</a:t>
            </a:r>
          </a:p>
        </p:txBody>
      </p:sp>
      <p:sp>
        <p:nvSpPr>
          <p:cNvPr id="517" name="Shape 517"/>
          <p:cNvSpPr txBox="1">
            <a:spLocks noGrp="1"/>
          </p:cNvSpPr>
          <p:nvPr>
            <p:ph type="sldNum" idx="12"/>
          </p:nvPr>
        </p:nvSpPr>
        <p:spPr>
          <a:xfrm>
            <a:off x="7045939" y="6400800"/>
            <a:ext cx="23115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98989"/>
                </a:solidFill>
                <a:latin typeface="Calibri"/>
                <a:ea typeface="Calibri"/>
                <a:cs typeface="Calibri"/>
                <a:sym typeface="Calibri"/>
              </a:rPr>
              <a:t>11</a:t>
            </a:fld>
            <a:endParaRPr lang="en-US" sz="1200" b="0" i="0" u="none" strike="noStrike" cap="none">
              <a:solidFill>
                <a:srgbClr val="898989"/>
              </a:solidFill>
              <a:latin typeface="Calibri"/>
              <a:ea typeface="Calibri"/>
              <a:cs typeface="Calibri"/>
              <a:sym typeface="Calibri"/>
            </a:endParaRPr>
          </a:p>
        </p:txBody>
      </p:sp>
      <p:sp>
        <p:nvSpPr>
          <p:cNvPr id="518" name="Shape 518"/>
          <p:cNvSpPr/>
          <p:nvPr/>
        </p:nvSpPr>
        <p:spPr>
          <a:xfrm>
            <a:off x="304875" y="2039824"/>
            <a:ext cx="3172776" cy="4335300"/>
          </a:xfrm>
          <a:prstGeom prst="homePlate">
            <a:avLst>
              <a:gd name="adj" fmla="val 29265"/>
            </a:avLst>
          </a:prstGeom>
          <a:solidFill>
            <a:schemeClr val="accent1"/>
          </a:solidFill>
          <a:ln w="25400" cap="flat" cmpd="sng">
            <a:solidFill>
              <a:srgbClr val="66902D"/>
            </a:solidFill>
            <a:prstDash val="solid"/>
            <a:round/>
            <a:headEnd type="none" w="med" len="med"/>
            <a:tailEnd type="none" w="med" len="med"/>
          </a:ln>
        </p:spPr>
        <p:txBody>
          <a:bodyPr lIns="91425" tIns="45700" rIns="91425" bIns="45700" anchor="ctr" anchorCtr="0">
            <a:noAutofit/>
          </a:bodyPr>
          <a:lstStyle/>
          <a:p>
            <a:pPr marL="285750" marR="0" lvl="0" indent="-273050" algn="l" rtl="0">
              <a:spcBef>
                <a:spcPts val="0"/>
              </a:spcBef>
              <a:buClr>
                <a:schemeClr val="lt1"/>
              </a:buClr>
              <a:buSzPct val="100000"/>
              <a:buFont typeface="Arial"/>
              <a:buChar char="•"/>
            </a:pPr>
            <a:r>
              <a:rPr lang="en-US" sz="1800" b="0" i="0" u="none" strike="noStrike" cap="none" dirty="0">
                <a:solidFill>
                  <a:schemeClr val="lt1"/>
                </a:solidFill>
                <a:latin typeface="Calibri"/>
                <a:ea typeface="Calibri"/>
                <a:cs typeface="Calibri"/>
                <a:sym typeface="Calibri"/>
              </a:rPr>
              <a:t>Brokerage</a:t>
            </a:r>
          </a:p>
          <a:p>
            <a:pPr marL="285750" indent="-273050">
              <a:buClr>
                <a:schemeClr val="lt1"/>
              </a:buClr>
              <a:buSzPct val="100000"/>
              <a:buFont typeface="Arial"/>
              <a:buChar char="•"/>
            </a:pPr>
            <a:r>
              <a:rPr lang="en-US" sz="1800" dirty="0">
                <a:solidFill>
                  <a:schemeClr val="lt1"/>
                </a:solidFill>
                <a:latin typeface="Calibri"/>
                <a:ea typeface="Calibri"/>
                <a:cs typeface="Calibri"/>
                <a:sym typeface="Calibri"/>
              </a:rPr>
              <a:t>B2B Sourcing</a:t>
            </a:r>
          </a:p>
          <a:p>
            <a:pPr marL="285750" indent="-273050">
              <a:buClr>
                <a:schemeClr val="lt1"/>
              </a:buClr>
              <a:buSzPct val="100000"/>
              <a:buFont typeface="Arial"/>
              <a:buChar char="•"/>
            </a:pPr>
            <a:r>
              <a:rPr lang="en-US" sz="1800" dirty="0">
                <a:solidFill>
                  <a:schemeClr val="lt1"/>
                </a:solidFill>
                <a:latin typeface="Calibri"/>
                <a:ea typeface="Calibri"/>
                <a:cs typeface="Calibri"/>
                <a:sym typeface="Calibri"/>
              </a:rPr>
              <a:t>Driver Vetting &amp; Training Systems</a:t>
            </a:r>
          </a:p>
          <a:p>
            <a:pPr marL="285750" indent="-273050">
              <a:buClr>
                <a:schemeClr val="lt1"/>
              </a:buClr>
              <a:buSzPct val="100000"/>
              <a:buFont typeface="Arial"/>
              <a:buChar char="•"/>
            </a:pPr>
            <a:r>
              <a:rPr lang="en-US" sz="1800" dirty="0">
                <a:solidFill>
                  <a:schemeClr val="lt1"/>
                </a:solidFill>
                <a:latin typeface="Calibri"/>
                <a:ea typeface="Calibri"/>
                <a:cs typeface="Calibri"/>
                <a:sym typeface="Calibri"/>
              </a:rPr>
              <a:t>Call Center</a:t>
            </a:r>
          </a:p>
          <a:p>
            <a:pPr marL="285750" marR="0" lvl="0" indent="-273050" algn="l" rtl="0">
              <a:spcBef>
                <a:spcPts val="0"/>
              </a:spcBef>
              <a:buClr>
                <a:schemeClr val="lt1"/>
              </a:buClr>
              <a:buSzPct val="100000"/>
              <a:buFont typeface="Arial"/>
              <a:buChar char="•"/>
            </a:pPr>
            <a:r>
              <a:rPr lang="en-US" sz="1800" b="0" i="0" u="none" strike="noStrike" cap="none" dirty="0">
                <a:solidFill>
                  <a:schemeClr val="lt1"/>
                </a:solidFill>
                <a:latin typeface="Calibri"/>
                <a:ea typeface="Calibri"/>
                <a:cs typeface="Calibri"/>
                <a:sym typeface="Calibri"/>
              </a:rPr>
              <a:t>Payment </a:t>
            </a:r>
            <a:r>
              <a:rPr lang="en-US" sz="1800" dirty="0">
                <a:solidFill>
                  <a:schemeClr val="lt1"/>
                </a:solidFill>
                <a:latin typeface="Calibri"/>
                <a:ea typeface="Calibri"/>
                <a:cs typeface="Calibri"/>
                <a:sym typeface="Calibri"/>
              </a:rPr>
              <a:t>P</a:t>
            </a:r>
            <a:r>
              <a:rPr lang="en-US" sz="1800" b="0" i="0" u="none" strike="noStrike" cap="none" dirty="0">
                <a:solidFill>
                  <a:schemeClr val="lt1"/>
                </a:solidFill>
                <a:latin typeface="Calibri"/>
                <a:ea typeface="Calibri"/>
                <a:cs typeface="Calibri"/>
                <a:sym typeface="Calibri"/>
              </a:rPr>
              <a:t>rocessing</a:t>
            </a:r>
          </a:p>
          <a:p>
            <a:pPr marR="0" lvl="0" algn="l" rtl="0">
              <a:spcBef>
                <a:spcPts val="0"/>
              </a:spcBef>
              <a:buNone/>
            </a:pPr>
            <a:endParaRPr sz="2000" dirty="0">
              <a:solidFill>
                <a:schemeClr val="lt1"/>
              </a:solidFill>
              <a:latin typeface="Calibri"/>
              <a:ea typeface="Calibri"/>
              <a:cs typeface="Calibri"/>
              <a:sym typeface="Calibri"/>
            </a:endParaRPr>
          </a:p>
          <a:p>
            <a:pPr marR="0" lvl="0" algn="l" rtl="0">
              <a:spcBef>
                <a:spcPts val="0"/>
              </a:spcBef>
              <a:buNone/>
            </a:pPr>
            <a:endParaRPr sz="2000" dirty="0">
              <a:solidFill>
                <a:schemeClr val="lt1"/>
              </a:solidFill>
              <a:latin typeface="Calibri"/>
              <a:ea typeface="Calibri"/>
              <a:cs typeface="Calibri"/>
              <a:sym typeface="Calibri"/>
            </a:endParaRPr>
          </a:p>
        </p:txBody>
      </p:sp>
      <p:sp>
        <p:nvSpPr>
          <p:cNvPr id="519" name="Shape 519"/>
          <p:cNvSpPr/>
          <p:nvPr/>
        </p:nvSpPr>
        <p:spPr>
          <a:xfrm>
            <a:off x="5816403" y="2039824"/>
            <a:ext cx="3919880" cy="4360900"/>
          </a:xfrm>
          <a:prstGeom prst="chevron">
            <a:avLst>
              <a:gd name="adj" fmla="val 29265"/>
            </a:avLst>
          </a:prstGeom>
          <a:solidFill>
            <a:schemeClr val="accent1"/>
          </a:solidFill>
          <a:ln w="25400" cap="flat" cmpd="sng">
            <a:solidFill>
              <a:srgbClr val="66902D"/>
            </a:solidFill>
            <a:prstDash val="solid"/>
            <a:round/>
            <a:headEnd type="none" w="med" len="med"/>
            <a:tailEnd type="none" w="med" len="med"/>
          </a:ln>
        </p:spPr>
        <p:txBody>
          <a:bodyPr wrap="none" lIns="91425" tIns="45700" rIns="91425" bIns="45700" anchor="t" anchorCtr="0">
            <a:noAutofit/>
          </a:bodyPr>
          <a:lstStyle/>
          <a:p>
            <a:pPr marL="285750" marR="0" lvl="0" indent="-273050" algn="l" rtl="0">
              <a:spcBef>
                <a:spcPts val="0"/>
              </a:spcBef>
              <a:buClr>
                <a:schemeClr val="lt1"/>
              </a:buClr>
              <a:buSzPct val="100000"/>
              <a:buFont typeface="Arial"/>
              <a:buChar char="•"/>
            </a:pPr>
            <a:endParaRPr lang="en-US" sz="1800" dirty="0">
              <a:solidFill>
                <a:schemeClr val="lt1"/>
              </a:solidFill>
              <a:latin typeface="Calibri"/>
              <a:ea typeface="Calibri"/>
              <a:cs typeface="Calibri"/>
              <a:sym typeface="Calibri"/>
            </a:endParaRPr>
          </a:p>
          <a:p>
            <a:pPr marL="285750" marR="0" lvl="0" indent="-273050" algn="l" rtl="0">
              <a:spcBef>
                <a:spcPts val="0"/>
              </a:spcBef>
              <a:buClr>
                <a:schemeClr val="lt1"/>
              </a:buClr>
              <a:buSzPct val="100000"/>
              <a:buFont typeface="Arial"/>
              <a:buChar char="•"/>
            </a:pPr>
            <a:endParaRPr lang="en-US" sz="1800" dirty="0">
              <a:solidFill>
                <a:schemeClr val="lt1"/>
              </a:solidFill>
              <a:latin typeface="Calibri"/>
              <a:ea typeface="Calibri"/>
              <a:cs typeface="Calibri"/>
              <a:sym typeface="Calibri"/>
            </a:endParaRPr>
          </a:p>
          <a:p>
            <a:pPr marL="285750" marR="0" lvl="0" indent="-273050" algn="l" rtl="0">
              <a:spcBef>
                <a:spcPts val="0"/>
              </a:spcBef>
              <a:buClr>
                <a:schemeClr val="lt1"/>
              </a:buClr>
              <a:buSzPct val="100000"/>
              <a:buFont typeface="Arial"/>
              <a:buChar char="•"/>
            </a:pPr>
            <a:endParaRPr lang="en-US" sz="1800" dirty="0">
              <a:solidFill>
                <a:schemeClr val="lt1"/>
              </a:solidFill>
              <a:latin typeface="Calibri"/>
              <a:ea typeface="Calibri"/>
              <a:cs typeface="Calibri"/>
              <a:sym typeface="Calibri"/>
            </a:endParaRPr>
          </a:p>
          <a:p>
            <a:pPr marL="285750" marR="0" lvl="0" indent="-273050" algn="l" rtl="0">
              <a:spcBef>
                <a:spcPts val="0"/>
              </a:spcBef>
              <a:buClr>
                <a:schemeClr val="lt1"/>
              </a:buClr>
              <a:buSzPct val="100000"/>
              <a:buFont typeface="Arial"/>
              <a:buChar char="•"/>
            </a:pPr>
            <a:endParaRPr lang="en-US" sz="1800" dirty="0">
              <a:solidFill>
                <a:schemeClr val="lt1"/>
              </a:solidFill>
              <a:latin typeface="Calibri"/>
              <a:ea typeface="Calibri"/>
              <a:cs typeface="Calibri"/>
              <a:sym typeface="Calibri"/>
            </a:endParaRPr>
          </a:p>
          <a:p>
            <a:pPr marL="285750" marR="0" lvl="0" indent="-273050" algn="l" rtl="0">
              <a:spcBef>
                <a:spcPts val="0"/>
              </a:spcBef>
              <a:buClr>
                <a:schemeClr val="lt1"/>
              </a:buClr>
              <a:buSzPct val="100000"/>
              <a:buFont typeface="Arial"/>
              <a:buChar char="•"/>
            </a:pPr>
            <a:r>
              <a:rPr lang="en-US" sz="1800" dirty="0">
                <a:solidFill>
                  <a:schemeClr val="lt1"/>
                </a:solidFill>
                <a:latin typeface="Calibri"/>
                <a:ea typeface="Calibri"/>
                <a:cs typeface="Calibri"/>
                <a:sym typeface="Calibri"/>
              </a:rPr>
              <a:t>Integrate Self </a:t>
            </a:r>
          </a:p>
          <a:p>
            <a:pPr marL="12700" marR="0" lvl="0" algn="l" rtl="0">
              <a:spcBef>
                <a:spcPts val="0"/>
              </a:spcBef>
              <a:buClr>
                <a:schemeClr val="lt1"/>
              </a:buClr>
              <a:buSzPct val="100000"/>
            </a:pPr>
            <a:r>
              <a:rPr lang="en-US" sz="1800" dirty="0">
                <a:solidFill>
                  <a:schemeClr val="lt1"/>
                </a:solidFill>
                <a:latin typeface="Calibri"/>
                <a:ea typeface="Calibri"/>
                <a:cs typeface="Calibri"/>
                <a:sym typeface="Calibri"/>
              </a:rPr>
              <a:t>     Driving</a:t>
            </a:r>
            <a:r>
              <a:rPr lang="en-US" sz="1800" b="0" i="0" u="none" strike="noStrike" cap="none" dirty="0">
                <a:solidFill>
                  <a:schemeClr val="lt1"/>
                </a:solidFill>
                <a:latin typeface="Calibri"/>
                <a:ea typeface="Calibri"/>
                <a:cs typeface="Calibri"/>
                <a:sym typeface="Calibri"/>
              </a:rPr>
              <a:t> </a:t>
            </a:r>
            <a:r>
              <a:rPr lang="en-US" sz="1800" dirty="0">
                <a:solidFill>
                  <a:schemeClr val="lt1"/>
                </a:solidFill>
                <a:latin typeface="Calibri"/>
                <a:ea typeface="Calibri"/>
                <a:cs typeface="Calibri"/>
                <a:sym typeface="Calibri"/>
              </a:rPr>
              <a:t>V</a:t>
            </a:r>
            <a:r>
              <a:rPr lang="en-US" sz="1800" b="0" i="0" u="none" strike="noStrike" cap="none" dirty="0">
                <a:solidFill>
                  <a:schemeClr val="lt1"/>
                </a:solidFill>
                <a:latin typeface="Calibri"/>
                <a:ea typeface="Calibri"/>
                <a:cs typeface="Calibri"/>
                <a:sym typeface="Calibri"/>
              </a:rPr>
              <a:t>ehicles</a:t>
            </a:r>
          </a:p>
          <a:p>
            <a:pPr marL="285750" marR="0" lvl="0" indent="-273050" algn="l" rtl="0">
              <a:spcBef>
                <a:spcPts val="0"/>
              </a:spcBef>
              <a:buClr>
                <a:schemeClr val="lt1"/>
              </a:buClr>
              <a:buSzPct val="100000"/>
              <a:buFont typeface="Arial"/>
              <a:buChar char="•"/>
            </a:pPr>
            <a:r>
              <a:rPr lang="en-US" sz="1800" b="0" i="0" u="none" strike="noStrike" cap="none" dirty="0">
                <a:solidFill>
                  <a:schemeClr val="lt1"/>
                </a:solidFill>
                <a:latin typeface="Calibri"/>
                <a:ea typeface="Calibri"/>
                <a:cs typeface="Calibri"/>
                <a:sym typeface="Calibri"/>
              </a:rPr>
              <a:t>Transition Drivers</a:t>
            </a:r>
          </a:p>
          <a:p>
            <a:pPr marL="12700" marR="0" lvl="0" algn="l" rtl="0">
              <a:spcBef>
                <a:spcPts val="0"/>
              </a:spcBef>
              <a:buClr>
                <a:schemeClr val="lt1"/>
              </a:buClr>
              <a:buSzPct val="100000"/>
            </a:pPr>
            <a:r>
              <a:rPr lang="en-US" sz="1800" dirty="0">
                <a:solidFill>
                  <a:schemeClr val="lt1"/>
                </a:solidFill>
                <a:latin typeface="Calibri"/>
                <a:ea typeface="Calibri"/>
                <a:cs typeface="Calibri"/>
                <a:sym typeface="Calibri"/>
              </a:rPr>
              <a:t>     </a:t>
            </a:r>
            <a:r>
              <a:rPr lang="en-US" sz="1800" b="0" i="0" u="none" strike="noStrike" cap="none" dirty="0">
                <a:solidFill>
                  <a:schemeClr val="lt1"/>
                </a:solidFill>
                <a:latin typeface="Calibri"/>
                <a:ea typeface="Calibri"/>
                <a:cs typeface="Calibri"/>
                <a:sym typeface="Calibri"/>
              </a:rPr>
              <a:t>to Caregivers </a:t>
            </a:r>
          </a:p>
          <a:p>
            <a:pPr marR="0" lvl="0" algn="l" rtl="0">
              <a:spcBef>
                <a:spcPts val="0"/>
              </a:spcBef>
              <a:buNone/>
            </a:pPr>
            <a:endParaRPr sz="1800" dirty="0">
              <a:solidFill>
                <a:schemeClr val="lt1"/>
              </a:solidFill>
              <a:latin typeface="Calibri"/>
              <a:ea typeface="Calibri"/>
              <a:cs typeface="Calibri"/>
              <a:sym typeface="Calibri"/>
            </a:endParaRPr>
          </a:p>
          <a:p>
            <a:pPr marR="0" lvl="0" algn="l" rtl="0">
              <a:spcBef>
                <a:spcPts val="0"/>
              </a:spcBef>
              <a:buNone/>
            </a:pPr>
            <a:endParaRPr sz="1800" dirty="0">
              <a:solidFill>
                <a:schemeClr val="lt1"/>
              </a:solidFill>
              <a:latin typeface="Calibri"/>
              <a:ea typeface="Calibri"/>
              <a:cs typeface="Calibri"/>
              <a:sym typeface="Calibri"/>
            </a:endParaRPr>
          </a:p>
        </p:txBody>
      </p:sp>
      <p:sp>
        <p:nvSpPr>
          <p:cNvPr id="520" name="Shape 520"/>
          <p:cNvSpPr txBox="1"/>
          <p:nvPr/>
        </p:nvSpPr>
        <p:spPr>
          <a:xfrm>
            <a:off x="425470" y="2066850"/>
            <a:ext cx="2564097" cy="909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dirty="0">
                <a:solidFill>
                  <a:schemeClr val="lt1"/>
                </a:solidFill>
                <a:latin typeface="Calibri"/>
                <a:ea typeface="Calibri"/>
                <a:cs typeface="Calibri"/>
                <a:sym typeface="Calibri"/>
              </a:rPr>
              <a:t>Twin Cities Pilot </a:t>
            </a:r>
            <a:r>
              <a:rPr lang="en-US" sz="2000" dirty="0">
                <a:solidFill>
                  <a:schemeClr val="lt1"/>
                </a:solidFill>
                <a:latin typeface="Calibri"/>
                <a:ea typeface="Calibri"/>
                <a:cs typeface="Calibri"/>
                <a:sym typeface="Calibri"/>
              </a:rPr>
              <a:t>(2018-2019)</a:t>
            </a:r>
          </a:p>
        </p:txBody>
      </p:sp>
      <p:sp>
        <p:nvSpPr>
          <p:cNvPr id="521" name="Shape 521"/>
          <p:cNvSpPr txBox="1"/>
          <p:nvPr/>
        </p:nvSpPr>
        <p:spPr>
          <a:xfrm>
            <a:off x="3810000" y="2514600"/>
            <a:ext cx="1249200"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a:solidFill>
                  <a:schemeClr val="lt1"/>
                </a:solidFill>
                <a:latin typeface="Calibri"/>
                <a:ea typeface="Calibri"/>
                <a:cs typeface="Calibri"/>
                <a:sym typeface="Calibri"/>
              </a:rPr>
              <a:t>PHASE 2</a:t>
            </a:r>
          </a:p>
        </p:txBody>
      </p:sp>
      <p:sp>
        <p:nvSpPr>
          <p:cNvPr id="522" name="Shape 522"/>
          <p:cNvSpPr txBox="1"/>
          <p:nvPr/>
        </p:nvSpPr>
        <p:spPr>
          <a:xfrm>
            <a:off x="6302645" y="2059438"/>
            <a:ext cx="2394546" cy="79806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dirty="0">
                <a:solidFill>
                  <a:schemeClr val="lt1"/>
                </a:solidFill>
                <a:latin typeface="Calibri"/>
                <a:ea typeface="Calibri"/>
                <a:cs typeface="Calibri"/>
                <a:sym typeface="Calibri"/>
              </a:rPr>
              <a:t>Integration of AVs </a:t>
            </a:r>
            <a:r>
              <a:rPr lang="en-US" sz="2000" dirty="0">
                <a:solidFill>
                  <a:schemeClr val="lt1"/>
                </a:solidFill>
                <a:latin typeface="Calibri"/>
                <a:ea typeface="Calibri"/>
                <a:cs typeface="Calibri"/>
                <a:sym typeface="Calibri"/>
              </a:rPr>
              <a:t>(2021 +)</a:t>
            </a:r>
          </a:p>
        </p:txBody>
      </p:sp>
      <p:sp>
        <p:nvSpPr>
          <p:cNvPr id="523" name="Shape 523" title="image of app being used"/>
          <p:cNvSpPr/>
          <p:nvPr/>
        </p:nvSpPr>
        <p:spPr>
          <a:xfrm>
            <a:off x="520174" y="4984955"/>
            <a:ext cx="1973643" cy="1312492"/>
          </a:xfrm>
          <a:prstGeom prst="rect">
            <a:avLst/>
          </a:prstGeom>
          <a:blipFill rotWithShape="1">
            <a:blip r:embed="rId3">
              <a:alphaModFix/>
            </a:blip>
            <a:stretch>
              <a:fillRect/>
            </a:stretch>
          </a:blipFill>
          <a:ln w="25400" cap="flat" cmpd="sng">
            <a:no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527" name="Shape 527" title="image of autonomous vehicle"/>
          <p:cNvPicPr preferRelativeResize="0"/>
          <p:nvPr/>
        </p:nvPicPr>
        <p:blipFill rotWithShape="1">
          <a:blip r:embed="rId4">
            <a:alphaModFix/>
          </a:blip>
          <a:srcRect/>
          <a:stretch/>
        </p:blipFill>
        <p:spPr>
          <a:xfrm>
            <a:off x="6629400" y="4984955"/>
            <a:ext cx="1918034" cy="1304995"/>
          </a:xfrm>
          <a:prstGeom prst="rect">
            <a:avLst/>
          </a:prstGeom>
          <a:noFill/>
          <a:ln>
            <a:noFill/>
          </a:ln>
        </p:spPr>
      </p:pic>
      <p:sp>
        <p:nvSpPr>
          <p:cNvPr id="15" name="Shape 519"/>
          <p:cNvSpPr/>
          <p:nvPr/>
        </p:nvSpPr>
        <p:spPr>
          <a:xfrm>
            <a:off x="2753339" y="2052187"/>
            <a:ext cx="3960568" cy="4362326"/>
          </a:xfrm>
          <a:prstGeom prst="chevron">
            <a:avLst>
              <a:gd name="adj" fmla="val 29265"/>
            </a:avLst>
          </a:prstGeom>
          <a:solidFill>
            <a:schemeClr val="accent1"/>
          </a:solidFill>
          <a:ln w="25400" cap="flat" cmpd="sng">
            <a:solidFill>
              <a:srgbClr val="66902D"/>
            </a:solidFill>
            <a:prstDash val="solid"/>
            <a:round/>
            <a:headEnd type="none" w="med" len="med"/>
            <a:tailEnd type="none" w="med" len="med"/>
          </a:ln>
        </p:spPr>
        <p:txBody>
          <a:bodyPr wrap="none" lIns="91425" tIns="45700" rIns="91425" bIns="45700" anchor="t" anchorCtr="0">
            <a:noAutofit/>
          </a:bodyPr>
          <a:lstStyle/>
          <a:p>
            <a:pPr marL="285750" marR="0" lvl="0" indent="-273050" algn="l" rtl="0">
              <a:spcBef>
                <a:spcPts val="0"/>
              </a:spcBef>
              <a:buClr>
                <a:schemeClr val="lt1"/>
              </a:buClr>
              <a:buSzPct val="100000"/>
              <a:buFont typeface="Arial"/>
              <a:buChar char="•"/>
            </a:pPr>
            <a:endParaRPr lang="en-US" sz="1800" dirty="0">
              <a:solidFill>
                <a:schemeClr val="lt1"/>
              </a:solidFill>
              <a:latin typeface="Calibri"/>
              <a:ea typeface="Calibri"/>
              <a:cs typeface="Calibri"/>
              <a:sym typeface="Calibri"/>
            </a:endParaRPr>
          </a:p>
          <a:p>
            <a:pPr marL="285750" marR="0" lvl="0" indent="-273050" algn="l" rtl="0">
              <a:spcBef>
                <a:spcPts val="0"/>
              </a:spcBef>
              <a:buClr>
                <a:schemeClr val="lt1"/>
              </a:buClr>
              <a:buSzPct val="100000"/>
              <a:buFont typeface="Arial"/>
              <a:buChar char="•"/>
            </a:pPr>
            <a:endParaRPr lang="en-US" sz="1800" dirty="0">
              <a:solidFill>
                <a:schemeClr val="lt1"/>
              </a:solidFill>
              <a:latin typeface="Calibri"/>
              <a:ea typeface="Calibri"/>
              <a:cs typeface="Calibri"/>
              <a:sym typeface="Calibri"/>
            </a:endParaRPr>
          </a:p>
          <a:p>
            <a:pPr marL="285750" marR="0" lvl="0" indent="-273050" algn="l" rtl="0">
              <a:spcBef>
                <a:spcPts val="0"/>
              </a:spcBef>
              <a:buClr>
                <a:schemeClr val="lt1"/>
              </a:buClr>
              <a:buSzPct val="100000"/>
              <a:buFont typeface="Arial"/>
              <a:buChar char="•"/>
            </a:pPr>
            <a:endParaRPr lang="en-US" sz="1800" dirty="0">
              <a:solidFill>
                <a:schemeClr val="lt1"/>
              </a:solidFill>
              <a:latin typeface="Calibri"/>
              <a:ea typeface="Calibri"/>
              <a:cs typeface="Calibri"/>
              <a:sym typeface="Calibri"/>
            </a:endParaRPr>
          </a:p>
          <a:p>
            <a:pPr marL="285750" lvl="0" indent="-273050">
              <a:buClr>
                <a:schemeClr val="lt1"/>
              </a:buClr>
              <a:buSzPct val="100000"/>
              <a:buFont typeface="Arial"/>
              <a:buChar char="•"/>
            </a:pPr>
            <a:endParaRPr lang="en-US" sz="1800" dirty="0">
              <a:solidFill>
                <a:schemeClr val="lt1"/>
              </a:solidFill>
              <a:latin typeface="Calibri"/>
              <a:ea typeface="Calibri"/>
              <a:cs typeface="Calibri"/>
              <a:sym typeface="Calibri"/>
            </a:endParaRPr>
          </a:p>
          <a:p>
            <a:pPr marL="285750" lvl="0" indent="-273050">
              <a:buClr>
                <a:schemeClr val="lt1"/>
              </a:buClr>
              <a:buSzPct val="100000"/>
              <a:buFont typeface="Arial"/>
              <a:buChar char="•"/>
            </a:pPr>
            <a:r>
              <a:rPr lang="en-US" sz="1800" dirty="0">
                <a:solidFill>
                  <a:schemeClr val="lt1"/>
                </a:solidFill>
                <a:latin typeface="Calibri"/>
                <a:ea typeface="Calibri"/>
                <a:cs typeface="Calibri"/>
                <a:sym typeface="Calibri"/>
              </a:rPr>
              <a:t>3+ million rides/year</a:t>
            </a:r>
          </a:p>
          <a:p>
            <a:pPr marL="285750" lvl="0" indent="-273050">
              <a:buClr>
                <a:schemeClr val="lt1"/>
              </a:buClr>
              <a:buSzPct val="100000"/>
              <a:buFont typeface="Arial"/>
              <a:buChar char="•"/>
            </a:pPr>
            <a:r>
              <a:rPr lang="en-US" sz="1800" dirty="0">
                <a:solidFill>
                  <a:schemeClr val="lt1"/>
                </a:solidFill>
                <a:latin typeface="Calibri"/>
                <a:ea typeface="Calibri"/>
                <a:cs typeface="Calibri"/>
                <a:sym typeface="Calibri"/>
              </a:rPr>
              <a:t>2,500+ drivers</a:t>
            </a:r>
          </a:p>
          <a:p>
            <a:pPr marL="285750" lvl="0" indent="-273050">
              <a:buClr>
                <a:schemeClr val="lt1"/>
              </a:buClr>
              <a:buSzPct val="100000"/>
              <a:buFont typeface="Arial"/>
              <a:buChar char="•"/>
            </a:pPr>
            <a:r>
              <a:rPr lang="en-US" sz="1800" dirty="0">
                <a:solidFill>
                  <a:schemeClr val="lt1"/>
                </a:solidFill>
                <a:latin typeface="Calibri"/>
                <a:ea typeface="Calibri"/>
                <a:cs typeface="Calibri"/>
                <a:sym typeface="Calibri"/>
              </a:rPr>
              <a:t>Graduated driver to </a:t>
            </a:r>
          </a:p>
          <a:p>
            <a:pPr marL="12700" lvl="0">
              <a:buClr>
                <a:schemeClr val="lt1"/>
              </a:buClr>
              <a:buSzPct val="100000"/>
            </a:pPr>
            <a:r>
              <a:rPr lang="en-US" sz="1800" dirty="0">
                <a:solidFill>
                  <a:schemeClr val="lt1"/>
                </a:solidFill>
                <a:latin typeface="Calibri"/>
                <a:ea typeface="Calibri"/>
                <a:cs typeface="Calibri"/>
                <a:sym typeface="Calibri"/>
              </a:rPr>
              <a:t>     caregiver training</a:t>
            </a:r>
          </a:p>
          <a:p>
            <a:pPr marL="12700" lvl="0">
              <a:buClr>
                <a:schemeClr val="lt1"/>
              </a:buClr>
              <a:buSzPct val="100000"/>
            </a:pPr>
            <a:r>
              <a:rPr lang="en-US" sz="1800" dirty="0">
                <a:solidFill>
                  <a:schemeClr val="lt1"/>
                </a:solidFill>
                <a:latin typeface="Calibri"/>
                <a:ea typeface="Calibri"/>
                <a:cs typeface="Calibri"/>
                <a:sym typeface="Calibri"/>
              </a:rPr>
              <a:t>     program      </a:t>
            </a:r>
          </a:p>
          <a:p>
            <a:pPr marR="0" lvl="0" algn="l" rtl="0">
              <a:spcBef>
                <a:spcPts val="0"/>
              </a:spcBef>
              <a:buNone/>
            </a:pPr>
            <a:endParaRPr sz="1800" dirty="0">
              <a:solidFill>
                <a:schemeClr val="lt1"/>
              </a:solidFill>
              <a:latin typeface="Calibri"/>
              <a:ea typeface="Calibri"/>
              <a:cs typeface="Calibri"/>
              <a:sym typeface="Calibri"/>
            </a:endParaRPr>
          </a:p>
          <a:p>
            <a:pPr marR="0" lvl="0" algn="l" rtl="0">
              <a:spcBef>
                <a:spcPts val="0"/>
              </a:spcBef>
              <a:buNone/>
            </a:pPr>
            <a:endParaRPr sz="1800" dirty="0">
              <a:solidFill>
                <a:schemeClr val="lt1"/>
              </a:solidFill>
              <a:latin typeface="Calibri"/>
              <a:ea typeface="Calibri"/>
              <a:cs typeface="Calibri"/>
              <a:sym typeface="Calibri"/>
            </a:endParaRPr>
          </a:p>
        </p:txBody>
      </p:sp>
      <p:sp>
        <p:nvSpPr>
          <p:cNvPr id="525" name="Shape 525"/>
          <p:cNvSpPr txBox="1"/>
          <p:nvPr/>
        </p:nvSpPr>
        <p:spPr>
          <a:xfrm>
            <a:off x="3110162" y="2052187"/>
            <a:ext cx="2860134"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dirty="0">
                <a:solidFill>
                  <a:schemeClr val="lt1"/>
                </a:solidFill>
                <a:latin typeface="Calibri"/>
                <a:ea typeface="Calibri"/>
                <a:cs typeface="Calibri"/>
                <a:sym typeface="Calibri"/>
              </a:rPr>
              <a:t>Expansion to 10 US Markets </a:t>
            </a:r>
            <a:r>
              <a:rPr lang="en-US" sz="2000" dirty="0">
                <a:solidFill>
                  <a:schemeClr val="lt1"/>
                </a:solidFill>
                <a:latin typeface="Calibri"/>
                <a:ea typeface="Calibri"/>
                <a:cs typeface="Calibri"/>
                <a:sym typeface="Calibri"/>
              </a:rPr>
              <a:t>(2019-2020)</a:t>
            </a:r>
          </a:p>
        </p:txBody>
      </p:sp>
      <p:sp>
        <p:nvSpPr>
          <p:cNvPr id="526" name="Shape 526" title="image of drivers and vans "/>
          <p:cNvSpPr/>
          <p:nvPr/>
        </p:nvSpPr>
        <p:spPr>
          <a:xfrm>
            <a:off x="3582065" y="4966477"/>
            <a:ext cx="1902305" cy="1330970"/>
          </a:xfrm>
          <a:prstGeom prst="rect">
            <a:avLst/>
          </a:prstGeom>
          <a:blipFill rotWithShape="1">
            <a:blip r:embed="rId5">
              <a:alphaModFix/>
            </a:blip>
            <a:stretch>
              <a:fillRect/>
            </a:stretch>
          </a:blipFill>
          <a:ln w="25400" cap="flat" cmpd="sng">
            <a:no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16822805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Shape 533"/>
          <p:cNvSpPr txBox="1">
            <a:spLocks noGrp="1"/>
          </p:cNvSpPr>
          <p:nvPr>
            <p:ph type="sldNum" idx="12"/>
          </p:nvPr>
        </p:nvSpPr>
        <p:spPr>
          <a:xfrm>
            <a:off x="7099300" y="6356351"/>
            <a:ext cx="2311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98989"/>
                </a:solidFill>
                <a:latin typeface="Calibri"/>
                <a:ea typeface="Calibri"/>
                <a:cs typeface="Calibri"/>
                <a:sym typeface="Calibri"/>
              </a:rPr>
              <a:t>12</a:t>
            </a:fld>
            <a:endParaRPr lang="en-US" sz="1200">
              <a:solidFill>
                <a:srgbClr val="898989"/>
              </a:solidFill>
              <a:latin typeface="Calibri"/>
              <a:ea typeface="Calibri"/>
              <a:cs typeface="Calibri"/>
              <a:sym typeface="Calibri"/>
            </a:endParaRPr>
          </a:p>
        </p:txBody>
      </p:sp>
      <p:pic>
        <p:nvPicPr>
          <p:cNvPr id="534" name="Shape 534" descr="Screen Shot 2017-05-19 at 12.39.20 AM.png" title="screenshot of Self-Driving Coalition webpage"/>
          <p:cNvPicPr preferRelativeResize="0"/>
          <p:nvPr/>
        </p:nvPicPr>
        <p:blipFill rotWithShape="1">
          <a:blip r:embed="rId3">
            <a:alphaModFix/>
          </a:blip>
          <a:srcRect/>
          <a:stretch/>
        </p:blipFill>
        <p:spPr>
          <a:xfrm>
            <a:off x="609625" y="1564649"/>
            <a:ext cx="8119200" cy="5243400"/>
          </a:xfrm>
          <a:prstGeom prst="rect">
            <a:avLst/>
          </a:prstGeom>
          <a:noFill/>
          <a:ln>
            <a:noFill/>
          </a:ln>
        </p:spPr>
      </p:pic>
      <p:sp>
        <p:nvSpPr>
          <p:cNvPr id="535" name="Shape 535"/>
          <p:cNvSpPr txBox="1">
            <a:spLocks noGrp="1"/>
          </p:cNvSpPr>
          <p:nvPr>
            <p:ph type="title"/>
          </p:nvPr>
        </p:nvSpPr>
        <p:spPr>
          <a:xfrm>
            <a:off x="533399" y="836170"/>
            <a:ext cx="8195425" cy="1143000"/>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4000" dirty="0"/>
              <a:t>A Proud Member of……. </a:t>
            </a:r>
          </a:p>
        </p:txBody>
      </p:sp>
    </p:spTree>
    <p:extLst>
      <p:ext uri="{BB962C8B-B14F-4D97-AF65-F5344CB8AC3E}">
        <p14:creationId xmlns:p14="http://schemas.microsoft.com/office/powerpoint/2010/main" val="3064700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a:t>
            </a:r>
          </a:p>
        </p:txBody>
      </p:sp>
      <p:sp>
        <p:nvSpPr>
          <p:cNvPr id="3" name="Text Placeholder 2"/>
          <p:cNvSpPr>
            <a:spLocks noGrp="1"/>
          </p:cNvSpPr>
          <p:nvPr>
            <p:ph type="body" idx="1"/>
          </p:nvPr>
        </p:nvSpPr>
        <p:spPr>
          <a:xfrm>
            <a:off x="533399" y="1775012"/>
            <a:ext cx="8877300" cy="4539727"/>
          </a:xfrm>
        </p:spPr>
        <p:txBody>
          <a:bodyPr/>
          <a:lstStyle/>
          <a:p>
            <a:pPr marL="717550" indent="-514350">
              <a:buFont typeface="+mj-lt"/>
              <a:buAutoNum type="arabicPeriod"/>
            </a:pPr>
            <a:r>
              <a:rPr lang="en-US" sz="2600" dirty="0"/>
              <a:t>Be BOLD! Small problems can be tweaked, while big problems necessitate systems change</a:t>
            </a:r>
          </a:p>
          <a:p>
            <a:pPr marL="717550" indent="-514350">
              <a:buFont typeface="+mj-lt"/>
              <a:buAutoNum type="arabicPeriod"/>
            </a:pPr>
            <a:r>
              <a:rPr lang="en-US" sz="2600" dirty="0"/>
              <a:t>Think out-of-the-box about how to procure new, tiered service options</a:t>
            </a:r>
          </a:p>
          <a:p>
            <a:pPr marL="717550" indent="-514350">
              <a:buFont typeface="+mj-lt"/>
              <a:buAutoNum type="arabicPeriod"/>
            </a:pPr>
            <a:r>
              <a:rPr lang="en-US" sz="2600" dirty="0"/>
              <a:t>Give riders and their caregiver choices</a:t>
            </a:r>
          </a:p>
          <a:p>
            <a:pPr marL="717550" indent="-514350">
              <a:buFont typeface="+mj-lt"/>
              <a:buAutoNum type="arabicPeriod"/>
            </a:pPr>
            <a:r>
              <a:rPr lang="en-US" sz="2600" dirty="0"/>
              <a:t>Create appropriate incentives for service providers and riders</a:t>
            </a:r>
          </a:p>
          <a:p>
            <a:pPr marL="717550" indent="-514350">
              <a:buFont typeface="+mj-lt"/>
              <a:buAutoNum type="arabicPeriod"/>
            </a:pPr>
            <a:r>
              <a:rPr lang="en-US" sz="2600" dirty="0"/>
              <a:t>Allow for cross utilization of assets and providers</a:t>
            </a:r>
          </a:p>
          <a:p>
            <a:pPr marL="717550" indent="-514350">
              <a:buFont typeface="+mj-lt"/>
              <a:buAutoNum type="arabicPeriod"/>
            </a:pPr>
            <a:r>
              <a:rPr lang="en-US" sz="2600" dirty="0"/>
              <a:t>Break down funding and regulatory barriers between transit and human service programs</a:t>
            </a:r>
          </a:p>
          <a:p>
            <a:pPr marL="717550" indent="-514350">
              <a:buFont typeface="+mj-lt"/>
              <a:buAutoNum type="arabicPeriod"/>
            </a:pPr>
            <a:endParaRPr lang="en-US" sz="2600" dirty="0"/>
          </a:p>
          <a:p>
            <a:pPr marL="717550" indent="-514350">
              <a:buFont typeface="+mj-lt"/>
              <a:buAutoNum type="arabicPeriod"/>
            </a:pPr>
            <a:endParaRPr lang="en-US" sz="2600" dirty="0"/>
          </a:p>
          <a:p>
            <a:pPr marL="717550" indent="-514350">
              <a:buFont typeface="+mj-lt"/>
              <a:buAutoNum type="arabicPeriod"/>
            </a:pPr>
            <a:endParaRPr lang="en-US" sz="2600" dirty="0"/>
          </a:p>
        </p:txBody>
      </p:sp>
    </p:spTree>
    <p:extLst>
      <p:ext uri="{BB962C8B-B14F-4D97-AF65-F5344CB8AC3E}">
        <p14:creationId xmlns:p14="http://schemas.microsoft.com/office/powerpoint/2010/main" val="2005771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Shape 559"/>
          <p:cNvSpPr txBox="1">
            <a:spLocks noGrp="1"/>
          </p:cNvSpPr>
          <p:nvPr>
            <p:ph type="body" idx="1"/>
          </p:nvPr>
        </p:nvSpPr>
        <p:spPr>
          <a:xfrm>
            <a:off x="767700" y="3267272"/>
            <a:ext cx="5774456" cy="3590728"/>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Clr>
                <a:srgbClr val="9B9895"/>
              </a:buClr>
              <a:buSzPct val="25000"/>
              <a:buFont typeface="Arial"/>
              <a:buNone/>
            </a:pPr>
            <a:r>
              <a:rPr lang="en-US" sz="2000" b="0" i="0" u="none" strike="noStrike" cap="none" dirty="0">
                <a:solidFill>
                  <a:srgbClr val="9B9895"/>
                </a:solidFill>
                <a:latin typeface="Calibri"/>
                <a:ea typeface="Calibri"/>
                <a:cs typeface="Calibri"/>
                <a:sym typeface="Calibri"/>
              </a:rPr>
              <a:t>John Q Doan</a:t>
            </a:r>
          </a:p>
          <a:p>
            <a:pPr marL="0" marR="0" lvl="0" indent="0" algn="l" rtl="0">
              <a:spcBef>
                <a:spcPts val="0"/>
              </a:spcBef>
              <a:spcAft>
                <a:spcPts val="0"/>
              </a:spcAft>
              <a:buClr>
                <a:srgbClr val="9B9895"/>
              </a:buClr>
              <a:buSzPct val="25000"/>
              <a:buFont typeface="Arial"/>
              <a:buNone/>
            </a:pPr>
            <a:r>
              <a:rPr lang="en-US" sz="2000" b="0" i="0" u="none" strike="noStrike" cap="none" dirty="0">
                <a:solidFill>
                  <a:srgbClr val="9B9895"/>
                </a:solidFill>
                <a:latin typeface="Calibri"/>
                <a:ea typeface="Calibri"/>
                <a:cs typeface="Calibri"/>
                <a:sym typeface="Calibri"/>
              </a:rPr>
              <a:t>Chief Executive Officer</a:t>
            </a:r>
          </a:p>
          <a:p>
            <a:pPr marL="0" marR="0" lvl="0" indent="0" algn="l" rtl="0">
              <a:spcBef>
                <a:spcPts val="0"/>
              </a:spcBef>
              <a:spcAft>
                <a:spcPts val="0"/>
              </a:spcAft>
              <a:buClr>
                <a:srgbClr val="00B050"/>
              </a:buClr>
              <a:buSzPct val="25000"/>
              <a:buFont typeface="Arial"/>
              <a:buNone/>
            </a:pPr>
            <a:r>
              <a:rPr lang="en-US" sz="2000" b="0" i="0" u="sng" strike="noStrike" cap="none" dirty="0">
                <a:solidFill>
                  <a:schemeClr val="hlink"/>
                </a:solidFill>
                <a:latin typeface="Calibri"/>
                <a:ea typeface="Calibri"/>
                <a:cs typeface="Calibri"/>
                <a:sym typeface="Calibri"/>
                <a:hlinkClick r:id="rId3"/>
              </a:rPr>
              <a:t>johnqdoan@gmail.com</a:t>
            </a:r>
          </a:p>
          <a:p>
            <a:pPr marL="0" marR="0" lvl="0" indent="0" algn="l" rtl="0">
              <a:spcBef>
                <a:spcPts val="0"/>
              </a:spcBef>
              <a:spcAft>
                <a:spcPts val="0"/>
              </a:spcAft>
              <a:buClr>
                <a:srgbClr val="9B9895"/>
              </a:buClr>
              <a:buSzPct val="25000"/>
              <a:buFont typeface="Arial"/>
              <a:buNone/>
            </a:pPr>
            <a:r>
              <a:rPr lang="en-US" sz="2000" b="0" i="0" u="none" strike="noStrike" cap="none" dirty="0">
                <a:solidFill>
                  <a:srgbClr val="9B9895"/>
                </a:solidFill>
                <a:latin typeface="Calibri"/>
                <a:ea typeface="Calibri"/>
                <a:cs typeface="Calibri"/>
                <a:sym typeface="Calibri"/>
              </a:rPr>
              <a:t>763.355.8746</a:t>
            </a:r>
          </a:p>
          <a:p>
            <a:pPr marL="0" marR="0" lvl="0" indent="0" algn="l" rtl="0">
              <a:spcBef>
                <a:spcPts val="0"/>
              </a:spcBef>
              <a:spcAft>
                <a:spcPts val="0"/>
              </a:spcAft>
              <a:buClr>
                <a:srgbClr val="9B9895"/>
              </a:buClr>
              <a:buSzPct val="25000"/>
              <a:buFont typeface="Arial"/>
              <a:buNone/>
            </a:pPr>
            <a:endParaRPr sz="2000" b="0" i="0" u="none" strike="noStrike" cap="none" dirty="0">
              <a:solidFill>
                <a:srgbClr val="9B9895"/>
              </a:solidFill>
              <a:latin typeface="Calibri"/>
              <a:ea typeface="Calibri"/>
              <a:cs typeface="Calibri"/>
              <a:sym typeface="Calibri"/>
            </a:endParaRPr>
          </a:p>
          <a:p>
            <a:pPr marL="0" marR="0" lvl="0" indent="0" algn="l" rtl="0">
              <a:spcBef>
                <a:spcPts val="0"/>
              </a:spcBef>
              <a:spcAft>
                <a:spcPts val="0"/>
              </a:spcAft>
              <a:buClr>
                <a:srgbClr val="9B9895"/>
              </a:buClr>
              <a:buSzPct val="25000"/>
              <a:buFont typeface="Arial"/>
              <a:buNone/>
            </a:pPr>
            <a:r>
              <a:rPr lang="en-US" sz="2000" b="0" i="0" u="none" strike="noStrike" cap="none" dirty="0">
                <a:solidFill>
                  <a:srgbClr val="9B9895"/>
                </a:solidFill>
                <a:latin typeface="Calibri"/>
                <a:ea typeface="Calibri"/>
                <a:cs typeface="Calibri"/>
                <a:sym typeface="Calibri"/>
              </a:rPr>
              <a:t>Sebastien </a:t>
            </a:r>
            <a:r>
              <a:rPr lang="en-US" sz="2000" b="0" i="0" u="none" strike="noStrike" cap="none" dirty="0" err="1">
                <a:solidFill>
                  <a:srgbClr val="9B9895"/>
                </a:solidFill>
                <a:latin typeface="Calibri"/>
                <a:ea typeface="Calibri"/>
                <a:cs typeface="Calibri"/>
                <a:sym typeface="Calibri"/>
              </a:rPr>
              <a:t>Tavenas</a:t>
            </a:r>
            <a:endParaRPr lang="en-US" dirty="0"/>
          </a:p>
          <a:p>
            <a:pPr marL="0" marR="0" lvl="0" indent="0" algn="l" rtl="0">
              <a:spcBef>
                <a:spcPts val="0"/>
              </a:spcBef>
              <a:spcAft>
                <a:spcPts val="0"/>
              </a:spcAft>
              <a:buClr>
                <a:srgbClr val="9B9895"/>
              </a:buClr>
              <a:buSzPct val="25000"/>
              <a:buFont typeface="Arial"/>
              <a:buNone/>
            </a:pPr>
            <a:r>
              <a:rPr lang="en-US" sz="2000" b="0" i="0" u="none" strike="noStrike" cap="none" dirty="0">
                <a:solidFill>
                  <a:srgbClr val="9B9895"/>
                </a:solidFill>
                <a:latin typeface="Calibri"/>
                <a:ea typeface="Calibri"/>
                <a:cs typeface="Calibri"/>
                <a:sym typeface="Calibri"/>
              </a:rPr>
              <a:t>Chief </a:t>
            </a:r>
            <a:r>
              <a:rPr lang="en-US" dirty="0"/>
              <a:t>Operating </a:t>
            </a:r>
            <a:r>
              <a:rPr lang="en-US" sz="2000" b="0" i="0" u="none" strike="noStrike" cap="none" dirty="0">
                <a:solidFill>
                  <a:srgbClr val="9B9895"/>
                </a:solidFill>
                <a:latin typeface="Calibri"/>
                <a:ea typeface="Calibri"/>
                <a:cs typeface="Calibri"/>
                <a:sym typeface="Calibri"/>
              </a:rPr>
              <a:t>Officer</a:t>
            </a:r>
          </a:p>
          <a:p>
            <a:pPr marL="0" marR="0" lvl="0" indent="0" algn="l" rtl="0">
              <a:spcBef>
                <a:spcPts val="0"/>
              </a:spcBef>
              <a:spcAft>
                <a:spcPts val="0"/>
              </a:spcAft>
              <a:buClr>
                <a:srgbClr val="0070C0"/>
              </a:buClr>
              <a:buSzPct val="25000"/>
              <a:buFont typeface="Arial"/>
              <a:buNone/>
            </a:pPr>
            <a:r>
              <a:rPr lang="en-US" sz="2000" b="0" i="0" strike="noStrike" cap="none" dirty="0">
                <a:sym typeface="Calibri"/>
                <a:hlinkClick r:id="rId4"/>
              </a:rPr>
              <a:t>s</a:t>
            </a:r>
            <a:r>
              <a:rPr lang="en-US" dirty="0">
                <a:hlinkClick r:id="rId4"/>
              </a:rPr>
              <a:t>tavenas@gmail.com</a:t>
            </a:r>
            <a:endParaRPr lang="en-US" dirty="0"/>
          </a:p>
          <a:p>
            <a:pPr marL="0" marR="0" lvl="0" indent="0" algn="l" rtl="0">
              <a:spcBef>
                <a:spcPts val="0"/>
              </a:spcBef>
              <a:spcAft>
                <a:spcPts val="0"/>
              </a:spcAft>
              <a:buClr>
                <a:srgbClr val="9B9895"/>
              </a:buClr>
              <a:buSzPct val="25000"/>
              <a:buFont typeface="Arial"/>
              <a:buNone/>
            </a:pPr>
            <a:r>
              <a:rPr lang="en-US" dirty="0"/>
              <a:t>917.443.7719</a:t>
            </a:r>
          </a:p>
          <a:p>
            <a:pPr marL="0" marR="0" lvl="0" indent="0" algn="l" rtl="0">
              <a:spcBef>
                <a:spcPts val="0"/>
              </a:spcBef>
              <a:spcAft>
                <a:spcPts val="0"/>
              </a:spcAft>
              <a:buClr>
                <a:srgbClr val="9B9895"/>
              </a:buClr>
              <a:buSzPct val="25000"/>
              <a:buFont typeface="Arial"/>
              <a:buNone/>
            </a:pPr>
            <a:endParaRPr sz="2000" b="0" i="0" u="none" strike="noStrike" cap="none" dirty="0">
              <a:solidFill>
                <a:srgbClr val="9B9895"/>
              </a:solidFill>
              <a:latin typeface="Calibri"/>
              <a:ea typeface="Calibri"/>
              <a:cs typeface="Calibri"/>
              <a:sym typeface="Calibri"/>
            </a:endParaRPr>
          </a:p>
          <a:p>
            <a:pPr marL="0" marR="0" lvl="0" indent="0" algn="l" rtl="0">
              <a:spcBef>
                <a:spcPts val="400"/>
              </a:spcBef>
              <a:spcAft>
                <a:spcPts val="0"/>
              </a:spcAft>
              <a:buClr>
                <a:srgbClr val="9B9895"/>
              </a:buClr>
              <a:buSzPct val="25000"/>
              <a:buFont typeface="Arial"/>
              <a:buNone/>
            </a:pPr>
            <a:endParaRPr sz="2000" b="0" i="0" u="none" strike="noStrike" cap="none" dirty="0">
              <a:solidFill>
                <a:srgbClr val="9B9895"/>
              </a:solidFill>
              <a:latin typeface="Calibri"/>
              <a:ea typeface="Calibri"/>
              <a:cs typeface="Calibri"/>
              <a:sym typeface="Calibri"/>
            </a:endParaRPr>
          </a:p>
        </p:txBody>
      </p:sp>
      <p:sp>
        <p:nvSpPr>
          <p:cNvPr id="560" name="Shape 560"/>
          <p:cNvSpPr txBox="1">
            <a:spLocks noGrp="1"/>
          </p:cNvSpPr>
          <p:nvPr>
            <p:ph type="sldNum" idx="12"/>
          </p:nvPr>
        </p:nvSpPr>
        <p:spPr>
          <a:xfrm>
            <a:off x="7099300" y="6356351"/>
            <a:ext cx="2311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98989"/>
                </a:solidFill>
                <a:latin typeface="Calibri"/>
                <a:ea typeface="Calibri"/>
                <a:cs typeface="Calibri"/>
                <a:sym typeface="Calibri"/>
              </a:rPr>
              <a:t>14</a:t>
            </a:fld>
            <a:endParaRPr lang="en-US" sz="1200">
              <a:solidFill>
                <a:srgbClr val="898989"/>
              </a:solidFill>
              <a:latin typeface="Calibri"/>
              <a:ea typeface="Calibri"/>
              <a:cs typeface="Calibri"/>
              <a:sym typeface="Calibri"/>
            </a:endParaRPr>
          </a:p>
        </p:txBody>
      </p:sp>
      <p:sp>
        <p:nvSpPr>
          <p:cNvPr id="5" name="Shape 540"/>
          <p:cNvSpPr txBox="1">
            <a:spLocks noGrp="1"/>
          </p:cNvSpPr>
          <p:nvPr>
            <p:ph type="title"/>
          </p:nvPr>
        </p:nvSpPr>
        <p:spPr>
          <a:xfrm>
            <a:off x="824011" y="2192594"/>
            <a:ext cx="5368414" cy="1340149"/>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4400" dirty="0"/>
              <a:t>www.Mobility4All.net</a:t>
            </a:r>
            <a:endParaRPr lang="en-US" sz="4800" b="0" i="0" u="none" strike="noStrike" cap="none" dirty="0">
              <a:solidFill>
                <a:srgbClr val="47413B"/>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AM MY BROTHER’S KEEPER”</a:t>
            </a:r>
          </a:p>
        </p:txBody>
      </p:sp>
      <p:pic>
        <p:nvPicPr>
          <p:cNvPr id="5" name="Content Placeholder 4" descr="Image of John and his brother"/>
          <p:cNvPicPr>
            <a:picLocks noGrp="1" noChangeAspect="1"/>
          </p:cNvPicPr>
          <p:nvPr>
            <p:ph idx="1"/>
          </p:nvPr>
        </p:nvPicPr>
        <p:blipFill rotWithShape="1">
          <a:blip r:embed="rId3">
            <a:extLst>
              <a:ext uri="{28A0092B-C50C-407E-A947-70E740481C1C}">
                <a14:useLocalDpi xmlns:a14="http://schemas.microsoft.com/office/drawing/2010/main" val="0"/>
              </a:ext>
            </a:extLst>
          </a:blip>
          <a:srcRect l="12926" r="23981"/>
          <a:stretch/>
        </p:blipFill>
        <p:spPr>
          <a:xfrm>
            <a:off x="5373428" y="1735773"/>
            <a:ext cx="3250850" cy="3864357"/>
          </a:xfrm>
        </p:spPr>
      </p:pic>
      <p:sp>
        <p:nvSpPr>
          <p:cNvPr id="4" name="Slide Number Placeholder 3"/>
          <p:cNvSpPr>
            <a:spLocks noGrp="1"/>
          </p:cNvSpPr>
          <p:nvPr>
            <p:ph type="sldNum" sz="quarter" idx="12"/>
          </p:nvPr>
        </p:nvSpPr>
        <p:spPr/>
        <p:txBody>
          <a:bodyPr/>
          <a:lstStyle/>
          <a:p>
            <a:fld id="{68782400-9738-4FB6-91AD-7E3768E92F53}" type="slidenum">
              <a:rPr lang="en-US" smtClean="0"/>
              <a:pPr/>
              <a:t>2</a:t>
            </a:fld>
            <a:endParaRPr lang="en-US" dirty="0"/>
          </a:p>
        </p:txBody>
      </p:sp>
      <p:pic>
        <p:nvPicPr>
          <p:cNvPr id="6" name="Picture 5" descr="Image of John and his borther from the Galang Refugee Camp in 1979&#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6737" y="1735773"/>
            <a:ext cx="2830004" cy="3864357"/>
          </a:xfrm>
          <a:prstGeom prst="rect">
            <a:avLst/>
          </a:prstGeom>
        </p:spPr>
      </p:pic>
      <p:sp>
        <p:nvSpPr>
          <p:cNvPr id="7" name="TextBox 6"/>
          <p:cNvSpPr txBox="1"/>
          <p:nvPr/>
        </p:nvSpPr>
        <p:spPr>
          <a:xfrm>
            <a:off x="1316737" y="5798386"/>
            <a:ext cx="2571538" cy="307777"/>
          </a:xfrm>
          <a:prstGeom prst="rect">
            <a:avLst/>
          </a:prstGeom>
          <a:noFill/>
        </p:spPr>
        <p:txBody>
          <a:bodyPr wrap="none" rtlCol="0">
            <a:spAutoFit/>
          </a:bodyPr>
          <a:lstStyle/>
          <a:p>
            <a:r>
              <a:rPr lang="en-US" dirty="0" err="1">
                <a:solidFill>
                  <a:schemeClr val="tx2">
                    <a:lumMod val="10000"/>
                  </a:schemeClr>
                </a:solidFill>
              </a:rPr>
              <a:t>Galang</a:t>
            </a:r>
            <a:r>
              <a:rPr lang="en-US" dirty="0">
                <a:solidFill>
                  <a:schemeClr val="tx2">
                    <a:lumMod val="10000"/>
                  </a:schemeClr>
                </a:solidFill>
              </a:rPr>
              <a:t> Refugee Camp - 1979</a:t>
            </a:r>
          </a:p>
        </p:txBody>
      </p:sp>
      <p:sp>
        <p:nvSpPr>
          <p:cNvPr id="8" name="TextBox 7"/>
          <p:cNvSpPr txBox="1"/>
          <p:nvPr/>
        </p:nvSpPr>
        <p:spPr>
          <a:xfrm>
            <a:off x="5878646" y="5766120"/>
            <a:ext cx="2095445" cy="307777"/>
          </a:xfrm>
          <a:prstGeom prst="rect">
            <a:avLst/>
          </a:prstGeom>
          <a:noFill/>
        </p:spPr>
        <p:txBody>
          <a:bodyPr wrap="none" rtlCol="0">
            <a:spAutoFit/>
          </a:bodyPr>
          <a:lstStyle/>
          <a:p>
            <a:r>
              <a:rPr lang="en-US" dirty="0">
                <a:solidFill>
                  <a:schemeClr val="tx2">
                    <a:lumMod val="10000"/>
                  </a:schemeClr>
                </a:solidFill>
              </a:rPr>
              <a:t>MN State Capital - 2017</a:t>
            </a:r>
          </a:p>
        </p:txBody>
      </p:sp>
    </p:spTree>
    <p:extLst>
      <p:ext uri="{BB962C8B-B14F-4D97-AF65-F5344CB8AC3E}">
        <p14:creationId xmlns:p14="http://schemas.microsoft.com/office/powerpoint/2010/main" val="26714603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Shape 533"/>
          <p:cNvSpPr txBox="1">
            <a:spLocks noGrp="1"/>
          </p:cNvSpPr>
          <p:nvPr>
            <p:ph type="sldNum" idx="12"/>
          </p:nvPr>
        </p:nvSpPr>
        <p:spPr>
          <a:xfrm>
            <a:off x="7099300" y="6356351"/>
            <a:ext cx="2311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98989"/>
                </a:solidFill>
                <a:latin typeface="Calibri"/>
                <a:ea typeface="Calibri"/>
                <a:cs typeface="Calibri"/>
                <a:sym typeface="Calibri"/>
              </a:rPr>
              <a:t>3</a:t>
            </a:fld>
            <a:endParaRPr lang="en-US" sz="1200">
              <a:solidFill>
                <a:srgbClr val="898989"/>
              </a:solidFill>
              <a:latin typeface="Calibri"/>
              <a:ea typeface="Calibri"/>
              <a:cs typeface="Calibri"/>
              <a:sym typeface="Calibri"/>
            </a:endParaRPr>
          </a:p>
        </p:txBody>
      </p:sp>
      <p:sp>
        <p:nvSpPr>
          <p:cNvPr id="8" name="Title 1"/>
          <p:cNvSpPr>
            <a:spLocks noGrp="1"/>
          </p:cNvSpPr>
          <p:nvPr>
            <p:ph type="title"/>
          </p:nvPr>
        </p:nvSpPr>
        <p:spPr>
          <a:xfrm>
            <a:off x="533400" y="836613"/>
            <a:ext cx="8488363" cy="1143000"/>
          </a:xfrm>
        </p:spPr>
        <p:txBody>
          <a:bodyPr/>
          <a:lstStyle/>
          <a:p>
            <a:r>
              <a:rPr lang="en-US" sz="3600" dirty="0"/>
              <a:t>Metro Mobility - Exemplary Paratransit provider compared to peers agencies</a:t>
            </a:r>
            <a:br>
              <a:rPr lang="en-US" sz="3600" dirty="0"/>
            </a:br>
            <a:endParaRPr lang="en-US" sz="3600" dirty="0"/>
          </a:p>
        </p:txBody>
      </p:sp>
      <p:pic>
        <p:nvPicPr>
          <p:cNvPr id="1026" name="Picture 2" descr="Image result for thumbs 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998" y="2893296"/>
            <a:ext cx="1433767" cy="2431669"/>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
          <p:cNvSpPr>
            <a:spLocks noGrp="1"/>
          </p:cNvSpPr>
          <p:nvPr>
            <p:ph type="body" idx="1"/>
          </p:nvPr>
        </p:nvSpPr>
        <p:spPr>
          <a:xfrm>
            <a:off x="2657139" y="2455101"/>
            <a:ext cx="6599568" cy="4261866"/>
          </a:xfrm>
        </p:spPr>
        <p:txBody>
          <a:bodyPr/>
          <a:lstStyle/>
          <a:p>
            <a:r>
              <a:rPr lang="en-US" sz="2800" dirty="0"/>
              <a:t>Low relative cost (~$30/trip, ~$3/mile)</a:t>
            </a:r>
          </a:p>
          <a:p>
            <a:r>
              <a:rPr lang="en-US" sz="2800" dirty="0"/>
              <a:t>Expanded service area beyond ADA requirements</a:t>
            </a:r>
          </a:p>
          <a:p>
            <a:r>
              <a:rPr lang="en-US" sz="2800" dirty="0"/>
              <a:t>Fully ADA Compliant </a:t>
            </a:r>
          </a:p>
          <a:p>
            <a:r>
              <a:rPr lang="en-US" sz="2800" dirty="0"/>
              <a:t>First and last resort option for door thru door service</a:t>
            </a:r>
          </a:p>
          <a:p>
            <a:r>
              <a:rPr lang="en-US" sz="2800" dirty="0"/>
              <a:t>Commitment to service</a:t>
            </a:r>
          </a:p>
        </p:txBody>
      </p:sp>
    </p:spTree>
    <p:extLst>
      <p:ext uri="{BB962C8B-B14F-4D97-AF65-F5344CB8AC3E}">
        <p14:creationId xmlns:p14="http://schemas.microsoft.com/office/powerpoint/2010/main" val="506475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Shape 533"/>
          <p:cNvSpPr txBox="1">
            <a:spLocks noGrp="1"/>
          </p:cNvSpPr>
          <p:nvPr>
            <p:ph type="sldNum" idx="12"/>
          </p:nvPr>
        </p:nvSpPr>
        <p:spPr>
          <a:xfrm>
            <a:off x="7099300" y="6356351"/>
            <a:ext cx="2311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98989"/>
                </a:solidFill>
                <a:latin typeface="Calibri"/>
                <a:ea typeface="Calibri"/>
                <a:cs typeface="Calibri"/>
                <a:sym typeface="Calibri"/>
              </a:rPr>
              <a:t>4</a:t>
            </a:fld>
            <a:endParaRPr lang="en-US" sz="1200">
              <a:solidFill>
                <a:srgbClr val="898989"/>
              </a:solidFill>
              <a:latin typeface="Calibri"/>
              <a:ea typeface="Calibri"/>
              <a:cs typeface="Calibri"/>
              <a:sym typeface="Calibri"/>
            </a:endParaRPr>
          </a:p>
        </p:txBody>
      </p:sp>
      <p:sp>
        <p:nvSpPr>
          <p:cNvPr id="8" name="Title 1"/>
          <p:cNvSpPr>
            <a:spLocks noGrp="1"/>
          </p:cNvSpPr>
          <p:nvPr>
            <p:ph type="title"/>
          </p:nvPr>
        </p:nvSpPr>
        <p:spPr>
          <a:xfrm>
            <a:off x="533400" y="836613"/>
            <a:ext cx="8488363" cy="1143000"/>
          </a:xfrm>
        </p:spPr>
        <p:txBody>
          <a:bodyPr/>
          <a:lstStyle/>
          <a:p>
            <a:r>
              <a:rPr lang="en-US" sz="4000" dirty="0"/>
              <a:t>Metro Mobility Task Force Charge</a:t>
            </a:r>
          </a:p>
        </p:txBody>
      </p:sp>
      <p:sp>
        <p:nvSpPr>
          <p:cNvPr id="10" name="Text Placeholder 2"/>
          <p:cNvSpPr>
            <a:spLocks noGrp="1"/>
          </p:cNvSpPr>
          <p:nvPr>
            <p:ph type="body" idx="1"/>
          </p:nvPr>
        </p:nvSpPr>
        <p:spPr>
          <a:xfrm>
            <a:off x="443750" y="3087445"/>
            <a:ext cx="8578013" cy="3587144"/>
          </a:xfrm>
        </p:spPr>
        <p:txBody>
          <a:bodyPr/>
          <a:lstStyle/>
          <a:p>
            <a:pPr lvl="1"/>
            <a:r>
              <a:rPr lang="en-US" dirty="0"/>
              <a:t>	Met Mo is </a:t>
            </a:r>
            <a:r>
              <a:rPr lang="en-US" u="sng" dirty="0"/>
              <a:t>3% </a:t>
            </a:r>
            <a:r>
              <a:rPr lang="en-US" dirty="0"/>
              <a:t>of regional transit trips, consumes </a:t>
            </a:r>
            <a:r>
              <a:rPr lang="en-US" u="sng" dirty="0"/>
              <a:t>13% </a:t>
            </a:r>
            <a:r>
              <a:rPr lang="en-US" dirty="0"/>
              <a:t>of transit budget</a:t>
            </a:r>
          </a:p>
          <a:p>
            <a:pPr lvl="1"/>
            <a:r>
              <a:rPr lang="en-US" dirty="0"/>
              <a:t> Ballooning demand, rising costs</a:t>
            </a:r>
          </a:p>
          <a:p>
            <a:pPr lvl="1"/>
            <a:r>
              <a:rPr lang="en-US" dirty="0"/>
              <a:t> Driver shortage</a:t>
            </a:r>
          </a:p>
          <a:p>
            <a:pPr lvl="1"/>
            <a:r>
              <a:rPr lang="en-US" dirty="0"/>
              <a:t> Service complaints</a:t>
            </a:r>
          </a:p>
          <a:p>
            <a:pPr lvl="1"/>
            <a:r>
              <a:rPr lang="en-US" dirty="0"/>
              <a:t> Capture positive disruptive influence of TNCs</a:t>
            </a:r>
          </a:p>
          <a:p>
            <a:pPr lvl="1"/>
            <a:r>
              <a:rPr lang="en-US" dirty="0"/>
              <a:t> Emergence of AV technology</a:t>
            </a:r>
          </a:p>
        </p:txBody>
      </p:sp>
      <p:graphicFrame>
        <p:nvGraphicFramePr>
          <p:cNvPr id="2" name="Diagram 1" descr="13% of budget accounts for 3% of transit trips" title="Diagram"/>
          <p:cNvGraphicFramePr/>
          <p:nvPr>
            <p:extLst>
              <p:ext uri="{D42A27DB-BD31-4B8C-83A1-F6EECF244321}">
                <p14:modId xmlns:p14="http://schemas.microsoft.com/office/powerpoint/2010/main" val="3313400707"/>
              </p:ext>
            </p:extLst>
          </p:nvPr>
        </p:nvGraphicFramePr>
        <p:xfrm>
          <a:off x="1484556" y="1447650"/>
          <a:ext cx="4948518" cy="1811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9275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D44FAD-1268-4840-B764-9FAF9632FE6D}"/>
              </a:ext>
            </a:extLst>
          </p:cNvPr>
          <p:cNvSpPr>
            <a:spLocks noGrp="1"/>
          </p:cNvSpPr>
          <p:nvPr>
            <p:ph type="title"/>
          </p:nvPr>
        </p:nvSpPr>
        <p:spPr>
          <a:xfrm>
            <a:off x="1280160" y="1069145"/>
            <a:ext cx="7105440" cy="676364"/>
          </a:xfrm>
        </p:spPr>
        <p:txBody>
          <a:bodyPr/>
          <a:lstStyle/>
          <a:p>
            <a:r>
              <a:rPr lang="en-US" dirty="0"/>
              <a:t>Mission impossible </a:t>
            </a:r>
          </a:p>
        </p:txBody>
      </p:sp>
      <p:sp>
        <p:nvSpPr>
          <p:cNvPr id="6" name="Text Placeholder 5"/>
          <p:cNvSpPr>
            <a:spLocks noGrp="1"/>
          </p:cNvSpPr>
          <p:nvPr>
            <p:ph type="body" idx="1"/>
          </p:nvPr>
        </p:nvSpPr>
        <p:spPr>
          <a:xfrm>
            <a:off x="6436980" y="2710970"/>
            <a:ext cx="3313671" cy="3193069"/>
          </a:xfrm>
          <a:prstGeom prst="upArrow">
            <a:avLst/>
          </a:prstGeom>
          <a:blipFill rotWithShape="0">
            <a:blip r:embed="rId3"/>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ormAutofit/>
          </a:bodyPr>
          <a:lstStyle/>
          <a:p>
            <a:pPr marL="203200" indent="0" algn="ctr">
              <a:buNone/>
            </a:pPr>
            <a:r>
              <a:rPr lang="en-US" sz="2700" dirty="0"/>
              <a:t>Sustain reliable, quality service</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98989"/>
                </a:solidFill>
                <a:latin typeface="Calibri"/>
                <a:ea typeface="Calibri"/>
                <a:cs typeface="Calibri"/>
                <a:sym typeface="Calibri"/>
              </a:rPr>
              <a:t>5</a:t>
            </a:fld>
            <a:endParaRPr lang="en-US" sz="1200" b="0" i="0" u="none" strike="noStrike" cap="none">
              <a:solidFill>
                <a:srgbClr val="898989"/>
              </a:solidFill>
              <a:latin typeface="Calibri"/>
              <a:ea typeface="Calibri"/>
              <a:cs typeface="Calibri"/>
              <a:sym typeface="Calibri"/>
            </a:endParaRPr>
          </a:p>
        </p:txBody>
      </p:sp>
      <p:sp>
        <p:nvSpPr>
          <p:cNvPr id="11" name="Text Placeholder 5" descr="6-8% annual demand growth" title="graphic"/>
          <p:cNvSpPr txBox="1">
            <a:spLocks/>
          </p:cNvSpPr>
          <p:nvPr/>
        </p:nvSpPr>
        <p:spPr>
          <a:xfrm>
            <a:off x="294395" y="2562474"/>
            <a:ext cx="3168866" cy="3123346"/>
          </a:xfrm>
          <a:prstGeom prst="upArrow">
            <a:avLst/>
          </a:prstGeom>
          <a:blipFill rotWithShape="0">
            <a:blip r:embed="rId3"/>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25" tIns="91425" rIns="91425" bIns="91425" anchor="t" anchorCtr="0"/>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203200" indent="0" algn="ctr">
              <a:buFont typeface="Arial"/>
              <a:buNone/>
            </a:pPr>
            <a:r>
              <a:rPr lang="en-US" sz="2800" dirty="0"/>
              <a:t>6-8% annual demand growth</a:t>
            </a:r>
          </a:p>
        </p:txBody>
      </p:sp>
      <p:sp>
        <p:nvSpPr>
          <p:cNvPr id="8" name="Down Arrow 7"/>
          <p:cNvSpPr/>
          <p:nvPr/>
        </p:nvSpPr>
        <p:spPr>
          <a:xfrm>
            <a:off x="3191414" y="3163282"/>
            <a:ext cx="3245566" cy="319306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3200" algn="ctr"/>
            <a:r>
              <a:rPr lang="en-US" sz="2700" dirty="0">
                <a:solidFill>
                  <a:schemeClr val="tx1">
                    <a:lumMod val="75000"/>
                  </a:schemeClr>
                </a:solidFill>
                <a:latin typeface="Calibri" panose="020F0502020204030204" pitchFamily="34" charset="0"/>
                <a:cs typeface="Calibri" panose="020F0502020204030204" pitchFamily="34" charset="0"/>
              </a:rPr>
              <a:t>Reduce  costs with driver shortage</a:t>
            </a:r>
          </a:p>
        </p:txBody>
      </p:sp>
      <p:sp>
        <p:nvSpPr>
          <p:cNvPr id="14" name="Shape 486"/>
          <p:cNvSpPr txBox="1"/>
          <p:nvPr/>
        </p:nvSpPr>
        <p:spPr>
          <a:xfrm>
            <a:off x="2215986" y="1914605"/>
            <a:ext cx="5521742" cy="107958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0070C0"/>
              </a:buClr>
              <a:buSzPct val="25000"/>
              <a:buFont typeface="Arial"/>
              <a:buNone/>
            </a:pPr>
            <a:endPar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marR="0" lvl="0" indent="0" algn="ctr" rtl="0">
              <a:spcBef>
                <a:spcPts val="0"/>
              </a:spcBef>
              <a:spcAft>
                <a:spcPts val="0"/>
              </a:spcAft>
              <a:buClr>
                <a:srgbClr val="0070C0"/>
              </a:buClr>
              <a:buSzPct val="25000"/>
              <a:buFont typeface="Arial"/>
              <a:buNone/>
            </a:pPr>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U</a:t>
            </a:r>
            <a:r>
              <a:rPr lang="en-US" sz="2000" b="1" i="0" u="none" strike="noStrike" cap="none" dirty="0">
                <a:solidFill>
                  <a:srgbClr val="0070C0"/>
                </a:solidFill>
                <a:latin typeface="Tahoma" panose="020B0604030504040204" pitchFamily="34" charset="0"/>
                <a:ea typeface="Tahoma" panose="020B0604030504040204" pitchFamily="34" charset="0"/>
                <a:cs typeface="Tahoma" panose="020B0604030504040204" pitchFamily="34" charset="0"/>
                <a:sym typeface="Arial"/>
              </a:rPr>
              <a:t>sing existing publicly contracted models</a:t>
            </a:r>
          </a:p>
        </p:txBody>
      </p:sp>
      <p:pic>
        <p:nvPicPr>
          <p:cNvPr id="3080" name="Picture 8" descr="Image result for mission IMpossible"/>
          <p:cNvPicPr>
            <a:picLocks noChangeAspect="1" noChangeArrowheads="1"/>
          </p:cNvPicPr>
          <p:nvPr/>
        </p:nvPicPr>
        <p:blipFill rotWithShape="1">
          <a:blip r:embed="rId4">
            <a:extLst>
              <a:ext uri="{28A0092B-C50C-407E-A947-70E740481C1C}">
                <a14:useLocalDpi xmlns:a14="http://schemas.microsoft.com/office/drawing/2010/main" val="0"/>
              </a:ext>
            </a:extLst>
          </a:blip>
          <a:srcRect t="25090" b="31362"/>
          <a:stretch/>
        </p:blipFill>
        <p:spPr bwMode="auto">
          <a:xfrm>
            <a:off x="1043492" y="624316"/>
            <a:ext cx="7378544" cy="1624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2763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10003" y="1675256"/>
            <a:ext cx="4000527" cy="769441"/>
          </a:xfrm>
          <a:prstGeom prst="rect">
            <a:avLst/>
          </a:prstGeom>
          <a:solidFill>
            <a:srgbClr val="87C139"/>
          </a:solidFill>
        </p:spPr>
        <p:txBody>
          <a:bodyPr wrap="square" rtlCol="0" anchor="ctr">
            <a:spAutoFit/>
          </a:bodyPr>
          <a:lstStyle/>
          <a:p>
            <a:pPr algn="ctr"/>
            <a:r>
              <a:rPr lang="en-US" sz="3200" dirty="0">
                <a:solidFill>
                  <a:schemeClr val="bg1"/>
                </a:solidFill>
              </a:rPr>
              <a:t>Existing</a:t>
            </a:r>
          </a:p>
          <a:p>
            <a:pPr algn="ctr"/>
            <a:endParaRPr lang="en-US" sz="1100" dirty="0">
              <a:solidFill>
                <a:schemeClr val="bg1"/>
              </a:solidFill>
            </a:endParaRPr>
          </a:p>
        </p:txBody>
      </p:sp>
      <p:sp>
        <p:nvSpPr>
          <p:cNvPr id="17" name="TextBox 16"/>
          <p:cNvSpPr txBox="1"/>
          <p:nvPr/>
        </p:nvSpPr>
        <p:spPr>
          <a:xfrm>
            <a:off x="5316071" y="1674466"/>
            <a:ext cx="3987706" cy="769441"/>
          </a:xfrm>
          <a:prstGeom prst="rect">
            <a:avLst/>
          </a:prstGeom>
          <a:noFill/>
          <a:ln>
            <a:solidFill>
              <a:schemeClr val="accent1">
                <a:lumMod val="75000"/>
              </a:schemeClr>
            </a:solidFill>
          </a:ln>
        </p:spPr>
        <p:txBody>
          <a:bodyPr wrap="square" rtlCol="0" anchor="ctr">
            <a:spAutoFit/>
          </a:bodyPr>
          <a:lstStyle/>
          <a:p>
            <a:pPr algn="ctr"/>
            <a:r>
              <a:rPr lang="en-US" sz="3200" dirty="0">
                <a:solidFill>
                  <a:schemeClr val="tx1"/>
                </a:solidFill>
              </a:rPr>
              <a:t>        Market Place</a:t>
            </a:r>
          </a:p>
          <a:p>
            <a:pPr algn="ctr"/>
            <a:endParaRPr lang="en-US" sz="1100" dirty="0">
              <a:solidFill>
                <a:schemeClr val="tx1"/>
              </a:solidFill>
            </a:endParaRPr>
          </a:p>
        </p:txBody>
      </p:sp>
      <p:sp>
        <p:nvSpPr>
          <p:cNvPr id="2" name="Title 1"/>
          <p:cNvSpPr>
            <a:spLocks noGrp="1"/>
          </p:cNvSpPr>
          <p:nvPr>
            <p:ph type="title"/>
          </p:nvPr>
        </p:nvSpPr>
        <p:spPr>
          <a:xfrm>
            <a:off x="533400" y="836170"/>
            <a:ext cx="8244840" cy="1143000"/>
          </a:xfrm>
        </p:spPr>
        <p:txBody>
          <a:bodyPr/>
          <a:lstStyle/>
          <a:p>
            <a:r>
              <a:rPr lang="en-US" sz="4000" dirty="0"/>
              <a:t>Rethinking Paratransit for 21</a:t>
            </a:r>
            <a:r>
              <a:rPr lang="en-US" sz="4000" baseline="30000" dirty="0"/>
              <a:t>st</a:t>
            </a:r>
            <a:r>
              <a:rPr lang="en-US" sz="4000" dirty="0"/>
              <a:t> Century</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98989"/>
                </a:solidFill>
                <a:latin typeface="Calibri"/>
                <a:ea typeface="Calibri"/>
                <a:cs typeface="Calibri"/>
                <a:sym typeface="Calibri"/>
              </a:rPr>
              <a:t>6</a:t>
            </a:fld>
            <a:endParaRPr lang="en-US" sz="1200" b="0" i="0" u="none" strike="noStrike" cap="none">
              <a:solidFill>
                <a:srgbClr val="898989"/>
              </a:solidFill>
              <a:latin typeface="Calibri"/>
              <a:ea typeface="Calibri"/>
              <a:cs typeface="Calibri"/>
              <a:sym typeface="Calibri"/>
            </a:endParaRPr>
          </a:p>
        </p:txBody>
      </p:sp>
      <p:sp>
        <p:nvSpPr>
          <p:cNvPr id="11" name="Text Placeholder 2"/>
          <p:cNvSpPr txBox="1">
            <a:spLocks/>
          </p:cNvSpPr>
          <p:nvPr/>
        </p:nvSpPr>
        <p:spPr>
          <a:xfrm>
            <a:off x="710004" y="3224868"/>
            <a:ext cx="3987706" cy="772736"/>
          </a:xfrm>
          <a:prstGeom prst="rect">
            <a:avLst/>
          </a:prstGeom>
          <a:solidFill>
            <a:schemeClr val="bg1"/>
          </a:solidFill>
          <a:ln>
            <a:solidFill>
              <a:schemeClr val="accent1">
                <a:tint val="40000"/>
                <a:hueOff val="0"/>
                <a:satOff val="0"/>
                <a:lumOff val="0"/>
              </a:schemeClr>
            </a:solidFill>
          </a:ln>
        </p:spPr>
        <p:txBody>
          <a:bodyPr lIns="91425" tIns="91425" rIns="91425" bIns="91425" anchor="ctr" anchorCtr="0"/>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203200" indent="0">
              <a:buFont typeface="Arial"/>
              <a:buNone/>
            </a:pPr>
            <a:r>
              <a:rPr lang="en-US" sz="2200" dirty="0"/>
              <a:t>3 </a:t>
            </a:r>
            <a:r>
              <a:rPr lang="en-US" sz="2200" dirty="0" err="1"/>
              <a:t>siloed</a:t>
            </a:r>
            <a:r>
              <a:rPr lang="en-US" sz="2200" dirty="0"/>
              <a:t> product lines                     </a:t>
            </a:r>
            <a:r>
              <a:rPr lang="en-US" sz="1800" dirty="0"/>
              <a:t>(fixed route, Met Mo, PSD)</a:t>
            </a:r>
          </a:p>
        </p:txBody>
      </p:sp>
      <p:sp>
        <p:nvSpPr>
          <p:cNvPr id="12" name="Text Placeholder 2"/>
          <p:cNvSpPr txBox="1">
            <a:spLocks/>
          </p:cNvSpPr>
          <p:nvPr/>
        </p:nvSpPr>
        <p:spPr>
          <a:xfrm>
            <a:off x="710004" y="3997604"/>
            <a:ext cx="3987706" cy="1032685"/>
          </a:xfrm>
          <a:prstGeom prst="rect">
            <a:avLst/>
          </a:prstGeom>
          <a:solidFill>
            <a:schemeClr val="accent1">
              <a:lumMod val="40000"/>
              <a:lumOff val="60000"/>
            </a:schemeClr>
          </a:solidFill>
          <a:ln>
            <a:solidFill>
              <a:schemeClr val="accent1">
                <a:tint val="40000"/>
                <a:hueOff val="0"/>
                <a:satOff val="0"/>
                <a:lumOff val="0"/>
              </a:schemeClr>
            </a:solidFill>
          </a:ln>
        </p:spPr>
        <p:txBody>
          <a:bodyPr lIns="91425" tIns="91425" rIns="91425" bIns="91425" anchor="ctr" anchorCtr="0"/>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203200" indent="0">
              <a:buFont typeface="Arial"/>
              <a:buNone/>
            </a:pPr>
            <a:r>
              <a:rPr lang="en-US" sz="2200" dirty="0"/>
              <a:t>Long term operating contracts lock in pricing and incentive structure</a:t>
            </a:r>
          </a:p>
        </p:txBody>
      </p:sp>
      <p:sp>
        <p:nvSpPr>
          <p:cNvPr id="13" name="Text Placeholder 2"/>
          <p:cNvSpPr txBox="1">
            <a:spLocks/>
          </p:cNvSpPr>
          <p:nvPr/>
        </p:nvSpPr>
        <p:spPr>
          <a:xfrm>
            <a:off x="710003" y="5035754"/>
            <a:ext cx="3987706" cy="772736"/>
          </a:xfrm>
          <a:prstGeom prst="rect">
            <a:avLst/>
          </a:prstGeom>
          <a:solidFill>
            <a:schemeClr val="bg1"/>
          </a:solidFill>
          <a:ln>
            <a:solidFill>
              <a:schemeClr val="accent1">
                <a:tint val="40000"/>
                <a:hueOff val="0"/>
                <a:satOff val="0"/>
                <a:lumOff val="0"/>
              </a:schemeClr>
            </a:solidFill>
          </a:ln>
        </p:spPr>
        <p:txBody>
          <a:bodyPr lIns="91425" tIns="91425" rIns="91425" bIns="91425" anchor="ctr" anchorCtr="0"/>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203200" indent="0">
              <a:buFont typeface="Arial"/>
              <a:buNone/>
            </a:pPr>
            <a:r>
              <a:rPr lang="en-US" sz="2200" dirty="0"/>
              <a:t>Supply constrained</a:t>
            </a:r>
          </a:p>
        </p:txBody>
      </p:sp>
      <p:sp>
        <p:nvSpPr>
          <p:cNvPr id="15" name="Text Placeholder 2"/>
          <p:cNvSpPr txBox="1">
            <a:spLocks/>
          </p:cNvSpPr>
          <p:nvPr/>
        </p:nvSpPr>
        <p:spPr>
          <a:xfrm>
            <a:off x="710003" y="5813955"/>
            <a:ext cx="3987706" cy="772736"/>
          </a:xfrm>
          <a:prstGeom prst="rect">
            <a:avLst/>
          </a:prstGeom>
          <a:solidFill>
            <a:schemeClr val="accent1">
              <a:lumMod val="40000"/>
              <a:lumOff val="60000"/>
            </a:schemeClr>
          </a:solidFill>
          <a:ln>
            <a:solidFill>
              <a:schemeClr val="accent1">
                <a:tint val="40000"/>
                <a:hueOff val="0"/>
                <a:satOff val="0"/>
                <a:lumOff val="0"/>
              </a:schemeClr>
            </a:solidFill>
          </a:ln>
        </p:spPr>
        <p:txBody>
          <a:bodyPr lIns="91425" tIns="91425" rIns="91425" bIns="91425" anchor="ctr" anchorCtr="0"/>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203200" indent="0">
              <a:buFont typeface="Arial"/>
              <a:buNone/>
            </a:pPr>
            <a:r>
              <a:rPr lang="en-US" sz="2200" dirty="0"/>
              <a:t>Fixed capital stock</a:t>
            </a:r>
          </a:p>
        </p:txBody>
      </p:sp>
      <p:sp>
        <p:nvSpPr>
          <p:cNvPr id="16" name="Text Placeholder 2"/>
          <p:cNvSpPr txBox="1">
            <a:spLocks/>
          </p:cNvSpPr>
          <p:nvPr/>
        </p:nvSpPr>
        <p:spPr>
          <a:xfrm>
            <a:off x="5316072" y="2411290"/>
            <a:ext cx="3987706" cy="772736"/>
          </a:xfrm>
          <a:prstGeom prst="rect">
            <a:avLst/>
          </a:prstGeom>
          <a:solidFill>
            <a:schemeClr val="accent1">
              <a:lumMod val="40000"/>
              <a:lumOff val="60000"/>
            </a:schemeClr>
          </a:solidFill>
          <a:ln>
            <a:solidFill>
              <a:schemeClr val="accent1">
                <a:tint val="40000"/>
                <a:hueOff val="0"/>
                <a:satOff val="0"/>
                <a:lumOff val="0"/>
              </a:schemeClr>
            </a:solidFill>
          </a:ln>
        </p:spPr>
        <p:txBody>
          <a:bodyPr lIns="91425" tIns="91425" rIns="91425" bIns="91425" anchor="ctr" anchorCtr="0"/>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203200" indent="0">
              <a:buFont typeface="Arial"/>
              <a:buNone/>
            </a:pPr>
            <a:r>
              <a:rPr lang="en-US" sz="2200" dirty="0"/>
              <a:t>Platform with unlimited providers </a:t>
            </a:r>
            <a:r>
              <a:rPr lang="en-US" sz="1800" dirty="0"/>
              <a:t>(public, private, nonprofit)</a:t>
            </a:r>
          </a:p>
        </p:txBody>
      </p:sp>
      <p:sp>
        <p:nvSpPr>
          <p:cNvPr id="18" name="Text Placeholder 2"/>
          <p:cNvSpPr txBox="1">
            <a:spLocks/>
          </p:cNvSpPr>
          <p:nvPr/>
        </p:nvSpPr>
        <p:spPr>
          <a:xfrm>
            <a:off x="5316072" y="3192358"/>
            <a:ext cx="3987706" cy="772736"/>
          </a:xfrm>
          <a:prstGeom prst="rect">
            <a:avLst/>
          </a:prstGeom>
          <a:solidFill>
            <a:schemeClr val="bg1"/>
          </a:solidFill>
          <a:ln>
            <a:solidFill>
              <a:schemeClr val="accent1">
                <a:tint val="40000"/>
                <a:hueOff val="0"/>
                <a:satOff val="0"/>
                <a:lumOff val="0"/>
              </a:schemeClr>
            </a:solidFill>
          </a:ln>
        </p:spPr>
        <p:txBody>
          <a:bodyPr lIns="91425" tIns="91425" rIns="91425" bIns="91425" anchor="ctr" anchorCtr="0"/>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203200" indent="0">
              <a:buFont typeface="Arial"/>
              <a:buNone/>
            </a:pPr>
            <a:r>
              <a:rPr lang="en-US" sz="2200" dirty="0"/>
              <a:t>Adaptable, market driven product lines</a:t>
            </a:r>
          </a:p>
        </p:txBody>
      </p:sp>
      <p:sp>
        <p:nvSpPr>
          <p:cNvPr id="19" name="Text Placeholder 2"/>
          <p:cNvSpPr txBox="1">
            <a:spLocks/>
          </p:cNvSpPr>
          <p:nvPr/>
        </p:nvSpPr>
        <p:spPr>
          <a:xfrm>
            <a:off x="5316072" y="3965094"/>
            <a:ext cx="3987706" cy="1032685"/>
          </a:xfrm>
          <a:prstGeom prst="rect">
            <a:avLst/>
          </a:prstGeom>
          <a:solidFill>
            <a:schemeClr val="accent1">
              <a:lumMod val="40000"/>
              <a:lumOff val="60000"/>
            </a:schemeClr>
          </a:solidFill>
          <a:ln>
            <a:solidFill>
              <a:schemeClr val="accent1">
                <a:tint val="40000"/>
                <a:hueOff val="0"/>
                <a:satOff val="0"/>
                <a:lumOff val="0"/>
              </a:schemeClr>
            </a:solidFill>
          </a:ln>
        </p:spPr>
        <p:txBody>
          <a:bodyPr lIns="91425" tIns="91425" rIns="91425" bIns="91425" anchor="ctr" anchorCtr="0"/>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203200" indent="0">
              <a:buFont typeface="Arial"/>
              <a:buNone/>
            </a:pPr>
            <a:r>
              <a:rPr lang="en-US" sz="2200" dirty="0"/>
              <a:t>Ongoing competition drives down costs &amp; incentivizes innovation</a:t>
            </a:r>
          </a:p>
        </p:txBody>
      </p:sp>
      <p:sp>
        <p:nvSpPr>
          <p:cNvPr id="20" name="Text Placeholder 2"/>
          <p:cNvSpPr txBox="1">
            <a:spLocks/>
          </p:cNvSpPr>
          <p:nvPr/>
        </p:nvSpPr>
        <p:spPr>
          <a:xfrm>
            <a:off x="5316071" y="5003244"/>
            <a:ext cx="3987706" cy="772736"/>
          </a:xfrm>
          <a:prstGeom prst="rect">
            <a:avLst/>
          </a:prstGeom>
          <a:solidFill>
            <a:schemeClr val="bg1"/>
          </a:solidFill>
          <a:ln>
            <a:solidFill>
              <a:schemeClr val="accent1">
                <a:tint val="40000"/>
                <a:hueOff val="0"/>
                <a:satOff val="0"/>
                <a:lumOff val="0"/>
              </a:schemeClr>
            </a:solidFill>
          </a:ln>
        </p:spPr>
        <p:txBody>
          <a:bodyPr lIns="91425" tIns="91425" rIns="91425" bIns="91425" anchor="ctr" anchorCtr="0"/>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203200" indent="0">
              <a:buFont typeface="Arial"/>
              <a:buNone/>
            </a:pPr>
            <a:r>
              <a:rPr lang="en-US" sz="2200" dirty="0"/>
              <a:t>Demand driven </a:t>
            </a:r>
          </a:p>
        </p:txBody>
      </p:sp>
      <p:sp>
        <p:nvSpPr>
          <p:cNvPr id="21" name="Text Placeholder 2"/>
          <p:cNvSpPr txBox="1">
            <a:spLocks/>
          </p:cNvSpPr>
          <p:nvPr/>
        </p:nvSpPr>
        <p:spPr>
          <a:xfrm>
            <a:off x="5316071" y="5781445"/>
            <a:ext cx="3987706" cy="772736"/>
          </a:xfrm>
          <a:prstGeom prst="rect">
            <a:avLst/>
          </a:prstGeom>
          <a:solidFill>
            <a:schemeClr val="accent1">
              <a:lumMod val="40000"/>
              <a:lumOff val="60000"/>
            </a:schemeClr>
          </a:solidFill>
          <a:ln>
            <a:solidFill>
              <a:schemeClr val="accent1">
                <a:tint val="40000"/>
                <a:hueOff val="0"/>
                <a:satOff val="0"/>
                <a:lumOff val="0"/>
              </a:schemeClr>
            </a:solidFill>
          </a:ln>
        </p:spPr>
        <p:txBody>
          <a:bodyPr lIns="91425" tIns="91425" rIns="91425" bIns="91425" anchor="ctr" anchorCtr="0"/>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203200" indent="0">
              <a:buFont typeface="Arial"/>
              <a:buNone/>
            </a:pPr>
            <a:r>
              <a:rPr lang="en-US" sz="2200" dirty="0"/>
              <a:t>Flexible capital stock</a:t>
            </a:r>
          </a:p>
        </p:txBody>
      </p:sp>
      <p:pic>
        <p:nvPicPr>
          <p:cNvPr id="22" name="Picture 2" descr="https://lh6.googleusercontent.com/t9w4pCZgbPcGRkyTvhhIclwPJ9-WZ1cxF_VcwohigEbrxO9APw9h929ev22NVuz27mg-CRWDUvqKfdD67aMS8MpSvFlsBWDRZkdzmGFYmhhd70XgpTEamdahAZMy4nQg2_q70Fc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1391" y="1675982"/>
            <a:ext cx="692439" cy="692439"/>
          </a:xfrm>
          <a:prstGeom prst="rect">
            <a:avLst/>
          </a:prstGeom>
          <a:noFill/>
          <a:extLst>
            <a:ext uri="{909E8E84-426E-40DD-AFC4-6F175D3DCCD1}">
              <a14:hiddenFill xmlns:a14="http://schemas.microsoft.com/office/drawing/2010/main">
                <a:solidFill>
                  <a:srgbClr val="FFFFFF"/>
                </a:solidFill>
              </a14:hiddenFill>
            </a:ext>
          </a:extLst>
        </p:spPr>
      </p:pic>
      <p:sp>
        <p:nvSpPr>
          <p:cNvPr id="24" name="Right Arrow 23" title="right hand arrow"/>
          <p:cNvSpPr/>
          <p:nvPr/>
        </p:nvSpPr>
        <p:spPr>
          <a:xfrm>
            <a:off x="4565771" y="3440853"/>
            <a:ext cx="882237"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title="right hand arrow"/>
          <p:cNvSpPr/>
          <p:nvPr/>
        </p:nvSpPr>
        <p:spPr>
          <a:xfrm>
            <a:off x="4565771" y="4349987"/>
            <a:ext cx="882237"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title="right hand arrow"/>
          <p:cNvSpPr/>
          <p:nvPr/>
        </p:nvSpPr>
        <p:spPr>
          <a:xfrm>
            <a:off x="4565770" y="5215059"/>
            <a:ext cx="882237"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title="right hand arrow"/>
          <p:cNvSpPr/>
          <p:nvPr/>
        </p:nvSpPr>
        <p:spPr>
          <a:xfrm>
            <a:off x="4565771" y="6005105"/>
            <a:ext cx="882237"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2"/>
          <p:cNvSpPr txBox="1">
            <a:spLocks/>
          </p:cNvSpPr>
          <p:nvPr/>
        </p:nvSpPr>
        <p:spPr>
          <a:xfrm>
            <a:off x="722825" y="2444697"/>
            <a:ext cx="3987706" cy="772736"/>
          </a:xfrm>
          <a:prstGeom prst="rect">
            <a:avLst/>
          </a:prstGeom>
          <a:solidFill>
            <a:schemeClr val="accent1">
              <a:lumMod val="40000"/>
              <a:lumOff val="60000"/>
            </a:schemeClr>
          </a:solidFill>
          <a:ln>
            <a:solidFill>
              <a:schemeClr val="accent1">
                <a:tint val="40000"/>
                <a:hueOff val="0"/>
                <a:satOff val="0"/>
                <a:lumOff val="0"/>
              </a:schemeClr>
            </a:solidFill>
          </a:ln>
        </p:spPr>
        <p:txBody>
          <a:bodyPr lIns="91425" tIns="91425" rIns="91425" bIns="91425" anchor="ctr" anchorCtr="0"/>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203200" indent="0">
              <a:buFont typeface="Arial"/>
              <a:buNone/>
            </a:pPr>
            <a:r>
              <a:rPr lang="en-US" sz="2200" dirty="0"/>
              <a:t>1 Public agency provider                 </a:t>
            </a:r>
            <a:r>
              <a:rPr lang="en-US" sz="1800" dirty="0"/>
              <a:t>(Met Council)</a:t>
            </a:r>
          </a:p>
        </p:txBody>
      </p:sp>
      <p:sp>
        <p:nvSpPr>
          <p:cNvPr id="23" name="Right Arrow 22" title="right hand arrow"/>
          <p:cNvSpPr/>
          <p:nvPr/>
        </p:nvSpPr>
        <p:spPr>
          <a:xfrm>
            <a:off x="4565771" y="2652368"/>
            <a:ext cx="882237"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00538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1" grpId="0" animBg="1"/>
      <p:bldP spid="12" grpId="0" animBg="1"/>
      <p:bldP spid="13" grpId="0" animBg="1"/>
      <p:bldP spid="15" grpId="0" animBg="1"/>
      <p:bldP spid="16" grpId="0" animBg="1"/>
      <p:bldP spid="18" grpId="0" animBg="1"/>
      <p:bldP spid="19" grpId="0" animBg="1"/>
      <p:bldP spid="20" grpId="0" animBg="1"/>
      <p:bldP spid="21" grpId="0" animBg="1"/>
      <p:bldP spid="24" grpId="0" animBg="1"/>
      <p:bldP spid="25" grpId="0" animBg="1"/>
      <p:bldP spid="26" grpId="0" animBg="1"/>
      <p:bldP spid="27" grpId="0" animBg="1"/>
      <p:bldP spid="29"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3" name="Title 2">
            <a:extLst>
              <a:ext uri="{FF2B5EF4-FFF2-40B4-BE49-F238E27FC236}">
                <a16:creationId xmlns:a16="http://schemas.microsoft.com/office/drawing/2014/main" id="{92E48796-0701-4F08-9B88-DD2D6B4EB3DF}"/>
              </a:ext>
            </a:extLst>
          </p:cNvPr>
          <p:cNvSpPr>
            <a:spLocks noGrp="1"/>
          </p:cNvSpPr>
          <p:nvPr>
            <p:ph type="title"/>
          </p:nvPr>
        </p:nvSpPr>
        <p:spPr/>
        <p:txBody>
          <a:bodyPr/>
          <a:lstStyle/>
          <a:p>
            <a:r>
              <a:rPr lang="en-US" dirty="0">
                <a:solidFill>
                  <a:schemeClr val="bg1"/>
                </a:solidFill>
              </a:rPr>
              <a:t>Service, Trust, Respect</a:t>
            </a:r>
          </a:p>
        </p:txBody>
      </p:sp>
      <p:sp>
        <p:nvSpPr>
          <p:cNvPr id="466" name="Shape 466"/>
          <p:cNvSpPr txBox="1">
            <a:spLocks noGrp="1"/>
          </p:cNvSpPr>
          <p:nvPr>
            <p:ph type="sldNum"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98989"/>
                </a:solidFill>
                <a:latin typeface="Calibri"/>
                <a:ea typeface="Calibri"/>
                <a:cs typeface="Calibri"/>
                <a:sym typeface="Calibri"/>
              </a:rPr>
              <a:t>7</a:t>
            </a:fld>
            <a:endParaRPr lang="en-US" sz="1200">
              <a:solidFill>
                <a:srgbClr val="898989"/>
              </a:solidFill>
              <a:latin typeface="Calibri"/>
              <a:ea typeface="Calibri"/>
              <a:cs typeface="Calibri"/>
              <a:sym typeface="Calibri"/>
            </a:endParaRPr>
          </a:p>
        </p:txBody>
      </p:sp>
      <p:pic>
        <p:nvPicPr>
          <p:cNvPr id="467" name="Shape 467" descr="Image result for handicapped"/>
          <p:cNvPicPr preferRelativeResize="0"/>
          <p:nvPr/>
        </p:nvPicPr>
        <p:blipFill rotWithShape="1">
          <a:blip r:embed="rId3">
            <a:alphaModFix/>
          </a:blip>
          <a:srcRect/>
          <a:stretch/>
        </p:blipFill>
        <p:spPr>
          <a:xfrm>
            <a:off x="1512343" y="2867312"/>
            <a:ext cx="1039894" cy="1189544"/>
          </a:xfrm>
          <a:prstGeom prst="rect">
            <a:avLst/>
          </a:prstGeom>
          <a:noFill/>
          <a:ln>
            <a:noFill/>
          </a:ln>
        </p:spPr>
      </p:pic>
      <p:pic>
        <p:nvPicPr>
          <p:cNvPr id="468" name="Shape 468" descr="Elderly People, Pensioner, Retired Person, Retiree"/>
          <p:cNvPicPr preferRelativeResize="0"/>
          <p:nvPr/>
        </p:nvPicPr>
        <p:blipFill rotWithShape="1">
          <a:blip r:embed="rId4">
            <a:alphaModFix/>
          </a:blip>
          <a:srcRect/>
          <a:stretch/>
        </p:blipFill>
        <p:spPr>
          <a:xfrm>
            <a:off x="1436274" y="4497749"/>
            <a:ext cx="1190338" cy="1230551"/>
          </a:xfrm>
          <a:prstGeom prst="rect">
            <a:avLst/>
          </a:prstGeom>
          <a:noFill/>
          <a:ln>
            <a:noFill/>
          </a:ln>
        </p:spPr>
      </p:pic>
      <p:pic>
        <p:nvPicPr>
          <p:cNvPr id="472" name="Shape 472" descr="Image result for home"/>
          <p:cNvPicPr preferRelativeResize="0"/>
          <p:nvPr/>
        </p:nvPicPr>
        <p:blipFill rotWithShape="1">
          <a:blip r:embed="rId5">
            <a:alphaModFix/>
          </a:blip>
          <a:srcRect/>
          <a:stretch/>
        </p:blipFill>
        <p:spPr>
          <a:xfrm>
            <a:off x="7016539" y="2919748"/>
            <a:ext cx="1016186" cy="1079630"/>
          </a:xfrm>
          <a:prstGeom prst="rect">
            <a:avLst/>
          </a:prstGeom>
          <a:noFill/>
          <a:ln>
            <a:noFill/>
          </a:ln>
        </p:spPr>
      </p:pic>
      <p:pic>
        <p:nvPicPr>
          <p:cNvPr id="473" name="Shape 473" descr="Image result for doctor icon"/>
          <p:cNvPicPr preferRelativeResize="0"/>
          <p:nvPr/>
        </p:nvPicPr>
        <p:blipFill rotWithShape="1">
          <a:blip r:embed="rId6">
            <a:alphaModFix/>
          </a:blip>
          <a:srcRect/>
          <a:stretch/>
        </p:blipFill>
        <p:spPr>
          <a:xfrm>
            <a:off x="7787333" y="4056856"/>
            <a:ext cx="895917" cy="895917"/>
          </a:xfrm>
          <a:prstGeom prst="rect">
            <a:avLst/>
          </a:prstGeom>
          <a:noFill/>
          <a:ln>
            <a:noFill/>
          </a:ln>
        </p:spPr>
      </p:pic>
      <p:pic>
        <p:nvPicPr>
          <p:cNvPr id="474" name="Shape 474" descr="nha-book-blue.png" title="graphic of open book"/>
          <p:cNvPicPr preferRelativeResize="0"/>
          <p:nvPr/>
        </p:nvPicPr>
        <p:blipFill rotWithShape="1">
          <a:blip r:embed="rId7">
            <a:alphaModFix/>
          </a:blip>
          <a:srcRect/>
          <a:stretch/>
        </p:blipFill>
        <p:spPr>
          <a:xfrm>
            <a:off x="6954292" y="5301097"/>
            <a:ext cx="1257202" cy="590339"/>
          </a:xfrm>
          <a:prstGeom prst="rect">
            <a:avLst/>
          </a:prstGeom>
          <a:noFill/>
          <a:ln>
            <a:noFill/>
          </a:ln>
        </p:spPr>
      </p:pic>
      <p:sp>
        <p:nvSpPr>
          <p:cNvPr id="475" name="Shape 475" title="right facing arrow"/>
          <p:cNvSpPr/>
          <p:nvPr/>
        </p:nvSpPr>
        <p:spPr>
          <a:xfrm>
            <a:off x="2976547" y="4154352"/>
            <a:ext cx="871145" cy="686794"/>
          </a:xfrm>
          <a:prstGeom prst="chevron">
            <a:avLst>
              <a:gd name="adj" fmla="val 50000"/>
            </a:avLst>
          </a:prstGeom>
          <a:gradFill>
            <a:gsLst>
              <a:gs pos="0">
                <a:srgbClr val="699F1F"/>
              </a:gs>
              <a:gs pos="80000">
                <a:srgbClr val="8BD228"/>
              </a:gs>
              <a:gs pos="100000">
                <a:srgbClr val="8CD626"/>
              </a:gs>
            </a:gsLst>
            <a:lin ang="16200000" scaled="0"/>
          </a:gradFill>
          <a:ln w="9525" cap="flat" cmpd="sng">
            <a:solidFill>
              <a:srgbClr val="89C439"/>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476" name="Shape 476" title="right facing arrow"/>
          <p:cNvSpPr/>
          <p:nvPr/>
        </p:nvSpPr>
        <p:spPr>
          <a:xfrm>
            <a:off x="6228153" y="4154352"/>
            <a:ext cx="871145" cy="686794"/>
          </a:xfrm>
          <a:prstGeom prst="chevron">
            <a:avLst>
              <a:gd name="adj" fmla="val 50000"/>
            </a:avLst>
          </a:prstGeom>
          <a:gradFill>
            <a:gsLst>
              <a:gs pos="0">
                <a:srgbClr val="699F1F"/>
              </a:gs>
              <a:gs pos="80000">
                <a:srgbClr val="8BD228"/>
              </a:gs>
              <a:gs pos="100000">
                <a:srgbClr val="8CD626"/>
              </a:gs>
            </a:gsLst>
            <a:lin ang="16200000" scaled="0"/>
          </a:gradFill>
          <a:ln w="9525" cap="flat" cmpd="sng">
            <a:solidFill>
              <a:srgbClr val="89C439"/>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grpSp>
        <p:nvGrpSpPr>
          <p:cNvPr id="2" name="Group 1" title="graphic of cell phone "/>
          <p:cNvGrpSpPr/>
          <p:nvPr/>
        </p:nvGrpSpPr>
        <p:grpSpPr>
          <a:xfrm>
            <a:off x="3847693" y="2218334"/>
            <a:ext cx="2307140" cy="4329233"/>
            <a:chOff x="3847693" y="1856212"/>
            <a:chExt cx="2307140" cy="4329233"/>
          </a:xfrm>
        </p:grpSpPr>
        <p:grpSp>
          <p:nvGrpSpPr>
            <p:cNvPr id="469" name="Shape 469"/>
            <p:cNvGrpSpPr/>
            <p:nvPr/>
          </p:nvGrpSpPr>
          <p:grpSpPr>
            <a:xfrm>
              <a:off x="3847693" y="1856212"/>
              <a:ext cx="2307140" cy="4329233"/>
              <a:chOff x="5221925" y="230575"/>
              <a:chExt cx="3507546" cy="6581736"/>
            </a:xfrm>
          </p:grpSpPr>
          <p:pic>
            <p:nvPicPr>
              <p:cNvPr id="470" name="Shape 470" descr="Image result for smartphone"/>
              <p:cNvPicPr preferRelativeResize="0"/>
              <p:nvPr/>
            </p:nvPicPr>
            <p:blipFill rotWithShape="1">
              <a:blip r:embed="rId8">
                <a:alphaModFix/>
              </a:blip>
              <a:srcRect l="14228" t="4864" r="14055"/>
              <a:stretch/>
            </p:blipFill>
            <p:spPr>
              <a:xfrm>
                <a:off x="5221925" y="230575"/>
                <a:ext cx="3507546" cy="6581736"/>
              </a:xfrm>
              <a:prstGeom prst="rect">
                <a:avLst/>
              </a:prstGeom>
              <a:noFill/>
              <a:ln>
                <a:noFill/>
              </a:ln>
            </p:spPr>
          </p:pic>
          <p:pic>
            <p:nvPicPr>
              <p:cNvPr id="471" name="Shape 471" title="Mobility 4 All logo"/>
              <p:cNvPicPr preferRelativeResize="0"/>
              <p:nvPr/>
            </p:nvPicPr>
            <p:blipFill rotWithShape="1">
              <a:blip r:embed="rId9">
                <a:alphaModFix/>
              </a:blip>
              <a:srcRect/>
              <a:stretch/>
            </p:blipFill>
            <p:spPr>
              <a:xfrm>
                <a:off x="5672917" y="1828800"/>
                <a:ext cx="2581220" cy="1505712"/>
              </a:xfrm>
              <a:prstGeom prst="rect">
                <a:avLst/>
              </a:prstGeom>
              <a:noFill/>
              <a:ln>
                <a:noFill/>
              </a:ln>
            </p:spPr>
          </p:pic>
        </p:grpSp>
        <p:pic>
          <p:nvPicPr>
            <p:cNvPr id="1026" name="Picture 2" descr="https://s3.invisionapp-cdn.com/storage.invisionapp.com/screens/thumbnails/242561911.png?x-amz-meta-iv=3&amp;response-cache-control=max-age%3D2419200&amp;x-amz-meta-mdi=25&amp;x-amz-meta-ck=ff2b52b672221ee5fbf20f87da33032e&amp;AWSAccessKeyId=AKIAJFUMDU3L6GTLUDYA&amp;Expires=1506816000&amp;Signature=nBYLN888FsxLn1mM%2FsZPpI1j8ts%3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58053" y="2252689"/>
              <a:ext cx="1886420" cy="3335109"/>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Shape 486"/>
          <p:cNvSpPr txBox="1"/>
          <p:nvPr/>
        </p:nvSpPr>
        <p:spPr>
          <a:xfrm>
            <a:off x="3586385" y="785311"/>
            <a:ext cx="2811118" cy="85493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0070C0"/>
              </a:buClr>
              <a:buSzPct val="25000"/>
              <a:buFont typeface="Arial"/>
              <a:buNone/>
            </a:pPr>
            <a:r>
              <a:rPr lang="en-US" sz="5400" b="1" i="0" u="none" strike="noStrike" cap="none" dirty="0">
                <a:solidFill>
                  <a:srgbClr val="0070C0"/>
                </a:solidFill>
                <a:latin typeface="Tahoma" panose="020B0604030504040204" pitchFamily="34" charset="0"/>
                <a:ea typeface="Tahoma" panose="020B0604030504040204" pitchFamily="34" charset="0"/>
                <a:cs typeface="Tahoma" panose="020B0604030504040204" pitchFamily="34" charset="0"/>
                <a:sym typeface="Arial"/>
              </a:rPr>
              <a:t>TRUST</a:t>
            </a:r>
          </a:p>
        </p:txBody>
      </p:sp>
      <p:sp>
        <p:nvSpPr>
          <p:cNvPr id="17" name="Shape 487"/>
          <p:cNvSpPr/>
          <p:nvPr/>
        </p:nvSpPr>
        <p:spPr>
          <a:xfrm>
            <a:off x="1050790" y="1224741"/>
            <a:ext cx="2535595" cy="831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0" b="1" i="0" u="none" strike="noStrike" cap="none" dirty="0">
                <a:solidFill>
                  <a:srgbClr val="0070C0"/>
                </a:solidFill>
                <a:latin typeface="Dancing Script"/>
                <a:ea typeface="Dancing Script"/>
                <a:cs typeface="Dancing Script"/>
                <a:sym typeface="Dancing Script"/>
              </a:rPr>
              <a:t>Service</a:t>
            </a:r>
          </a:p>
        </p:txBody>
      </p:sp>
      <p:sp>
        <p:nvSpPr>
          <p:cNvPr id="18" name="Shape 488"/>
          <p:cNvSpPr/>
          <p:nvPr/>
        </p:nvSpPr>
        <p:spPr>
          <a:xfrm>
            <a:off x="6721510" y="1093768"/>
            <a:ext cx="2275006" cy="109294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600" b="1" i="0" u="none" strike="noStrike" cap="none" dirty="0">
                <a:solidFill>
                  <a:srgbClr val="0070C0"/>
                </a:solidFill>
                <a:latin typeface="Gabriola" panose="04040605051002020D02" pitchFamily="82" charset="0"/>
                <a:sym typeface="Arial"/>
              </a:rPr>
              <a:t>Respect</a:t>
            </a:r>
            <a:endParaRPr lang="en-US" sz="7200" b="1" i="0" u="none" strike="noStrike" cap="none" dirty="0">
              <a:solidFill>
                <a:srgbClr val="0070C0"/>
              </a:solidFill>
              <a:latin typeface="Gabriola" panose="04040605051002020D02" pitchFamily="82" charset="0"/>
              <a:sym typeface="Arial"/>
            </a:endParaRPr>
          </a:p>
        </p:txBody>
      </p:sp>
    </p:spTree>
    <p:extLst>
      <p:ext uri="{BB962C8B-B14F-4D97-AF65-F5344CB8AC3E}">
        <p14:creationId xmlns:p14="http://schemas.microsoft.com/office/powerpoint/2010/main" val="7630883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2" name="Title 1">
            <a:extLst>
              <a:ext uri="{FF2B5EF4-FFF2-40B4-BE49-F238E27FC236}">
                <a16:creationId xmlns:a16="http://schemas.microsoft.com/office/drawing/2014/main" id="{F2B908C2-3A46-466F-B277-A20BF1A5EF96}"/>
              </a:ext>
            </a:extLst>
          </p:cNvPr>
          <p:cNvSpPr>
            <a:spLocks noGrp="1"/>
          </p:cNvSpPr>
          <p:nvPr>
            <p:ph type="title"/>
          </p:nvPr>
        </p:nvSpPr>
        <p:spPr/>
        <p:txBody>
          <a:bodyPr/>
          <a:lstStyle/>
          <a:p>
            <a:r>
              <a:rPr lang="en-US" dirty="0">
                <a:solidFill>
                  <a:schemeClr val="bg1"/>
                </a:solidFill>
              </a:rPr>
              <a:t>Rider, Driver and Caregiver</a:t>
            </a:r>
          </a:p>
        </p:txBody>
      </p:sp>
      <p:sp>
        <p:nvSpPr>
          <p:cNvPr id="466" name="Shape 466"/>
          <p:cNvSpPr txBox="1">
            <a:spLocks noGrp="1"/>
          </p:cNvSpPr>
          <p:nvPr>
            <p:ph type="sldNum"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98989"/>
                </a:solidFill>
                <a:latin typeface="Calibri"/>
                <a:ea typeface="Calibri"/>
                <a:cs typeface="Calibri"/>
                <a:sym typeface="Calibri"/>
              </a:rPr>
              <a:t>8</a:t>
            </a:fld>
            <a:endParaRPr lang="en-US" sz="1200">
              <a:solidFill>
                <a:srgbClr val="898989"/>
              </a:solidFill>
              <a:latin typeface="Calibri"/>
              <a:ea typeface="Calibri"/>
              <a:cs typeface="Calibri"/>
              <a:sym typeface="Calibri"/>
            </a:endParaRPr>
          </a:p>
        </p:txBody>
      </p:sp>
      <p:pic>
        <p:nvPicPr>
          <p:cNvPr id="467" name="Shape 467" descr="Image result for handicapped"/>
          <p:cNvPicPr preferRelativeResize="0"/>
          <p:nvPr/>
        </p:nvPicPr>
        <p:blipFill rotWithShape="1">
          <a:blip r:embed="rId3">
            <a:alphaModFix/>
          </a:blip>
          <a:srcRect/>
          <a:stretch/>
        </p:blipFill>
        <p:spPr>
          <a:xfrm>
            <a:off x="1512343" y="2867312"/>
            <a:ext cx="1039894" cy="1189544"/>
          </a:xfrm>
          <a:prstGeom prst="rect">
            <a:avLst/>
          </a:prstGeom>
          <a:noFill/>
          <a:ln>
            <a:noFill/>
          </a:ln>
        </p:spPr>
      </p:pic>
      <p:pic>
        <p:nvPicPr>
          <p:cNvPr id="468" name="Shape 468" descr="Elderly People, Pensioner, Retired Person, Retiree"/>
          <p:cNvPicPr preferRelativeResize="0"/>
          <p:nvPr/>
        </p:nvPicPr>
        <p:blipFill rotWithShape="1">
          <a:blip r:embed="rId4">
            <a:alphaModFix/>
          </a:blip>
          <a:srcRect/>
          <a:stretch/>
        </p:blipFill>
        <p:spPr>
          <a:xfrm>
            <a:off x="1436274" y="4497749"/>
            <a:ext cx="1190338" cy="1230551"/>
          </a:xfrm>
          <a:prstGeom prst="rect">
            <a:avLst/>
          </a:prstGeom>
          <a:noFill/>
          <a:ln>
            <a:noFill/>
          </a:ln>
        </p:spPr>
      </p:pic>
      <p:pic>
        <p:nvPicPr>
          <p:cNvPr id="472" name="Shape 472" descr="Image result for home"/>
          <p:cNvPicPr preferRelativeResize="0"/>
          <p:nvPr/>
        </p:nvPicPr>
        <p:blipFill rotWithShape="1">
          <a:blip r:embed="rId5">
            <a:alphaModFix/>
          </a:blip>
          <a:srcRect/>
          <a:stretch/>
        </p:blipFill>
        <p:spPr>
          <a:xfrm>
            <a:off x="7016539" y="2919748"/>
            <a:ext cx="1016186" cy="1079630"/>
          </a:xfrm>
          <a:prstGeom prst="rect">
            <a:avLst/>
          </a:prstGeom>
          <a:noFill/>
          <a:ln>
            <a:noFill/>
          </a:ln>
        </p:spPr>
      </p:pic>
      <p:pic>
        <p:nvPicPr>
          <p:cNvPr id="473" name="Shape 473" descr="Image result for doctor icon"/>
          <p:cNvPicPr preferRelativeResize="0"/>
          <p:nvPr/>
        </p:nvPicPr>
        <p:blipFill rotWithShape="1">
          <a:blip r:embed="rId6">
            <a:alphaModFix/>
          </a:blip>
          <a:srcRect/>
          <a:stretch/>
        </p:blipFill>
        <p:spPr>
          <a:xfrm>
            <a:off x="7787333" y="4056856"/>
            <a:ext cx="895917" cy="895917"/>
          </a:xfrm>
          <a:prstGeom prst="rect">
            <a:avLst/>
          </a:prstGeom>
          <a:noFill/>
          <a:ln>
            <a:noFill/>
          </a:ln>
        </p:spPr>
      </p:pic>
      <p:pic>
        <p:nvPicPr>
          <p:cNvPr id="474" name="Shape 474" descr="nha-book-blue.png" title="blue book graphic"/>
          <p:cNvPicPr preferRelativeResize="0"/>
          <p:nvPr/>
        </p:nvPicPr>
        <p:blipFill rotWithShape="1">
          <a:blip r:embed="rId7">
            <a:alphaModFix/>
          </a:blip>
          <a:srcRect/>
          <a:stretch/>
        </p:blipFill>
        <p:spPr>
          <a:xfrm>
            <a:off x="6954292" y="5301097"/>
            <a:ext cx="1257202" cy="590339"/>
          </a:xfrm>
          <a:prstGeom prst="rect">
            <a:avLst/>
          </a:prstGeom>
          <a:noFill/>
          <a:ln>
            <a:noFill/>
          </a:ln>
        </p:spPr>
      </p:pic>
      <p:sp>
        <p:nvSpPr>
          <p:cNvPr id="475" name="Shape 475" title="right facing arrow"/>
          <p:cNvSpPr/>
          <p:nvPr/>
        </p:nvSpPr>
        <p:spPr>
          <a:xfrm>
            <a:off x="2976547" y="4154352"/>
            <a:ext cx="871145" cy="686794"/>
          </a:xfrm>
          <a:prstGeom prst="chevron">
            <a:avLst>
              <a:gd name="adj" fmla="val 50000"/>
            </a:avLst>
          </a:prstGeom>
          <a:gradFill>
            <a:gsLst>
              <a:gs pos="0">
                <a:srgbClr val="699F1F"/>
              </a:gs>
              <a:gs pos="80000">
                <a:srgbClr val="8BD228"/>
              </a:gs>
              <a:gs pos="100000">
                <a:srgbClr val="8CD626"/>
              </a:gs>
            </a:gsLst>
            <a:lin ang="16200000" scaled="0"/>
          </a:gradFill>
          <a:ln w="9525" cap="flat" cmpd="sng">
            <a:solidFill>
              <a:srgbClr val="89C439"/>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476" name="Shape 476" title="right facing arrow"/>
          <p:cNvSpPr/>
          <p:nvPr/>
        </p:nvSpPr>
        <p:spPr>
          <a:xfrm>
            <a:off x="6228153" y="4154352"/>
            <a:ext cx="871145" cy="686794"/>
          </a:xfrm>
          <a:prstGeom prst="chevron">
            <a:avLst>
              <a:gd name="adj" fmla="val 50000"/>
            </a:avLst>
          </a:prstGeom>
          <a:gradFill>
            <a:gsLst>
              <a:gs pos="0">
                <a:srgbClr val="699F1F"/>
              </a:gs>
              <a:gs pos="80000">
                <a:srgbClr val="8BD228"/>
              </a:gs>
              <a:gs pos="100000">
                <a:srgbClr val="8CD626"/>
              </a:gs>
            </a:gsLst>
            <a:lin ang="16200000" scaled="0"/>
          </a:gradFill>
          <a:ln w="9525" cap="flat" cmpd="sng">
            <a:solidFill>
              <a:srgbClr val="89C439"/>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pic>
        <p:nvPicPr>
          <p:cNvPr id="19" name="Picture 18" title="circle of rider, driver and caregive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89681" y="1428980"/>
            <a:ext cx="4358319" cy="5450744"/>
          </a:xfrm>
          <a:prstGeom prst="rect">
            <a:avLst/>
          </a:prstGeom>
        </p:spPr>
      </p:pic>
    </p:spTree>
    <p:extLst>
      <p:ext uri="{BB962C8B-B14F-4D97-AF65-F5344CB8AC3E}">
        <p14:creationId xmlns:p14="http://schemas.microsoft.com/office/powerpoint/2010/main" val="707592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52EE2-ED4C-43ED-BA98-92D8FD2CA872}"/>
              </a:ext>
            </a:extLst>
          </p:cNvPr>
          <p:cNvSpPr>
            <a:spLocks noGrp="1"/>
          </p:cNvSpPr>
          <p:nvPr>
            <p:ph type="title"/>
          </p:nvPr>
        </p:nvSpPr>
        <p:spPr/>
        <p:txBody>
          <a:bodyPr/>
          <a:lstStyle/>
          <a:p>
            <a:r>
              <a:rPr lang="en-US" dirty="0">
                <a:solidFill>
                  <a:schemeClr val="bg1"/>
                </a:solidFill>
              </a:rPr>
              <a:t>What Mobility 4 All offers</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98989"/>
                </a:solidFill>
                <a:latin typeface="Calibri"/>
                <a:ea typeface="Calibri"/>
                <a:cs typeface="Calibri"/>
                <a:sym typeface="Calibri"/>
              </a:rPr>
              <a:t>9</a:t>
            </a:fld>
            <a:endParaRPr lang="en-US" sz="1200" b="0" i="0" u="none" strike="noStrike" cap="none">
              <a:solidFill>
                <a:srgbClr val="898989"/>
              </a:solidFill>
              <a:latin typeface="Calibri"/>
              <a:ea typeface="Calibri"/>
              <a:cs typeface="Calibri"/>
              <a:sym typeface="Calibri"/>
            </a:endParaRPr>
          </a:p>
        </p:txBody>
      </p:sp>
      <p:pic>
        <p:nvPicPr>
          <p:cNvPr id="7" name="Picture 6" title="image of a person assisting a wheelchair bound custome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15906" y="727740"/>
            <a:ext cx="1174662" cy="1494348"/>
          </a:xfrm>
          <a:prstGeom prst="rect">
            <a:avLst/>
          </a:prstGeom>
        </p:spPr>
      </p:pic>
      <p:pic>
        <p:nvPicPr>
          <p:cNvPr id="9" name="Picture 4" descr="https://upload.wikimedia.org/wikipedia/commons/thumb/4/46/1992_Flxible_Metro_bus_with_wheelchair_lift_fully_raised.jpg/1280px-1992_Flxible_Metro_bus_with_wheelchair_lift_fully_raised.jpg" title="image of bus using wheelchair ramp"/>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bwMode="auto">
          <a:xfrm>
            <a:off x="4050683" y="727739"/>
            <a:ext cx="1191683" cy="1494348"/>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2" name="Table 11"/>
          <p:cNvGraphicFramePr>
            <a:graphicFrameLocks noGrp="1"/>
          </p:cNvGraphicFramePr>
          <p:nvPr>
            <p:extLst>
              <p:ext uri="{D42A27DB-BD31-4B8C-83A1-F6EECF244321}">
                <p14:modId xmlns:p14="http://schemas.microsoft.com/office/powerpoint/2010/main" val="3943136863"/>
              </p:ext>
            </p:extLst>
          </p:nvPr>
        </p:nvGraphicFramePr>
        <p:xfrm>
          <a:off x="304797" y="2222087"/>
          <a:ext cx="9202998" cy="4279120"/>
        </p:xfrm>
        <a:graphic>
          <a:graphicData uri="http://schemas.openxmlformats.org/drawingml/2006/table">
            <a:tbl>
              <a:tblPr firstRow="1" bandRow="1">
                <a:tableStyleId>{5C22544A-7EE6-4342-B048-85BDC9FD1C3A}</a:tableStyleId>
              </a:tblPr>
              <a:tblGrid>
                <a:gridCol w="2320416">
                  <a:extLst>
                    <a:ext uri="{9D8B030D-6E8A-4147-A177-3AD203B41FA5}">
                      <a16:colId xmlns:a16="http://schemas.microsoft.com/office/drawing/2014/main" val="3584094116"/>
                    </a:ext>
                  </a:extLst>
                </a:gridCol>
                <a:gridCol w="1366684">
                  <a:extLst>
                    <a:ext uri="{9D8B030D-6E8A-4147-A177-3AD203B41FA5}">
                      <a16:colId xmlns:a16="http://schemas.microsoft.com/office/drawing/2014/main" val="2557227335"/>
                    </a:ext>
                  </a:extLst>
                </a:gridCol>
                <a:gridCol w="1330730">
                  <a:extLst>
                    <a:ext uri="{9D8B030D-6E8A-4147-A177-3AD203B41FA5}">
                      <a16:colId xmlns:a16="http://schemas.microsoft.com/office/drawing/2014/main" val="2589863556"/>
                    </a:ext>
                  </a:extLst>
                </a:gridCol>
                <a:gridCol w="1433015">
                  <a:extLst>
                    <a:ext uri="{9D8B030D-6E8A-4147-A177-3AD203B41FA5}">
                      <a16:colId xmlns:a16="http://schemas.microsoft.com/office/drawing/2014/main" val="3190163093"/>
                    </a:ext>
                  </a:extLst>
                </a:gridCol>
                <a:gridCol w="1355971">
                  <a:extLst>
                    <a:ext uri="{9D8B030D-6E8A-4147-A177-3AD203B41FA5}">
                      <a16:colId xmlns:a16="http://schemas.microsoft.com/office/drawing/2014/main" val="1373104026"/>
                    </a:ext>
                  </a:extLst>
                </a:gridCol>
                <a:gridCol w="1396182">
                  <a:extLst>
                    <a:ext uri="{9D8B030D-6E8A-4147-A177-3AD203B41FA5}">
                      <a16:colId xmlns:a16="http://schemas.microsoft.com/office/drawing/2014/main" val="3003681741"/>
                    </a:ext>
                  </a:extLst>
                </a:gridCol>
              </a:tblGrid>
              <a:tr h="555161">
                <a:tc>
                  <a:txBody>
                    <a:bodyPr/>
                    <a:lstStyle/>
                    <a:p>
                      <a:endParaRPr lang="en-US" dirty="0"/>
                    </a:p>
                  </a:txBody>
                  <a:tcPr/>
                </a:tc>
                <a:tc>
                  <a:txBody>
                    <a:bodyPr/>
                    <a:lstStyle/>
                    <a:p>
                      <a:pPr algn="ctr"/>
                      <a:r>
                        <a:rPr lang="en-US" dirty="0"/>
                        <a:t>Family &amp; Friends</a:t>
                      </a:r>
                    </a:p>
                  </a:txBody>
                  <a:tcPr/>
                </a:tc>
                <a:tc>
                  <a:txBody>
                    <a:bodyPr/>
                    <a:lstStyle/>
                    <a:p>
                      <a:pPr algn="ctr"/>
                      <a:r>
                        <a:rPr lang="en-US" dirty="0"/>
                        <a:t>Public </a:t>
                      </a:r>
                    </a:p>
                    <a:p>
                      <a:pPr algn="ctr"/>
                      <a:r>
                        <a:rPr lang="en-US" dirty="0"/>
                        <a:t>Transit</a:t>
                      </a:r>
                    </a:p>
                  </a:txBody>
                  <a:tcPr/>
                </a:tc>
                <a:tc>
                  <a:txBody>
                    <a:bodyPr/>
                    <a:lstStyle/>
                    <a:p>
                      <a:pPr algn="ctr"/>
                      <a:r>
                        <a:rPr lang="en-US" dirty="0"/>
                        <a:t>Paratransit</a:t>
                      </a:r>
                    </a:p>
                  </a:txBody>
                  <a:tcPr/>
                </a:tc>
                <a:tc>
                  <a:txBody>
                    <a:bodyPr/>
                    <a:lstStyle/>
                    <a:p>
                      <a:pPr algn="ctr"/>
                      <a:r>
                        <a:rPr lang="en-US" dirty="0"/>
                        <a:t>Ride Hailing &amp; Taxis</a:t>
                      </a:r>
                    </a:p>
                  </a:txBody>
                  <a:tcPr/>
                </a:tc>
                <a:tc>
                  <a:txBody>
                    <a:bodyPr/>
                    <a:lstStyle/>
                    <a:p>
                      <a:pPr algn="ctr"/>
                      <a:r>
                        <a:rPr lang="en-US" sz="2400" dirty="0"/>
                        <a:t>MO</a:t>
                      </a:r>
                    </a:p>
                  </a:txBody>
                  <a:tcPr/>
                </a:tc>
                <a:extLst>
                  <a:ext uri="{0D108BD9-81ED-4DB2-BD59-A6C34878D82A}">
                    <a16:rowId xmlns:a16="http://schemas.microsoft.com/office/drawing/2014/main" val="4275943644"/>
                  </a:ext>
                </a:extLst>
              </a:tr>
              <a:tr h="471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tx2">
                              <a:lumMod val="10000"/>
                            </a:schemeClr>
                          </a:solidFill>
                        </a:rPr>
                        <a:t>On Demand</a:t>
                      </a:r>
                    </a:p>
                  </a:txBody>
                  <a:tcPr/>
                </a:tc>
                <a:tc>
                  <a:txBody>
                    <a:bodyPr/>
                    <a:lstStyle/>
                    <a:p>
                      <a:endParaRPr lang="en-US" dirty="0">
                        <a:solidFill>
                          <a:schemeClr val="tx2">
                            <a:lumMod val="10000"/>
                          </a:schemeClr>
                        </a:solidFill>
                      </a:endParaRPr>
                    </a:p>
                  </a:txBody>
                  <a:tcPr/>
                </a:tc>
                <a:tc>
                  <a:txBody>
                    <a:bodyPr/>
                    <a:lstStyle/>
                    <a:p>
                      <a:endParaRPr lang="en-US">
                        <a:solidFill>
                          <a:schemeClr val="tx2">
                            <a:lumMod val="10000"/>
                          </a:schemeClr>
                        </a:solidFill>
                      </a:endParaRPr>
                    </a:p>
                  </a:txBody>
                  <a:tcPr/>
                </a:tc>
                <a:tc>
                  <a:txBody>
                    <a:bodyPr/>
                    <a:lstStyle/>
                    <a:p>
                      <a:endParaRPr lang="en-US" dirty="0">
                        <a:solidFill>
                          <a:schemeClr val="tx2">
                            <a:lumMod val="10000"/>
                          </a:schemeClr>
                        </a:solidFill>
                      </a:endParaRPr>
                    </a:p>
                  </a:txBody>
                  <a:tcPr/>
                </a:tc>
                <a:tc>
                  <a:txBody>
                    <a:bodyPr/>
                    <a:lstStyle/>
                    <a:p>
                      <a:endParaRPr lang="en-US" dirty="0">
                        <a:solidFill>
                          <a:schemeClr val="tx2">
                            <a:lumMod val="10000"/>
                          </a:schemeClr>
                        </a:solidFill>
                      </a:endParaRPr>
                    </a:p>
                  </a:txBody>
                  <a:tcPr/>
                </a:tc>
                <a:tc>
                  <a:txBody>
                    <a:bodyPr/>
                    <a:lstStyle/>
                    <a:p>
                      <a:pPr marL="0" indent="0" algn="ctr">
                        <a:buFont typeface="Wingdings" panose="05000000000000000000" pitchFamily="2" charset="2"/>
                        <a:buNone/>
                      </a:pPr>
                      <a:endParaRPr lang="en-US" sz="1800" dirty="0">
                        <a:solidFill>
                          <a:schemeClr val="tx2">
                            <a:lumMod val="10000"/>
                          </a:schemeClr>
                        </a:solidFill>
                      </a:endParaRPr>
                    </a:p>
                  </a:txBody>
                  <a:tcPr/>
                </a:tc>
                <a:extLst>
                  <a:ext uri="{0D108BD9-81ED-4DB2-BD59-A6C34878D82A}">
                    <a16:rowId xmlns:a16="http://schemas.microsoft.com/office/drawing/2014/main" val="1436332278"/>
                  </a:ext>
                </a:extLst>
              </a:tr>
              <a:tr h="4625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tx2">
                              <a:lumMod val="10000"/>
                            </a:schemeClr>
                          </a:solidFill>
                        </a:rPr>
                        <a:t>Reliable &amp; Available</a:t>
                      </a:r>
                    </a:p>
                  </a:txBody>
                  <a:tcPr/>
                </a:tc>
                <a:tc>
                  <a:txBody>
                    <a:bodyPr/>
                    <a:lstStyle/>
                    <a:p>
                      <a:endParaRPr lang="en-US" dirty="0">
                        <a:solidFill>
                          <a:schemeClr val="tx2">
                            <a:lumMod val="10000"/>
                          </a:schemeClr>
                        </a:solidFill>
                      </a:endParaRPr>
                    </a:p>
                  </a:txBody>
                  <a:tcPr/>
                </a:tc>
                <a:tc>
                  <a:txBody>
                    <a:bodyPr/>
                    <a:lstStyle/>
                    <a:p>
                      <a:endParaRPr lang="en-US" dirty="0">
                        <a:solidFill>
                          <a:schemeClr val="tx2">
                            <a:lumMod val="10000"/>
                          </a:schemeClr>
                        </a:solidFill>
                      </a:endParaRPr>
                    </a:p>
                  </a:txBody>
                  <a:tcPr/>
                </a:tc>
                <a:tc>
                  <a:txBody>
                    <a:bodyPr/>
                    <a:lstStyle/>
                    <a:p>
                      <a:endParaRPr lang="en-US" dirty="0">
                        <a:solidFill>
                          <a:schemeClr val="tx2">
                            <a:lumMod val="10000"/>
                          </a:schemeClr>
                        </a:solidFill>
                      </a:endParaRPr>
                    </a:p>
                  </a:txBody>
                  <a:tcPr/>
                </a:tc>
                <a:tc>
                  <a:txBody>
                    <a:bodyPr/>
                    <a:lstStyle/>
                    <a:p>
                      <a:endParaRPr lang="en-US" dirty="0">
                        <a:solidFill>
                          <a:schemeClr val="tx2">
                            <a:lumMod val="10000"/>
                          </a:schemeClr>
                        </a:solidFill>
                      </a:endParaRPr>
                    </a:p>
                  </a:txBody>
                  <a:tcPr/>
                </a:tc>
                <a:tc>
                  <a:txBody>
                    <a:bodyPr/>
                    <a:lstStyle/>
                    <a:p>
                      <a:endParaRPr lang="en-US" dirty="0">
                        <a:solidFill>
                          <a:schemeClr val="tx2">
                            <a:lumMod val="10000"/>
                          </a:schemeClr>
                        </a:solidFill>
                      </a:endParaRPr>
                    </a:p>
                  </a:txBody>
                  <a:tcPr/>
                </a:tc>
                <a:extLst>
                  <a:ext uri="{0D108BD9-81ED-4DB2-BD59-A6C34878D82A}">
                    <a16:rowId xmlns:a16="http://schemas.microsoft.com/office/drawing/2014/main" val="3295397798"/>
                  </a:ext>
                </a:extLst>
              </a:tr>
              <a:tr h="5620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tx2">
                              <a:lumMod val="10000"/>
                            </a:schemeClr>
                          </a:solidFill>
                        </a:rPr>
                        <a:t>Door thru Door, Accessible</a:t>
                      </a:r>
                      <a:r>
                        <a:rPr lang="en-US" sz="1500" baseline="0" dirty="0">
                          <a:solidFill>
                            <a:schemeClr val="tx2">
                              <a:lumMod val="10000"/>
                            </a:schemeClr>
                          </a:solidFill>
                        </a:rPr>
                        <a:t> Service</a:t>
                      </a:r>
                      <a:endParaRPr lang="en-US" sz="1500" dirty="0">
                        <a:solidFill>
                          <a:schemeClr val="tx2">
                            <a:lumMod val="10000"/>
                          </a:schemeClr>
                        </a:solidFill>
                      </a:endParaRPr>
                    </a:p>
                  </a:txBody>
                  <a:tcPr/>
                </a:tc>
                <a:tc>
                  <a:txBody>
                    <a:bodyPr/>
                    <a:lstStyle/>
                    <a:p>
                      <a:endParaRPr lang="en-US" dirty="0">
                        <a:solidFill>
                          <a:schemeClr val="tx2">
                            <a:lumMod val="10000"/>
                          </a:schemeClr>
                        </a:solidFill>
                      </a:endParaRPr>
                    </a:p>
                  </a:txBody>
                  <a:tcPr/>
                </a:tc>
                <a:tc>
                  <a:txBody>
                    <a:bodyPr/>
                    <a:lstStyle/>
                    <a:p>
                      <a:endParaRPr lang="en-US" dirty="0">
                        <a:solidFill>
                          <a:schemeClr val="tx2">
                            <a:lumMod val="10000"/>
                          </a:schemeClr>
                        </a:solidFill>
                      </a:endParaRPr>
                    </a:p>
                  </a:txBody>
                  <a:tcPr/>
                </a:tc>
                <a:tc>
                  <a:txBody>
                    <a:bodyPr/>
                    <a:lstStyle/>
                    <a:p>
                      <a:endParaRPr lang="en-US" dirty="0">
                        <a:solidFill>
                          <a:schemeClr val="tx2">
                            <a:lumMod val="10000"/>
                          </a:schemeClr>
                        </a:solidFill>
                      </a:endParaRPr>
                    </a:p>
                  </a:txBody>
                  <a:tcPr/>
                </a:tc>
                <a:tc>
                  <a:txBody>
                    <a:bodyPr/>
                    <a:lstStyle/>
                    <a:p>
                      <a:endParaRPr lang="en-US" dirty="0">
                        <a:solidFill>
                          <a:schemeClr val="tx2">
                            <a:lumMod val="10000"/>
                          </a:schemeClr>
                        </a:solidFill>
                      </a:endParaRPr>
                    </a:p>
                  </a:txBody>
                  <a:tcPr/>
                </a:tc>
                <a:tc>
                  <a:txBody>
                    <a:bodyPr/>
                    <a:lstStyle/>
                    <a:p>
                      <a:endParaRPr lang="en-US" dirty="0">
                        <a:solidFill>
                          <a:schemeClr val="tx2">
                            <a:lumMod val="10000"/>
                          </a:schemeClr>
                        </a:solidFill>
                      </a:endParaRPr>
                    </a:p>
                  </a:txBody>
                  <a:tcPr/>
                </a:tc>
                <a:extLst>
                  <a:ext uri="{0D108BD9-81ED-4DB2-BD59-A6C34878D82A}">
                    <a16:rowId xmlns:a16="http://schemas.microsoft.com/office/drawing/2014/main" val="3462413567"/>
                  </a:ext>
                </a:extLst>
              </a:tr>
              <a:tr h="5620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tx2">
                              <a:lumMod val="10000"/>
                            </a:schemeClr>
                          </a:solidFill>
                        </a:rPr>
                        <a:t>Highly Vetted &amp; Trained Drivers</a:t>
                      </a:r>
                    </a:p>
                  </a:txBody>
                  <a:tcPr/>
                </a:tc>
                <a:tc>
                  <a:txBody>
                    <a:bodyPr/>
                    <a:lstStyle/>
                    <a:p>
                      <a:endParaRPr lang="en-US" dirty="0">
                        <a:solidFill>
                          <a:schemeClr val="tx2">
                            <a:lumMod val="10000"/>
                          </a:schemeClr>
                        </a:solidFill>
                      </a:endParaRPr>
                    </a:p>
                  </a:txBody>
                  <a:tcPr/>
                </a:tc>
                <a:tc>
                  <a:txBody>
                    <a:bodyPr/>
                    <a:lstStyle/>
                    <a:p>
                      <a:endParaRPr lang="en-US">
                        <a:solidFill>
                          <a:schemeClr val="tx2">
                            <a:lumMod val="10000"/>
                          </a:schemeClr>
                        </a:solidFill>
                      </a:endParaRPr>
                    </a:p>
                  </a:txBody>
                  <a:tcPr/>
                </a:tc>
                <a:tc>
                  <a:txBody>
                    <a:bodyPr/>
                    <a:lstStyle/>
                    <a:p>
                      <a:endParaRPr lang="en-US" dirty="0">
                        <a:solidFill>
                          <a:schemeClr val="tx2">
                            <a:lumMod val="10000"/>
                          </a:schemeClr>
                        </a:solidFill>
                      </a:endParaRPr>
                    </a:p>
                  </a:txBody>
                  <a:tcPr/>
                </a:tc>
                <a:tc>
                  <a:txBody>
                    <a:bodyPr/>
                    <a:lstStyle/>
                    <a:p>
                      <a:endParaRPr lang="en-US" dirty="0">
                        <a:solidFill>
                          <a:schemeClr val="tx2">
                            <a:lumMod val="10000"/>
                          </a:schemeClr>
                        </a:solidFill>
                      </a:endParaRPr>
                    </a:p>
                  </a:txBody>
                  <a:tcPr/>
                </a:tc>
                <a:tc>
                  <a:txBody>
                    <a:bodyPr/>
                    <a:lstStyle/>
                    <a:p>
                      <a:endParaRPr lang="en-US" dirty="0">
                        <a:solidFill>
                          <a:schemeClr val="tx2">
                            <a:lumMod val="10000"/>
                          </a:schemeClr>
                        </a:solidFill>
                      </a:endParaRPr>
                    </a:p>
                  </a:txBody>
                  <a:tcPr/>
                </a:tc>
                <a:extLst>
                  <a:ext uri="{0D108BD9-81ED-4DB2-BD59-A6C34878D82A}">
                    <a16:rowId xmlns:a16="http://schemas.microsoft.com/office/drawing/2014/main" val="2687864739"/>
                  </a:ext>
                </a:extLst>
              </a:tr>
              <a:tr h="5551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tx2">
                              <a:lumMod val="10000"/>
                            </a:schemeClr>
                          </a:solidFill>
                        </a:rPr>
                        <a:t>Favorite Driver Library</a:t>
                      </a:r>
                    </a:p>
                  </a:txBody>
                  <a:tcPr/>
                </a:tc>
                <a:tc>
                  <a:txBody>
                    <a:bodyPr/>
                    <a:lstStyle/>
                    <a:p>
                      <a:endParaRPr lang="en-US">
                        <a:solidFill>
                          <a:schemeClr val="tx2">
                            <a:lumMod val="10000"/>
                          </a:schemeClr>
                        </a:solidFill>
                      </a:endParaRPr>
                    </a:p>
                  </a:txBody>
                  <a:tcPr/>
                </a:tc>
                <a:tc>
                  <a:txBody>
                    <a:bodyPr/>
                    <a:lstStyle/>
                    <a:p>
                      <a:endParaRPr lang="en-US" dirty="0">
                        <a:solidFill>
                          <a:schemeClr val="tx2">
                            <a:lumMod val="10000"/>
                          </a:schemeClr>
                        </a:solidFill>
                      </a:endParaRPr>
                    </a:p>
                  </a:txBody>
                  <a:tcPr/>
                </a:tc>
                <a:tc>
                  <a:txBody>
                    <a:bodyPr/>
                    <a:lstStyle/>
                    <a:p>
                      <a:endParaRPr lang="en-US" dirty="0">
                        <a:solidFill>
                          <a:schemeClr val="tx2">
                            <a:lumMod val="10000"/>
                          </a:schemeClr>
                        </a:solidFill>
                      </a:endParaRPr>
                    </a:p>
                  </a:txBody>
                  <a:tcPr/>
                </a:tc>
                <a:tc>
                  <a:txBody>
                    <a:bodyPr/>
                    <a:lstStyle/>
                    <a:p>
                      <a:endParaRPr lang="en-US" dirty="0">
                        <a:solidFill>
                          <a:schemeClr val="tx2">
                            <a:lumMod val="10000"/>
                          </a:schemeClr>
                        </a:solidFill>
                      </a:endParaRPr>
                    </a:p>
                  </a:txBody>
                  <a:tcPr/>
                </a:tc>
                <a:tc>
                  <a:txBody>
                    <a:bodyPr/>
                    <a:lstStyle/>
                    <a:p>
                      <a:endParaRPr lang="en-US" dirty="0">
                        <a:solidFill>
                          <a:schemeClr val="tx2">
                            <a:lumMod val="10000"/>
                          </a:schemeClr>
                        </a:solidFill>
                      </a:endParaRPr>
                    </a:p>
                  </a:txBody>
                  <a:tcPr/>
                </a:tc>
                <a:extLst>
                  <a:ext uri="{0D108BD9-81ED-4DB2-BD59-A6C34878D82A}">
                    <a16:rowId xmlns:a16="http://schemas.microsoft.com/office/drawing/2014/main" val="3253666169"/>
                  </a:ext>
                </a:extLst>
              </a:tr>
              <a:tr h="4603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tx2">
                              <a:lumMod val="10000"/>
                            </a:schemeClr>
                          </a:solidFill>
                        </a:rPr>
                        <a:t>Caregiver &amp; Call Center Support</a:t>
                      </a:r>
                    </a:p>
                  </a:txBody>
                  <a:tcPr/>
                </a:tc>
                <a:tc>
                  <a:txBody>
                    <a:bodyPr/>
                    <a:lstStyle/>
                    <a:p>
                      <a:endParaRPr lang="en-US" dirty="0">
                        <a:solidFill>
                          <a:schemeClr val="tx2">
                            <a:lumMod val="10000"/>
                          </a:schemeClr>
                        </a:solidFill>
                      </a:endParaRPr>
                    </a:p>
                  </a:txBody>
                  <a:tcPr/>
                </a:tc>
                <a:tc>
                  <a:txBody>
                    <a:bodyPr/>
                    <a:lstStyle/>
                    <a:p>
                      <a:endParaRPr lang="en-US" dirty="0">
                        <a:solidFill>
                          <a:schemeClr val="tx2">
                            <a:lumMod val="10000"/>
                          </a:schemeClr>
                        </a:solidFill>
                      </a:endParaRPr>
                    </a:p>
                  </a:txBody>
                  <a:tcPr/>
                </a:tc>
                <a:tc>
                  <a:txBody>
                    <a:bodyPr/>
                    <a:lstStyle/>
                    <a:p>
                      <a:endParaRPr lang="en-US" dirty="0">
                        <a:solidFill>
                          <a:schemeClr val="tx2">
                            <a:lumMod val="10000"/>
                          </a:schemeClr>
                        </a:solidFill>
                      </a:endParaRPr>
                    </a:p>
                  </a:txBody>
                  <a:tcPr/>
                </a:tc>
                <a:tc>
                  <a:txBody>
                    <a:bodyPr/>
                    <a:lstStyle/>
                    <a:p>
                      <a:endParaRPr lang="en-US" dirty="0">
                        <a:solidFill>
                          <a:schemeClr val="tx2">
                            <a:lumMod val="10000"/>
                          </a:schemeClr>
                        </a:solidFill>
                      </a:endParaRPr>
                    </a:p>
                  </a:txBody>
                  <a:tcPr/>
                </a:tc>
                <a:tc>
                  <a:txBody>
                    <a:bodyPr/>
                    <a:lstStyle/>
                    <a:p>
                      <a:endParaRPr lang="en-US" dirty="0">
                        <a:solidFill>
                          <a:schemeClr val="tx2">
                            <a:lumMod val="10000"/>
                          </a:schemeClr>
                        </a:solidFill>
                      </a:endParaRPr>
                    </a:p>
                  </a:txBody>
                  <a:tcPr/>
                </a:tc>
                <a:extLst>
                  <a:ext uri="{0D108BD9-81ED-4DB2-BD59-A6C34878D82A}">
                    <a16:rowId xmlns:a16="http://schemas.microsoft.com/office/drawing/2014/main" val="98898479"/>
                  </a:ext>
                </a:extLst>
              </a:tr>
              <a:tr h="562006">
                <a:tc>
                  <a:txBody>
                    <a:bodyPr/>
                    <a:lstStyle/>
                    <a:p>
                      <a:r>
                        <a:rPr lang="en-US" sz="1500" dirty="0">
                          <a:solidFill>
                            <a:schemeClr val="tx2">
                              <a:lumMod val="10000"/>
                            </a:schemeClr>
                          </a:solidFill>
                        </a:rPr>
                        <a:t>Streamlined, Accessible </a:t>
                      </a:r>
                      <a:r>
                        <a:rPr lang="en-US" sz="1500" baseline="0" dirty="0">
                          <a:solidFill>
                            <a:schemeClr val="tx2">
                              <a:lumMod val="10000"/>
                            </a:schemeClr>
                          </a:solidFill>
                        </a:rPr>
                        <a:t> Payment Processing</a:t>
                      </a:r>
                      <a:endParaRPr lang="en-US" sz="1500" dirty="0">
                        <a:solidFill>
                          <a:schemeClr val="tx2">
                            <a:lumMod val="10000"/>
                          </a:schemeClr>
                        </a:solidFill>
                      </a:endParaRPr>
                    </a:p>
                  </a:txBody>
                  <a:tcPr/>
                </a:tc>
                <a:tc>
                  <a:txBody>
                    <a:bodyPr/>
                    <a:lstStyle/>
                    <a:p>
                      <a:endParaRPr lang="en-US" dirty="0">
                        <a:solidFill>
                          <a:schemeClr val="tx2">
                            <a:lumMod val="10000"/>
                          </a:schemeClr>
                        </a:solidFill>
                      </a:endParaRPr>
                    </a:p>
                  </a:txBody>
                  <a:tcPr/>
                </a:tc>
                <a:tc>
                  <a:txBody>
                    <a:bodyPr/>
                    <a:lstStyle/>
                    <a:p>
                      <a:endParaRPr lang="en-US" dirty="0">
                        <a:solidFill>
                          <a:schemeClr val="tx2">
                            <a:lumMod val="10000"/>
                          </a:schemeClr>
                        </a:solidFill>
                      </a:endParaRPr>
                    </a:p>
                  </a:txBody>
                  <a:tcPr/>
                </a:tc>
                <a:tc>
                  <a:txBody>
                    <a:bodyPr/>
                    <a:lstStyle/>
                    <a:p>
                      <a:endParaRPr lang="en-US" dirty="0">
                        <a:solidFill>
                          <a:schemeClr val="tx2">
                            <a:lumMod val="10000"/>
                          </a:schemeClr>
                        </a:solidFill>
                      </a:endParaRPr>
                    </a:p>
                  </a:txBody>
                  <a:tcPr/>
                </a:tc>
                <a:tc>
                  <a:txBody>
                    <a:bodyPr/>
                    <a:lstStyle/>
                    <a:p>
                      <a:endParaRPr lang="en-US" dirty="0">
                        <a:solidFill>
                          <a:schemeClr val="tx2">
                            <a:lumMod val="10000"/>
                          </a:schemeClr>
                        </a:solidFill>
                      </a:endParaRPr>
                    </a:p>
                  </a:txBody>
                  <a:tcPr/>
                </a:tc>
                <a:tc>
                  <a:txBody>
                    <a:bodyPr/>
                    <a:lstStyle/>
                    <a:p>
                      <a:endParaRPr lang="en-US" dirty="0">
                        <a:solidFill>
                          <a:schemeClr val="tx2">
                            <a:lumMod val="10000"/>
                          </a:schemeClr>
                        </a:solidFill>
                      </a:endParaRPr>
                    </a:p>
                  </a:txBody>
                  <a:tcPr/>
                </a:tc>
                <a:extLst>
                  <a:ext uri="{0D108BD9-81ED-4DB2-BD59-A6C34878D82A}">
                    <a16:rowId xmlns:a16="http://schemas.microsoft.com/office/drawing/2014/main" val="2545363840"/>
                  </a:ext>
                </a:extLst>
              </a:tr>
            </a:tbl>
          </a:graphicData>
        </a:graphic>
      </p:graphicFrame>
      <p:pic>
        <p:nvPicPr>
          <p:cNvPr id="1026" name="Picture 2" descr="Image result for check mark symbo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7445" y="2880851"/>
            <a:ext cx="349407" cy="20458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check mark symbo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7445" y="3984111"/>
            <a:ext cx="349407" cy="20458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check mark symbo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7445" y="3425166"/>
            <a:ext cx="349407" cy="2045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check mark symbo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7445" y="4524694"/>
            <a:ext cx="349407" cy="20458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mage result for check mark symbo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03903" y="5610657"/>
            <a:ext cx="349407" cy="20458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check mark symbo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7445" y="5064403"/>
            <a:ext cx="349407" cy="20458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Image result for check mark symbo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7445" y="6170962"/>
            <a:ext cx="349407" cy="204584"/>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Image result for check mark symbo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3949" y="2880852"/>
            <a:ext cx="349407" cy="204584"/>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Image result for check mark symbo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9329" y="3906053"/>
            <a:ext cx="349407" cy="204584"/>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Image result for check mark symbo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9329" y="4477491"/>
            <a:ext cx="349407" cy="204584"/>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Image result for check mark symbo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9329" y="6170962"/>
            <a:ext cx="349407" cy="204584"/>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Image result for check mark symbo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5870" y="4477491"/>
            <a:ext cx="349407" cy="204584"/>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 descr="Image result for check mark symbo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5870" y="6170962"/>
            <a:ext cx="349407" cy="204584"/>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Image result for check mark symbo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2460" y="3906053"/>
            <a:ext cx="349407" cy="204584"/>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 descr="Image result for check mark symbo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2458" y="2880851"/>
            <a:ext cx="349407" cy="204584"/>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File:New York City Access-A-Ride paratransit van.jpg" title="image of Metro Mobility van"/>
          <p:cNvPicPr>
            <a:picLocks noChangeAspect="1" noChangeArrowheads="1"/>
          </p:cNvPicPr>
          <p:nvPr/>
        </p:nvPicPr>
        <p:blipFill rotWithShape="1">
          <a:blip r:embed="rId7" cstate="screen">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a:stretch/>
        </p:blipFill>
        <p:spPr bwMode="auto">
          <a:xfrm>
            <a:off x="5482534" y="725126"/>
            <a:ext cx="1142996" cy="1490998"/>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Image result for uber"/>
          <p:cNvPicPr>
            <a:picLocks noChangeAspect="1" noChangeArrowheads="1"/>
          </p:cNvPicPr>
          <p:nvPr/>
        </p:nvPicPr>
        <p:blipFill rotWithShape="1">
          <a:blip r:embed="rId9">
            <a:extLst>
              <a:ext uri="{28A0092B-C50C-407E-A947-70E740481C1C}">
                <a14:useLocalDpi xmlns:a14="http://schemas.microsoft.com/office/drawing/2010/main" val="0"/>
              </a:ext>
            </a:extLst>
          </a:blip>
          <a:srcRect l="25972" r="23218"/>
          <a:stretch/>
        </p:blipFill>
        <p:spPr bwMode="auto">
          <a:xfrm>
            <a:off x="6865807" y="725951"/>
            <a:ext cx="1148965" cy="149017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title="white square to cover logo"/>
          <p:cNvSpPr/>
          <p:nvPr/>
        </p:nvSpPr>
        <p:spPr>
          <a:xfrm>
            <a:off x="8314746" y="410460"/>
            <a:ext cx="1385996" cy="720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title="image of cellphone home screen"/>
          <p:cNvGrpSpPr/>
          <p:nvPr/>
        </p:nvGrpSpPr>
        <p:grpSpPr>
          <a:xfrm>
            <a:off x="8326921" y="738982"/>
            <a:ext cx="910235" cy="1580442"/>
            <a:chOff x="3847693" y="1856212"/>
            <a:chExt cx="2307140" cy="4329233"/>
          </a:xfrm>
        </p:grpSpPr>
        <p:grpSp>
          <p:nvGrpSpPr>
            <p:cNvPr id="96" name="Shape 469"/>
            <p:cNvGrpSpPr/>
            <p:nvPr/>
          </p:nvGrpSpPr>
          <p:grpSpPr>
            <a:xfrm>
              <a:off x="3847693" y="1856212"/>
              <a:ext cx="2307140" cy="4329233"/>
              <a:chOff x="5221925" y="230575"/>
              <a:chExt cx="3507546" cy="6581736"/>
            </a:xfrm>
          </p:grpSpPr>
          <p:pic>
            <p:nvPicPr>
              <p:cNvPr id="98" name="Shape 470" descr="Image result for smartphone"/>
              <p:cNvPicPr preferRelativeResize="0"/>
              <p:nvPr/>
            </p:nvPicPr>
            <p:blipFill rotWithShape="1">
              <a:blip r:embed="rId10">
                <a:alphaModFix/>
              </a:blip>
              <a:srcRect l="14228" t="4864" r="14055"/>
              <a:stretch/>
            </p:blipFill>
            <p:spPr>
              <a:xfrm>
                <a:off x="5221925" y="230575"/>
                <a:ext cx="3507546" cy="6581736"/>
              </a:xfrm>
              <a:prstGeom prst="rect">
                <a:avLst/>
              </a:prstGeom>
              <a:noFill/>
              <a:ln>
                <a:noFill/>
              </a:ln>
            </p:spPr>
          </p:pic>
          <p:pic>
            <p:nvPicPr>
              <p:cNvPr id="99" name="Shape 471" title="Mobility 4 All logo"/>
              <p:cNvPicPr preferRelativeResize="0"/>
              <p:nvPr/>
            </p:nvPicPr>
            <p:blipFill rotWithShape="1">
              <a:blip r:embed="rId11">
                <a:alphaModFix/>
              </a:blip>
              <a:srcRect/>
              <a:stretch/>
            </p:blipFill>
            <p:spPr>
              <a:xfrm>
                <a:off x="5672917" y="1828800"/>
                <a:ext cx="2581220" cy="1505712"/>
              </a:xfrm>
              <a:prstGeom prst="rect">
                <a:avLst/>
              </a:prstGeom>
              <a:noFill/>
              <a:ln>
                <a:noFill/>
              </a:ln>
            </p:spPr>
          </p:pic>
        </p:grpSp>
        <p:pic>
          <p:nvPicPr>
            <p:cNvPr id="97" name="Picture 2" descr="https://s3.invisionapp-cdn.com/storage.invisionapp.com/screens/thumbnails/242561911.png?x-amz-meta-iv=3&amp;response-cache-control=max-age%3D2419200&amp;x-amz-meta-mdi=25&amp;x-amz-meta-ck=ff2b52b672221ee5fbf20f87da33032e&amp;AWSAccessKeyId=AKIAJFUMDU3L6GTLUDYA&amp;Expires=1506816000&amp;Signature=nBYLN888FsxLn1mM%2FsZPpI1j8ts%3D"/>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58053" y="2252689"/>
              <a:ext cx="1886420" cy="3335109"/>
            </a:xfrm>
            <a:prstGeom prst="rect">
              <a:avLst/>
            </a:prstGeom>
            <a:noFill/>
            <a:extLst>
              <a:ext uri="{909E8E84-426E-40DD-AFC4-6F175D3DCCD1}">
                <a14:hiddenFill xmlns:a14="http://schemas.microsoft.com/office/drawing/2010/main">
                  <a:solidFill>
                    <a:srgbClr val="FFFFFF"/>
                  </a:solidFill>
                </a14:hiddenFill>
              </a:ext>
            </a:extLst>
          </p:spPr>
        </p:pic>
      </p:grpSp>
      <p:pic>
        <p:nvPicPr>
          <p:cNvPr id="102" name="Picture 2" descr="Image result for check mark symbo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3949" y="3421962"/>
            <a:ext cx="349407" cy="20458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Image result for check mark symbo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1423" y="5064403"/>
            <a:ext cx="349407" cy="204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350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M4A">
  <a:themeElements>
    <a:clrScheme name="M4A">
      <a:dk1>
        <a:srgbClr val="5F574F"/>
      </a:dk1>
      <a:lt1>
        <a:srgbClr val="FFFFFF"/>
      </a:lt1>
      <a:dk2>
        <a:srgbClr val="5F574F"/>
      </a:dk2>
      <a:lt2>
        <a:srgbClr val="D4D4D4"/>
      </a:lt2>
      <a:accent1>
        <a:srgbClr val="8DC63F"/>
      </a:accent1>
      <a:accent2>
        <a:srgbClr val="00A2E6"/>
      </a:accent2>
      <a:accent3>
        <a:srgbClr val="FAC810"/>
      </a:accent3>
      <a:accent4>
        <a:srgbClr val="7D8F8C"/>
      </a:accent4>
      <a:accent5>
        <a:srgbClr val="E47623"/>
      </a:accent5>
      <a:accent6>
        <a:srgbClr val="958B8B"/>
      </a:accent6>
      <a:hlink>
        <a:srgbClr val="FF990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M4A">
  <a:themeElements>
    <a:clrScheme name="M4A">
      <a:dk1>
        <a:srgbClr val="5F574F"/>
      </a:dk1>
      <a:lt1>
        <a:srgbClr val="FFFFFF"/>
      </a:lt1>
      <a:dk2>
        <a:srgbClr val="5F574F"/>
      </a:dk2>
      <a:lt2>
        <a:srgbClr val="D4D4D4"/>
      </a:lt2>
      <a:accent1>
        <a:srgbClr val="8DC63F"/>
      </a:accent1>
      <a:accent2>
        <a:srgbClr val="00A2E6"/>
      </a:accent2>
      <a:accent3>
        <a:srgbClr val="FAC810"/>
      </a:accent3>
      <a:accent4>
        <a:srgbClr val="7D8F8C"/>
      </a:accent4>
      <a:accent5>
        <a:srgbClr val="E47623"/>
      </a:accent5>
      <a:accent6>
        <a:srgbClr val="958B8B"/>
      </a:accent6>
      <a:hlink>
        <a:srgbClr val="FF990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4964</TotalTime>
  <Words>1029</Words>
  <Application>Microsoft Office PowerPoint</Application>
  <PresentationFormat>A4 Paper (210x297 mm)</PresentationFormat>
  <Paragraphs>153</Paragraphs>
  <Slides>14</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Gabriola</vt:lpstr>
      <vt:lpstr>Arial</vt:lpstr>
      <vt:lpstr>Dancing Script</vt:lpstr>
      <vt:lpstr>Calibri</vt:lpstr>
      <vt:lpstr>Tahoma</vt:lpstr>
      <vt:lpstr>Wingdings</vt:lpstr>
      <vt:lpstr>ThemeM4A</vt:lpstr>
      <vt:lpstr>ThemeM4A</vt:lpstr>
      <vt:lpstr>21st Century Paratransit &amp; Special Needs Mobility</vt:lpstr>
      <vt:lpstr>“I AM MY BROTHER’S KEEPER”</vt:lpstr>
      <vt:lpstr>Metro Mobility - Exemplary Paratransit provider compared to peers agencies </vt:lpstr>
      <vt:lpstr>Metro Mobility Task Force Charge</vt:lpstr>
      <vt:lpstr>Mission impossible </vt:lpstr>
      <vt:lpstr>Rethinking Paratransit for 21st Century</vt:lpstr>
      <vt:lpstr>Service, Trust, Respect</vt:lpstr>
      <vt:lpstr>Rider, Driver and Caregiver</vt:lpstr>
      <vt:lpstr>What Mobility 4 All offers</vt:lpstr>
      <vt:lpstr>Twin Cities          Pilot </vt:lpstr>
      <vt:lpstr>Path to Mobility Independence</vt:lpstr>
      <vt:lpstr>A Proud Member of……. </vt:lpstr>
      <vt:lpstr>Recommendations</vt:lpstr>
      <vt:lpstr>www.Mobility4All.net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21st Century Paratransit Solutions</dc:title>
  <dc:creator>John Q Doan</dc:creator>
  <cp:lastModifiedBy>Mullendore, Zoe</cp:lastModifiedBy>
  <cp:revision>77</cp:revision>
  <cp:lastPrinted>2017-11-15T19:20:59Z</cp:lastPrinted>
  <dcterms:modified xsi:type="dcterms:W3CDTF">2017-12-06T19:56:31Z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