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  <p:sldMasterId id="2147483655" r:id="rId2"/>
    <p:sldMasterId id="2147483663" r:id="rId3"/>
    <p:sldMasterId id="2147483680" r:id="rId4"/>
    <p:sldMasterId id="2147483697" r:id="rId5"/>
    <p:sldMasterId id="2147483714" r:id="rId6"/>
    <p:sldMasterId id="2147483731" r:id="rId7"/>
  </p:sldMasterIdLst>
  <p:notesMasterIdLst>
    <p:notesMasterId r:id="rId16"/>
  </p:notesMasterIdLst>
  <p:handoutMasterIdLst>
    <p:handoutMasterId r:id="rId17"/>
  </p:handoutMasterIdLst>
  <p:sldIdLst>
    <p:sldId id="259" r:id="rId8"/>
    <p:sldId id="260" r:id="rId9"/>
    <p:sldId id="261" r:id="rId10"/>
    <p:sldId id="262" r:id="rId11"/>
    <p:sldId id="267" r:id="rId12"/>
    <p:sldId id="268" r:id="rId13"/>
    <p:sldId id="269" r:id="rId14"/>
    <p:sldId id="266" r:id="rId15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72833802-FEF1-4C79-8D5D-14CF1EAF98D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795B01-B2F3-8111-EDDB-B4B97B801EC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86147-DE29-6945-BA9A-2BD2C170986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A6232B-9906-4CEE-84CC-4AFECDEB6F7E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9/30/2025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F6CF4-E739-EFA3-BDB4-67ED20A0935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77BEB-7276-F99C-A161-121E936EB64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FCA6CF-EE6B-4EF4-8A4B-88195EA256B2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108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0F6BA0-DCC7-1BCB-0D2A-F574DE88FBE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0D4D9-8DB1-BC62-576C-5FFDF8717F6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CBE805B-2A8C-4E61-A457-DB6509CEF945}" type="datetime1">
              <a:rPr lang="en-US"/>
              <a:pPr lvl="0"/>
              <a:t>9/30/2025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5AB704-64C9-659A-DC59-3AA460485F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E33E5E-6DC1-A0E8-83F6-1FCBF655787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3DD0B-9F7F-7C6B-91C0-9EAE4C96511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FC03-3038-0B2C-281C-F1E2C65E3F8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25C603C-053A-4D4C-B5DB-3EF6603665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1097234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44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548621" marR="0" lvl="1" indent="0" algn="l" defTabSz="1097234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44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1097234" marR="0" lvl="2" indent="0" algn="l" defTabSz="1097234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44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645855" marR="0" lvl="3" indent="0" algn="l" defTabSz="1097234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44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2194468" marR="0" lvl="4" indent="0" algn="l" defTabSz="1097234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44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7.jpe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ridge over Mississippi river near downtown Saint Paul, Minnesota ">
            <a:extLst>
              <a:ext uri="{FF2B5EF4-FFF2-40B4-BE49-F238E27FC236}">
                <a16:creationId xmlns:a16="http://schemas.microsoft.com/office/drawing/2014/main" id="{DB34A51B-022C-A498-F2B8-DB186FD2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618D925B-FDA2-7E58-5CF2-F31026AA2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51530"/>
            <a:ext cx="14630400" cy="2450592"/>
          </a:xfrm>
          <a:prstGeom prst="rect">
            <a:avLst/>
          </a:prstGeom>
          <a:solidFill>
            <a:srgbClr val="005DAA">
              <a:alpha val="7512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6DCC228-8CDF-AC1A-1D70-F74F03CF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81863" y="4948714"/>
            <a:ext cx="3481733" cy="245059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10" descr="Metropolitan Council logo">
            <a:extLst>
              <a:ext uri="{FF2B5EF4-FFF2-40B4-BE49-F238E27FC236}">
                <a16:creationId xmlns:a16="http://schemas.microsoft.com/office/drawing/2014/main" id="{7FECF313-0803-6308-7E05-D92678BA09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30" y="5097130"/>
            <a:ext cx="2779291" cy="19075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1DE0AF31-6CF6-48C8-823D-2D55140BC8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8260" y="5382213"/>
            <a:ext cx="9010488" cy="8292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One-line presentation title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1327739-4714-BD21-B80E-A46E52E1EF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8260" y="6324154"/>
            <a:ext cx="9010488" cy="826507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63B9546-E05F-9256-977F-F17C023ED7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06127" y="7558860"/>
            <a:ext cx="7657478" cy="381441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Month YYYY    Presenter Name    metrocouncil.org</a:t>
            </a:r>
          </a:p>
        </p:txBody>
      </p:sp>
    </p:spTree>
    <p:extLst>
      <p:ext uri="{BB962C8B-B14F-4D97-AF65-F5344CB8AC3E}">
        <p14:creationId xmlns:p14="http://schemas.microsoft.com/office/powerpoint/2010/main" val="374683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 Counci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A landscape under blue sky with clouds&#10;">
            <a:extLst>
              <a:ext uri="{FF2B5EF4-FFF2-40B4-BE49-F238E27FC236}">
                <a16:creationId xmlns:a16="http://schemas.microsoft.com/office/drawing/2014/main" id="{244F88E4-62B8-DBE4-1573-AAC5DEDAC7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1108700" y="0"/>
            <a:ext cx="4160401" cy="822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Outdoors photograph of creek bed with running stream">
            <a:extLst>
              <a:ext uri="{FF2B5EF4-FFF2-40B4-BE49-F238E27FC236}">
                <a16:creationId xmlns:a16="http://schemas.microsoft.com/office/drawing/2014/main" id="{AB01974A-8746-8222-64CC-EE67016E6D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5"/>
          <a:stretch>
            <a:fillRect/>
          </a:stretch>
        </p:blipFill>
        <p:spPr>
          <a:xfrm>
            <a:off x="5263002" y="0"/>
            <a:ext cx="4142103" cy="822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Outdoors photograph of Metro Transit Light Rail trains">
            <a:extLst>
              <a:ext uri="{FF2B5EF4-FFF2-40B4-BE49-F238E27FC236}">
                <a16:creationId xmlns:a16="http://schemas.microsoft.com/office/drawing/2014/main" id="{FAA17E2E-CCC0-9884-A483-E5B4A6A7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79878" y="0"/>
            <a:ext cx="4152903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CA3C2027-01EC-B1B2-82B7-07014702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1077684"/>
          </a:xfrm>
          <a:prstGeom prst="rect">
            <a:avLst/>
          </a:prstGeom>
          <a:solidFill>
            <a:srgbClr val="3A3A3A">
              <a:alpha val="7512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5B3246F-AB75-AD48-A3EE-824672E3F2B6}"/>
              </a:ext>
            </a:extLst>
          </p:cNvPr>
          <p:cNvSpPr/>
          <p:nvPr/>
        </p:nvSpPr>
        <p:spPr>
          <a:xfrm>
            <a:off x="1109926" y="598264"/>
            <a:ext cx="412990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30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Long-range planning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7C4754C-D8C7-C2D9-940E-F8794330CD38}"/>
              </a:ext>
            </a:extLst>
          </p:cNvPr>
          <p:cNvSpPr/>
          <p:nvPr/>
        </p:nvSpPr>
        <p:spPr>
          <a:xfrm>
            <a:off x="5257415" y="598264"/>
            <a:ext cx="412990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30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Environmental protection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80E2736-F06C-8ED2-4B10-A04890C6A9D3}"/>
              </a:ext>
            </a:extLst>
          </p:cNvPr>
          <p:cNvSpPr/>
          <p:nvPr/>
        </p:nvSpPr>
        <p:spPr>
          <a:xfrm>
            <a:off x="9405106" y="598264"/>
            <a:ext cx="412990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30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Transportation services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31A41AA-95E4-CEE3-C661-750C66163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1252" y="1074740"/>
            <a:ext cx="4142232" cy="95381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F642C43D-4B08-7A32-79FF-08C83F6B4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9931" y="1074740"/>
            <a:ext cx="4140266" cy="91440"/>
          </a:xfrm>
          <a:prstGeom prst="rect">
            <a:avLst/>
          </a:prstGeom>
          <a:solidFill>
            <a:srgbClr val="ED1B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AF06D4D-FEBC-6541-504F-2EB7491E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827" y="1074740"/>
            <a:ext cx="4142103" cy="91440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452A9A81-6314-10B9-B540-7B54C4CE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ECD6B86A-7D61-3F4C-ED4E-80575548C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D1B6EFFA-6D14-21DF-1D61-E127DAA79706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4723E5-D6B9-4787-8B95-2DF7AA4BD848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812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F4B756E-68D0-5844-B5ED-8CE22398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73C9A2F-AF1C-C0D7-F0CD-9E066D5B96B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85248F-BC1D-4C15-A647-C3F2C97EBD0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1861F61-84FD-9FD1-6949-B9D15B215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8B240E02-2B5C-7E94-A49E-4F0A5CB46F15}"/>
              </a:ext>
            </a:extLst>
          </p:cNvPr>
          <p:cNvSpPr/>
          <p:nvPr/>
        </p:nvSpPr>
        <p:spPr>
          <a:xfrm>
            <a:off x="0" y="0"/>
            <a:ext cx="5263981" cy="8229600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5DAA"/>
              </a:solidFill>
              <a:uFillTx/>
              <a:latin typeface="Arial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0D917C3-3724-6C24-CBB1-9E50A95FB837}"/>
              </a:ext>
            </a:extLst>
          </p:cNvPr>
          <p:cNvSpPr/>
          <p:nvPr/>
        </p:nvSpPr>
        <p:spPr>
          <a:xfrm rot="5400013">
            <a:off x="3938695" y="4069080"/>
            <a:ext cx="2743200" cy="91440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C51ADD66-0695-E10E-7CDB-5F309201B27D}"/>
              </a:ext>
            </a:extLst>
          </p:cNvPr>
          <p:cNvSpPr/>
          <p:nvPr/>
        </p:nvSpPr>
        <p:spPr>
          <a:xfrm rot="5400013">
            <a:off x="3938695" y="1325880"/>
            <a:ext cx="2743200" cy="91440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8939F26-F161-DC73-8E92-7C3E20299468}"/>
              </a:ext>
            </a:extLst>
          </p:cNvPr>
          <p:cNvSpPr/>
          <p:nvPr/>
        </p:nvSpPr>
        <p:spPr>
          <a:xfrm rot="5400013">
            <a:off x="3938695" y="6812280"/>
            <a:ext cx="2743200" cy="91440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5CD01B-2433-8C20-E3D4-B6C18A8FB2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3259" y="3434861"/>
            <a:ext cx="3997327" cy="1441935"/>
          </a:xfrm>
        </p:spPr>
        <p:txBody>
          <a:bodyPr/>
          <a:lstStyle>
            <a:lvl1pPr marL="0" indent="0">
              <a:buNone/>
              <a:defRPr sz="4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18DFB0A-10EE-2DBD-5AD8-23CD67D3E1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51780" y="3435345"/>
            <a:ext cx="5767385" cy="20510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Section break copy. Click to edit this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00018B-4DB1-3F7C-2C75-B2A5F4B32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37342-677A-5F58-0B9A-B19AC55A54A9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D4FDC2-AF6E-4C5D-8F8B-36AE424C729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5DF82-EA8A-FA4F-BAEA-4B0F74890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</p:spTree>
    <p:extLst>
      <p:ext uri="{BB962C8B-B14F-4D97-AF65-F5344CB8AC3E}">
        <p14:creationId xmlns:p14="http://schemas.microsoft.com/office/powerpoint/2010/main" val="393866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DCEB7660-CFEA-D4C7-6BC4-701052524AA2}"/>
              </a:ext>
            </a:extLst>
          </p:cNvPr>
          <p:cNvGrpSpPr/>
          <p:nvPr/>
        </p:nvGrpSpPr>
        <p:grpSpPr>
          <a:xfrm>
            <a:off x="1230526" y="-1756983"/>
            <a:ext cx="8089002" cy="881866"/>
            <a:chOff x="1230526" y="-1756983"/>
            <a:chExt cx="8089002" cy="881866"/>
          </a:xfrm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id="{ED3340BA-CA4A-B89D-C0D2-EB3B3A8EF253}"/>
                </a:ext>
              </a:extLst>
            </p:cNvPr>
            <p:cNvSpPr/>
            <p:nvPr/>
          </p:nvSpPr>
          <p:spPr>
            <a:xfrm>
              <a:off x="1315154" y="-1756983"/>
              <a:ext cx="1600200" cy="274320"/>
            </a:xfrm>
            <a:prstGeom prst="rect">
              <a:avLst/>
            </a:prstGeom>
            <a:solidFill>
              <a:srgbClr val="005D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" name="TextBox 20">
              <a:extLst>
                <a:ext uri="{FF2B5EF4-FFF2-40B4-BE49-F238E27FC236}">
                  <a16:creationId xmlns:a16="http://schemas.microsoft.com/office/drawing/2014/main" id="{0D713480-11AB-7192-2D68-0DCC7CB0355A}"/>
                </a:ext>
              </a:extLst>
            </p:cNvPr>
            <p:cNvSpPr txBox="1"/>
            <p:nvPr/>
          </p:nvSpPr>
          <p:spPr>
            <a:xfrm>
              <a:off x="1230526" y="-1471351"/>
              <a:ext cx="1600200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Primary Council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0/93/170</a:t>
              </a:r>
            </a:p>
          </p:txBody>
        </p:sp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32AA060-FA95-787D-7546-15DE426276A8}"/>
                </a:ext>
              </a:extLst>
            </p:cNvPr>
            <p:cNvSpPr/>
            <p:nvPr/>
          </p:nvSpPr>
          <p:spPr>
            <a:xfrm>
              <a:off x="2918069" y="-1756983"/>
              <a:ext cx="1600200" cy="274320"/>
            </a:xfrm>
            <a:prstGeom prst="rect">
              <a:avLst/>
            </a:prstGeom>
            <a:solidFill>
              <a:srgbClr val="6CA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96027677-CF1E-E4C0-7746-B7F69FBEC7A3}"/>
                </a:ext>
              </a:extLst>
            </p:cNvPr>
            <p:cNvSpPr txBox="1"/>
            <p:nvPr/>
          </p:nvSpPr>
          <p:spPr>
            <a:xfrm>
              <a:off x="2862739" y="-1429115"/>
              <a:ext cx="1489795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/Community Development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120/162/47</a:t>
              </a:r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DF25E014-E3A6-422C-8C69-67466ECAEC03}"/>
                </a:ext>
              </a:extLst>
            </p:cNvPr>
            <p:cNvSpPr/>
            <p:nvPr/>
          </p:nvSpPr>
          <p:spPr>
            <a:xfrm>
              <a:off x="4516578" y="-1756983"/>
              <a:ext cx="1600200" cy="274320"/>
            </a:xfrm>
            <a:prstGeom prst="rect">
              <a:avLst/>
            </a:prstGeom>
            <a:solidFill>
              <a:srgbClr val="EE31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31D53C5D-0A7D-3BE3-2D3E-3EB03A3273E6}"/>
                </a:ext>
              </a:extLst>
            </p:cNvPr>
            <p:cNvSpPr txBox="1"/>
            <p:nvPr/>
          </p:nvSpPr>
          <p:spPr>
            <a:xfrm>
              <a:off x="4448693" y="-1471351"/>
              <a:ext cx="1489795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/Transportation Services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238/49/36</a:t>
              </a:r>
            </a:p>
          </p:txBody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29903F09-2D66-8514-D29A-640FBBB7BC9C}"/>
                </a:ext>
              </a:extLst>
            </p:cNvPr>
            <p:cNvSpPr/>
            <p:nvPr/>
          </p:nvSpPr>
          <p:spPr>
            <a:xfrm>
              <a:off x="6112005" y="-1756983"/>
              <a:ext cx="1600200" cy="275051"/>
            </a:xfrm>
            <a:prstGeom prst="rect">
              <a:avLst/>
            </a:prstGeom>
            <a:solidFill>
              <a:srgbClr val="009A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83CCC20D-A92B-A6A0-1BA8-43CCFCD1D3BB}"/>
                </a:ext>
              </a:extLst>
            </p:cNvPr>
            <p:cNvSpPr txBox="1"/>
            <p:nvPr/>
          </p:nvSpPr>
          <p:spPr>
            <a:xfrm>
              <a:off x="6047201" y="-1471351"/>
              <a:ext cx="1600200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/Environmental Services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0/154/199</a:t>
              </a:r>
            </a:p>
          </p:txBody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478DA5BA-A110-BE07-B876-1F4F6C398721}"/>
                </a:ext>
              </a:extLst>
            </p:cNvPr>
            <p:cNvSpPr/>
            <p:nvPr/>
          </p:nvSpPr>
          <p:spPr>
            <a:xfrm>
              <a:off x="7719328" y="-1756983"/>
              <a:ext cx="1600200" cy="274320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A7E55046-238E-4148-3DCA-0D2101640327}"/>
                </a:ext>
              </a:extLst>
            </p:cNvPr>
            <p:cNvSpPr txBox="1"/>
            <p:nvPr/>
          </p:nvSpPr>
          <p:spPr>
            <a:xfrm>
              <a:off x="7729130" y="-1471351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Black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0/0/0</a:t>
              </a:r>
            </a:p>
          </p:txBody>
        </p:sp>
      </p:grpSp>
      <p:sp>
        <p:nvSpPr>
          <p:cNvPr id="13" name="Rectangle 31">
            <a:extLst>
              <a:ext uri="{FF2B5EF4-FFF2-40B4-BE49-F238E27FC236}">
                <a16:creationId xmlns:a16="http://schemas.microsoft.com/office/drawing/2014/main" id="{DBA4B17A-0785-932C-CDC1-80CDFCEED8ED}"/>
              </a:ext>
            </a:extLst>
          </p:cNvPr>
          <p:cNvSpPr/>
          <p:nvPr/>
        </p:nvSpPr>
        <p:spPr>
          <a:xfrm>
            <a:off x="1432197" y="2383529"/>
            <a:ext cx="958464" cy="951085"/>
          </a:xfrm>
          <a:prstGeom prst="rect">
            <a:avLst/>
          </a:prstGeom>
          <a:solidFill>
            <a:srgbClr val="005DAA"/>
          </a:solidFill>
          <a:ln w="12701" cap="flat">
            <a:solidFill>
              <a:srgbClr val="00427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6CFC8D75-3D0B-F28B-FA1C-328DF779D507}"/>
              </a:ext>
            </a:extLst>
          </p:cNvPr>
          <p:cNvSpPr txBox="1"/>
          <p:nvPr/>
        </p:nvSpPr>
        <p:spPr>
          <a:xfrm>
            <a:off x="1355067" y="3397782"/>
            <a:ext cx="184916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Primary Council</a:t>
            </a:r>
            <a:br>
              <a:rPr lang="en-US" sz="10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</a:br>
            <a:r>
              <a:rPr lang="en-US" sz="10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RGB 0/93/170</a:t>
            </a:r>
          </a:p>
        </p:txBody>
      </p:sp>
      <p:grpSp>
        <p:nvGrpSpPr>
          <p:cNvPr id="15" name="Group 1">
            <a:extLst>
              <a:ext uri="{FF2B5EF4-FFF2-40B4-BE49-F238E27FC236}">
                <a16:creationId xmlns:a16="http://schemas.microsoft.com/office/drawing/2014/main" id="{119F73CD-826A-9B5F-032C-05E9F1A777D4}"/>
              </a:ext>
            </a:extLst>
          </p:cNvPr>
          <p:cNvGrpSpPr/>
          <p:nvPr/>
        </p:nvGrpSpPr>
        <p:grpSpPr>
          <a:xfrm>
            <a:off x="3549261" y="2383529"/>
            <a:ext cx="1849163" cy="1414367"/>
            <a:chOff x="3549261" y="2383529"/>
            <a:chExt cx="1849163" cy="1414367"/>
          </a:xfrm>
        </p:grpSpPr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4C728923-0ABF-4F8F-88A4-5264E8C19AE2}"/>
                </a:ext>
              </a:extLst>
            </p:cNvPr>
            <p:cNvSpPr/>
            <p:nvPr/>
          </p:nvSpPr>
          <p:spPr>
            <a:xfrm>
              <a:off x="3626382" y="2383529"/>
              <a:ext cx="958464" cy="951085"/>
            </a:xfrm>
            <a:prstGeom prst="rect">
              <a:avLst/>
            </a:prstGeom>
            <a:solidFill>
              <a:srgbClr val="6CA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54D4E0DB-6D7E-ED19-9C38-3D72304AEF64}"/>
                </a:ext>
              </a:extLst>
            </p:cNvPr>
            <p:cNvSpPr txBox="1"/>
            <p:nvPr/>
          </p:nvSpPr>
          <p:spPr>
            <a:xfrm>
              <a:off x="3549261" y="3397782"/>
              <a:ext cx="18491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2nd/Community Development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120/162/47</a:t>
              </a: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0BE3E89D-17F9-BDB3-B0C9-961E084CB5EF}"/>
              </a:ext>
            </a:extLst>
          </p:cNvPr>
          <p:cNvGrpSpPr/>
          <p:nvPr/>
        </p:nvGrpSpPr>
        <p:grpSpPr>
          <a:xfrm>
            <a:off x="5857756" y="2383529"/>
            <a:ext cx="1849163" cy="1414367"/>
            <a:chOff x="5857756" y="2383529"/>
            <a:chExt cx="1849163" cy="1414367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47DFF886-A2BB-BEF9-F493-D646C9EE5133}"/>
                </a:ext>
              </a:extLst>
            </p:cNvPr>
            <p:cNvSpPr/>
            <p:nvPr/>
          </p:nvSpPr>
          <p:spPr>
            <a:xfrm>
              <a:off x="5934876" y="2383529"/>
              <a:ext cx="958464" cy="951085"/>
            </a:xfrm>
            <a:prstGeom prst="rect">
              <a:avLst/>
            </a:prstGeom>
            <a:solidFill>
              <a:srgbClr val="EE31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id="{E809134D-572D-01A2-91B0-1531AB3D9410}"/>
                </a:ext>
              </a:extLst>
            </p:cNvPr>
            <p:cNvSpPr txBox="1"/>
            <p:nvPr/>
          </p:nvSpPr>
          <p:spPr>
            <a:xfrm>
              <a:off x="5857756" y="3397782"/>
              <a:ext cx="1849163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2nd/Transportation Services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238/49/36</a:t>
              </a:r>
            </a:p>
          </p:txBody>
        </p:sp>
      </p:grpSp>
      <p:grpSp>
        <p:nvGrpSpPr>
          <p:cNvPr id="21" name="Group 3">
            <a:extLst>
              <a:ext uri="{FF2B5EF4-FFF2-40B4-BE49-F238E27FC236}">
                <a16:creationId xmlns:a16="http://schemas.microsoft.com/office/drawing/2014/main" id="{71D9C420-1205-E43D-A29D-1FFF4B23F2B5}"/>
              </a:ext>
            </a:extLst>
          </p:cNvPr>
          <p:cNvGrpSpPr/>
          <p:nvPr/>
        </p:nvGrpSpPr>
        <p:grpSpPr>
          <a:xfrm>
            <a:off x="8109100" y="2383529"/>
            <a:ext cx="1773716" cy="1414367"/>
            <a:chOff x="8109100" y="2383529"/>
            <a:chExt cx="1773716" cy="1414367"/>
          </a:xfrm>
        </p:grpSpPr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7D585AF9-240A-A5EB-53E6-0E1856D09608}"/>
                </a:ext>
              </a:extLst>
            </p:cNvPr>
            <p:cNvSpPr/>
            <p:nvPr/>
          </p:nvSpPr>
          <p:spPr>
            <a:xfrm>
              <a:off x="8186220" y="2383529"/>
              <a:ext cx="958464" cy="951085"/>
            </a:xfrm>
            <a:prstGeom prst="rect">
              <a:avLst/>
            </a:prstGeom>
            <a:solidFill>
              <a:srgbClr val="009A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" name="TextBox 41">
              <a:extLst>
                <a:ext uri="{FF2B5EF4-FFF2-40B4-BE49-F238E27FC236}">
                  <a16:creationId xmlns:a16="http://schemas.microsoft.com/office/drawing/2014/main" id="{FF6CCF59-E7F9-A021-DDC1-571A88A4F331}"/>
                </a:ext>
              </a:extLst>
            </p:cNvPr>
            <p:cNvSpPr txBox="1"/>
            <p:nvPr/>
          </p:nvSpPr>
          <p:spPr>
            <a:xfrm>
              <a:off x="8109100" y="3397782"/>
              <a:ext cx="1773716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/Environmental Services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0/154/199</a:t>
              </a: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E4E16CB8-5EB2-D7F1-BD82-6ED5C72F35BB}"/>
              </a:ext>
            </a:extLst>
          </p:cNvPr>
          <p:cNvGrpSpPr/>
          <p:nvPr/>
        </p:nvGrpSpPr>
        <p:grpSpPr>
          <a:xfrm>
            <a:off x="10360444" y="2383529"/>
            <a:ext cx="1344058" cy="1414367"/>
            <a:chOff x="10360444" y="2383529"/>
            <a:chExt cx="1344058" cy="1414367"/>
          </a:xfrm>
        </p:grpSpPr>
        <p:sp>
          <p:nvSpPr>
            <p:cNvPr id="25" name="Rectangle 42">
              <a:extLst>
                <a:ext uri="{FF2B5EF4-FFF2-40B4-BE49-F238E27FC236}">
                  <a16:creationId xmlns:a16="http://schemas.microsoft.com/office/drawing/2014/main" id="{412CC61E-8404-7072-0FFA-614BA327CCA8}"/>
                </a:ext>
              </a:extLst>
            </p:cNvPr>
            <p:cNvSpPr/>
            <p:nvPr/>
          </p:nvSpPr>
          <p:spPr>
            <a:xfrm>
              <a:off x="10437565" y="2383529"/>
              <a:ext cx="958464" cy="951085"/>
            </a:xfrm>
            <a:prstGeom prst="rect">
              <a:avLst/>
            </a:prstGeom>
            <a:solidFill>
              <a:srgbClr val="000000"/>
            </a:solidFill>
            <a:ln w="12701" cap="flat">
              <a:solidFill>
                <a:srgbClr val="00427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092F38B7-C222-75A4-EAD3-EFB3B6641F5A}"/>
                </a:ext>
              </a:extLst>
            </p:cNvPr>
            <p:cNvSpPr txBox="1"/>
            <p:nvPr/>
          </p:nvSpPr>
          <p:spPr>
            <a:xfrm>
              <a:off x="10360444" y="3397782"/>
              <a:ext cx="1344058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Black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0/0/0</a:t>
              </a:r>
            </a:p>
          </p:txBody>
        </p:sp>
      </p:grpSp>
      <p:sp>
        <p:nvSpPr>
          <p:cNvPr id="27" name="TextBox 44">
            <a:extLst>
              <a:ext uri="{FF2B5EF4-FFF2-40B4-BE49-F238E27FC236}">
                <a16:creationId xmlns:a16="http://schemas.microsoft.com/office/drawing/2014/main" id="{E3D62FE2-08A0-C463-2A40-8B7EB83FAC51}"/>
              </a:ext>
            </a:extLst>
          </p:cNvPr>
          <p:cNvSpPr txBox="1"/>
          <p:nvPr/>
        </p:nvSpPr>
        <p:spPr>
          <a:xfrm>
            <a:off x="1274399" y="1801459"/>
            <a:ext cx="880248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 Brand Colors used</a:t>
            </a:r>
          </a:p>
        </p:txBody>
      </p:sp>
      <p:sp>
        <p:nvSpPr>
          <p:cNvPr id="28" name="TextBox 45">
            <a:extLst>
              <a:ext uri="{FF2B5EF4-FFF2-40B4-BE49-F238E27FC236}">
                <a16:creationId xmlns:a16="http://schemas.microsoft.com/office/drawing/2014/main" id="{16548332-AB8A-2AAC-CB29-B9CDAE96EF69}"/>
              </a:ext>
            </a:extLst>
          </p:cNvPr>
          <p:cNvSpPr txBox="1"/>
          <p:nvPr/>
        </p:nvSpPr>
        <p:spPr>
          <a:xfrm>
            <a:off x="1344826" y="4016255"/>
            <a:ext cx="1102497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Tints of these colors, including grey, appear in values of 100, 70, 50, 30 and 10%</a:t>
            </a: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D86D7E8E-E0A7-4A33-5A3F-D3E9864EBD64}"/>
              </a:ext>
            </a:extLst>
          </p:cNvPr>
          <p:cNvSpPr/>
          <p:nvPr/>
        </p:nvSpPr>
        <p:spPr>
          <a:xfrm>
            <a:off x="1469989" y="4479398"/>
            <a:ext cx="752350" cy="706053"/>
          </a:xfrm>
          <a:prstGeom prst="rect">
            <a:avLst/>
          </a:prstGeom>
          <a:solidFill>
            <a:srgbClr val="005DAA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" name="Rectangle 47">
            <a:extLst>
              <a:ext uri="{FF2B5EF4-FFF2-40B4-BE49-F238E27FC236}">
                <a16:creationId xmlns:a16="http://schemas.microsoft.com/office/drawing/2014/main" id="{5981BA69-BBAB-F50D-3FAC-67CB77EF6053}"/>
              </a:ext>
            </a:extLst>
          </p:cNvPr>
          <p:cNvSpPr/>
          <p:nvPr/>
        </p:nvSpPr>
        <p:spPr>
          <a:xfrm>
            <a:off x="1469989" y="5272265"/>
            <a:ext cx="752350" cy="706053"/>
          </a:xfrm>
          <a:prstGeom prst="rect">
            <a:avLst/>
          </a:prstGeom>
          <a:solidFill>
            <a:srgbClr val="005DAA">
              <a:alpha val="4956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" name="Rectangle 48">
            <a:extLst>
              <a:ext uri="{FF2B5EF4-FFF2-40B4-BE49-F238E27FC236}">
                <a16:creationId xmlns:a16="http://schemas.microsoft.com/office/drawing/2014/main" id="{589C384F-A46F-3FB9-6A2A-D42B1BB9055B}"/>
              </a:ext>
            </a:extLst>
          </p:cNvPr>
          <p:cNvSpPr/>
          <p:nvPr/>
        </p:nvSpPr>
        <p:spPr>
          <a:xfrm>
            <a:off x="1469989" y="6065132"/>
            <a:ext cx="752350" cy="706053"/>
          </a:xfrm>
          <a:prstGeom prst="rect">
            <a:avLst/>
          </a:prstGeom>
          <a:solidFill>
            <a:srgbClr val="005DAA">
              <a:alpha val="69955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A4849A4A-8A5B-E8BF-8AA1-EE25BB1F230D}"/>
              </a:ext>
            </a:extLst>
          </p:cNvPr>
          <p:cNvSpPr/>
          <p:nvPr/>
        </p:nvSpPr>
        <p:spPr>
          <a:xfrm>
            <a:off x="1469989" y="6858000"/>
            <a:ext cx="752350" cy="706053"/>
          </a:xfrm>
          <a:prstGeom prst="rect">
            <a:avLst/>
          </a:prstGeom>
          <a:solidFill>
            <a:srgbClr val="005DAA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" name="TextBox 50">
            <a:extLst>
              <a:ext uri="{FF2B5EF4-FFF2-40B4-BE49-F238E27FC236}">
                <a16:creationId xmlns:a16="http://schemas.microsoft.com/office/drawing/2014/main" id="{451E532A-48B9-79B3-3B24-BB8C80D063D8}"/>
              </a:ext>
            </a:extLst>
          </p:cNvPr>
          <p:cNvSpPr txBox="1"/>
          <p:nvPr/>
        </p:nvSpPr>
        <p:spPr>
          <a:xfrm>
            <a:off x="2326507" y="4687744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70%</a:t>
            </a:r>
          </a:p>
        </p:txBody>
      </p:sp>
      <p:sp>
        <p:nvSpPr>
          <p:cNvPr id="34" name="TextBox 51">
            <a:extLst>
              <a:ext uri="{FF2B5EF4-FFF2-40B4-BE49-F238E27FC236}">
                <a16:creationId xmlns:a16="http://schemas.microsoft.com/office/drawing/2014/main" id="{346B84E4-CF6A-0067-2C05-795C36E36C8D}"/>
              </a:ext>
            </a:extLst>
          </p:cNvPr>
          <p:cNvSpPr txBox="1"/>
          <p:nvPr/>
        </p:nvSpPr>
        <p:spPr>
          <a:xfrm>
            <a:off x="2326507" y="54864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50%</a:t>
            </a: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C4279884-D857-4BBF-B2C4-D698A5D02C00}"/>
              </a:ext>
            </a:extLst>
          </p:cNvPr>
          <p:cNvSpPr txBox="1"/>
          <p:nvPr/>
        </p:nvSpPr>
        <p:spPr>
          <a:xfrm>
            <a:off x="2326507" y="6248396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30%</a:t>
            </a:r>
          </a:p>
        </p:txBody>
      </p:sp>
      <p:sp>
        <p:nvSpPr>
          <p:cNvPr id="36" name="TextBox 53">
            <a:extLst>
              <a:ext uri="{FF2B5EF4-FFF2-40B4-BE49-F238E27FC236}">
                <a16:creationId xmlns:a16="http://schemas.microsoft.com/office/drawing/2014/main" id="{9DD321F2-AF99-8311-C88C-F858FB3FD558}"/>
              </a:ext>
            </a:extLst>
          </p:cNvPr>
          <p:cNvSpPr txBox="1"/>
          <p:nvPr/>
        </p:nvSpPr>
        <p:spPr>
          <a:xfrm>
            <a:off x="2326507" y="70866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10%</a:t>
            </a:r>
          </a:p>
        </p:txBody>
      </p:sp>
      <p:sp>
        <p:nvSpPr>
          <p:cNvPr id="37" name="Rectangle 54">
            <a:extLst>
              <a:ext uri="{FF2B5EF4-FFF2-40B4-BE49-F238E27FC236}">
                <a16:creationId xmlns:a16="http://schemas.microsoft.com/office/drawing/2014/main" id="{5A2E9A95-34A6-CD5A-D3B6-0214F81FA25E}"/>
              </a:ext>
            </a:extLst>
          </p:cNvPr>
          <p:cNvSpPr/>
          <p:nvPr/>
        </p:nvSpPr>
        <p:spPr>
          <a:xfrm>
            <a:off x="3733796" y="4479398"/>
            <a:ext cx="752350" cy="706053"/>
          </a:xfrm>
          <a:prstGeom prst="rect">
            <a:avLst/>
          </a:prstGeom>
          <a:solidFill>
            <a:srgbClr val="6CA400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" name="Rectangle 55">
            <a:extLst>
              <a:ext uri="{FF2B5EF4-FFF2-40B4-BE49-F238E27FC236}">
                <a16:creationId xmlns:a16="http://schemas.microsoft.com/office/drawing/2014/main" id="{7362FF9B-DEDD-5C38-A64E-758D47BBE95D}"/>
              </a:ext>
            </a:extLst>
          </p:cNvPr>
          <p:cNvSpPr/>
          <p:nvPr/>
        </p:nvSpPr>
        <p:spPr>
          <a:xfrm>
            <a:off x="3733796" y="5272265"/>
            <a:ext cx="752350" cy="706053"/>
          </a:xfrm>
          <a:prstGeom prst="rect">
            <a:avLst/>
          </a:prstGeom>
          <a:solidFill>
            <a:srgbClr val="6CA400">
              <a:alpha val="4956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84AB4451-D4C1-24AB-7D5D-F5D1B9FBEF0E}"/>
              </a:ext>
            </a:extLst>
          </p:cNvPr>
          <p:cNvSpPr/>
          <p:nvPr/>
        </p:nvSpPr>
        <p:spPr>
          <a:xfrm>
            <a:off x="3733796" y="6065132"/>
            <a:ext cx="752350" cy="706053"/>
          </a:xfrm>
          <a:prstGeom prst="rect">
            <a:avLst/>
          </a:prstGeom>
          <a:solidFill>
            <a:srgbClr val="6CA400">
              <a:alpha val="69955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" name="Rectangle 57">
            <a:extLst>
              <a:ext uri="{FF2B5EF4-FFF2-40B4-BE49-F238E27FC236}">
                <a16:creationId xmlns:a16="http://schemas.microsoft.com/office/drawing/2014/main" id="{F944BDD9-E164-9638-2199-55965F8935D1}"/>
              </a:ext>
            </a:extLst>
          </p:cNvPr>
          <p:cNvSpPr/>
          <p:nvPr/>
        </p:nvSpPr>
        <p:spPr>
          <a:xfrm>
            <a:off x="3733796" y="6858000"/>
            <a:ext cx="752350" cy="706053"/>
          </a:xfrm>
          <a:prstGeom prst="rect">
            <a:avLst/>
          </a:prstGeom>
          <a:solidFill>
            <a:srgbClr val="6CA400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1" name="TextBox 58">
            <a:extLst>
              <a:ext uri="{FF2B5EF4-FFF2-40B4-BE49-F238E27FC236}">
                <a16:creationId xmlns:a16="http://schemas.microsoft.com/office/drawing/2014/main" id="{DF9D74C5-F88D-4FDF-60AB-76E24C307DFB}"/>
              </a:ext>
            </a:extLst>
          </p:cNvPr>
          <p:cNvSpPr txBox="1"/>
          <p:nvPr/>
        </p:nvSpPr>
        <p:spPr>
          <a:xfrm>
            <a:off x="4590324" y="4687744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70%</a:t>
            </a:r>
          </a:p>
        </p:txBody>
      </p:sp>
      <p:sp>
        <p:nvSpPr>
          <p:cNvPr id="42" name="TextBox 59">
            <a:extLst>
              <a:ext uri="{FF2B5EF4-FFF2-40B4-BE49-F238E27FC236}">
                <a16:creationId xmlns:a16="http://schemas.microsoft.com/office/drawing/2014/main" id="{696413B8-E781-8409-EF31-CC10C4152F94}"/>
              </a:ext>
            </a:extLst>
          </p:cNvPr>
          <p:cNvSpPr txBox="1"/>
          <p:nvPr/>
        </p:nvSpPr>
        <p:spPr>
          <a:xfrm>
            <a:off x="4590324" y="54864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50%</a:t>
            </a:r>
          </a:p>
        </p:txBody>
      </p:sp>
      <p:sp>
        <p:nvSpPr>
          <p:cNvPr id="43" name="TextBox 60">
            <a:extLst>
              <a:ext uri="{FF2B5EF4-FFF2-40B4-BE49-F238E27FC236}">
                <a16:creationId xmlns:a16="http://schemas.microsoft.com/office/drawing/2014/main" id="{0C21B62B-3A15-A9E3-2695-3FFB80921DF5}"/>
              </a:ext>
            </a:extLst>
          </p:cNvPr>
          <p:cNvSpPr txBox="1"/>
          <p:nvPr/>
        </p:nvSpPr>
        <p:spPr>
          <a:xfrm>
            <a:off x="4590324" y="6248396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30%</a:t>
            </a:r>
          </a:p>
        </p:txBody>
      </p:sp>
      <p:sp>
        <p:nvSpPr>
          <p:cNvPr id="44" name="TextBox 61">
            <a:extLst>
              <a:ext uri="{FF2B5EF4-FFF2-40B4-BE49-F238E27FC236}">
                <a16:creationId xmlns:a16="http://schemas.microsoft.com/office/drawing/2014/main" id="{B67E7F90-2327-5E82-AF4F-0DCF50C519E0}"/>
              </a:ext>
            </a:extLst>
          </p:cNvPr>
          <p:cNvSpPr txBox="1"/>
          <p:nvPr/>
        </p:nvSpPr>
        <p:spPr>
          <a:xfrm>
            <a:off x="4590324" y="70866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10%</a:t>
            </a:r>
          </a:p>
        </p:txBody>
      </p:sp>
      <p:sp>
        <p:nvSpPr>
          <p:cNvPr id="45" name="Rectangle 62">
            <a:extLst>
              <a:ext uri="{FF2B5EF4-FFF2-40B4-BE49-F238E27FC236}">
                <a16:creationId xmlns:a16="http://schemas.microsoft.com/office/drawing/2014/main" id="{E63FFD91-588D-1895-D7B9-55D257EC9919}"/>
              </a:ext>
            </a:extLst>
          </p:cNvPr>
          <p:cNvSpPr/>
          <p:nvPr/>
        </p:nvSpPr>
        <p:spPr>
          <a:xfrm>
            <a:off x="5943600" y="4479398"/>
            <a:ext cx="752350" cy="706053"/>
          </a:xfrm>
          <a:prstGeom prst="rect">
            <a:avLst/>
          </a:prstGeom>
          <a:solidFill>
            <a:srgbClr val="EE3126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5960FADB-E248-36E5-679E-A0B3F1938B1F}"/>
              </a:ext>
            </a:extLst>
          </p:cNvPr>
          <p:cNvSpPr/>
          <p:nvPr/>
        </p:nvSpPr>
        <p:spPr>
          <a:xfrm>
            <a:off x="5943600" y="5272265"/>
            <a:ext cx="752350" cy="706053"/>
          </a:xfrm>
          <a:prstGeom prst="rect">
            <a:avLst/>
          </a:prstGeom>
          <a:solidFill>
            <a:srgbClr val="EE3126">
              <a:alpha val="4956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7" name="Rectangle 64">
            <a:extLst>
              <a:ext uri="{FF2B5EF4-FFF2-40B4-BE49-F238E27FC236}">
                <a16:creationId xmlns:a16="http://schemas.microsoft.com/office/drawing/2014/main" id="{3B0691CC-01A3-3A93-CBE4-6B47D05CCC9C}"/>
              </a:ext>
            </a:extLst>
          </p:cNvPr>
          <p:cNvSpPr/>
          <p:nvPr/>
        </p:nvSpPr>
        <p:spPr>
          <a:xfrm>
            <a:off x="5943600" y="6065132"/>
            <a:ext cx="752350" cy="706053"/>
          </a:xfrm>
          <a:prstGeom prst="rect">
            <a:avLst/>
          </a:prstGeom>
          <a:solidFill>
            <a:srgbClr val="EE3126">
              <a:alpha val="69955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8" name="Rectangle 65">
            <a:extLst>
              <a:ext uri="{FF2B5EF4-FFF2-40B4-BE49-F238E27FC236}">
                <a16:creationId xmlns:a16="http://schemas.microsoft.com/office/drawing/2014/main" id="{222E9B7A-97C5-4BF7-3050-141F18DC14A9}"/>
              </a:ext>
            </a:extLst>
          </p:cNvPr>
          <p:cNvSpPr/>
          <p:nvPr/>
        </p:nvSpPr>
        <p:spPr>
          <a:xfrm>
            <a:off x="5943600" y="6858000"/>
            <a:ext cx="752350" cy="706053"/>
          </a:xfrm>
          <a:prstGeom prst="rect">
            <a:avLst/>
          </a:prstGeom>
          <a:solidFill>
            <a:srgbClr val="EE3126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9" name="TextBox 66">
            <a:extLst>
              <a:ext uri="{FF2B5EF4-FFF2-40B4-BE49-F238E27FC236}">
                <a16:creationId xmlns:a16="http://schemas.microsoft.com/office/drawing/2014/main" id="{719F9A5C-A358-915C-7A9B-02E8D65F1D9E}"/>
              </a:ext>
            </a:extLst>
          </p:cNvPr>
          <p:cNvSpPr txBox="1"/>
          <p:nvPr/>
        </p:nvSpPr>
        <p:spPr>
          <a:xfrm>
            <a:off x="6800127" y="4687744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70%</a:t>
            </a:r>
          </a:p>
        </p:txBody>
      </p:sp>
      <p:sp>
        <p:nvSpPr>
          <p:cNvPr id="50" name="TextBox 67">
            <a:extLst>
              <a:ext uri="{FF2B5EF4-FFF2-40B4-BE49-F238E27FC236}">
                <a16:creationId xmlns:a16="http://schemas.microsoft.com/office/drawing/2014/main" id="{E43B8CC8-7D85-9FFF-CFEA-717D75AA39E4}"/>
              </a:ext>
            </a:extLst>
          </p:cNvPr>
          <p:cNvSpPr txBox="1"/>
          <p:nvPr/>
        </p:nvSpPr>
        <p:spPr>
          <a:xfrm>
            <a:off x="6800127" y="54864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50%</a:t>
            </a:r>
          </a:p>
        </p:txBody>
      </p:sp>
      <p:sp>
        <p:nvSpPr>
          <p:cNvPr id="51" name="TextBox 68">
            <a:extLst>
              <a:ext uri="{FF2B5EF4-FFF2-40B4-BE49-F238E27FC236}">
                <a16:creationId xmlns:a16="http://schemas.microsoft.com/office/drawing/2014/main" id="{A746D4E8-E87A-FF0D-B076-07BD109CC81F}"/>
              </a:ext>
            </a:extLst>
          </p:cNvPr>
          <p:cNvSpPr txBox="1"/>
          <p:nvPr/>
        </p:nvSpPr>
        <p:spPr>
          <a:xfrm>
            <a:off x="6800127" y="6248396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30%</a:t>
            </a:r>
          </a:p>
        </p:txBody>
      </p:sp>
      <p:sp>
        <p:nvSpPr>
          <p:cNvPr id="52" name="TextBox 69">
            <a:extLst>
              <a:ext uri="{FF2B5EF4-FFF2-40B4-BE49-F238E27FC236}">
                <a16:creationId xmlns:a16="http://schemas.microsoft.com/office/drawing/2014/main" id="{6804418A-5AE2-5E4B-072D-9DF613C670A7}"/>
              </a:ext>
            </a:extLst>
          </p:cNvPr>
          <p:cNvSpPr txBox="1"/>
          <p:nvPr/>
        </p:nvSpPr>
        <p:spPr>
          <a:xfrm>
            <a:off x="6800127" y="70866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10%</a:t>
            </a:r>
          </a:p>
        </p:txBody>
      </p:sp>
      <p:sp>
        <p:nvSpPr>
          <p:cNvPr id="53" name="Rectangle 70">
            <a:extLst>
              <a:ext uri="{FF2B5EF4-FFF2-40B4-BE49-F238E27FC236}">
                <a16:creationId xmlns:a16="http://schemas.microsoft.com/office/drawing/2014/main" id="{BE0D9EEA-DA7B-F563-9413-4DE2014336E0}"/>
              </a:ext>
            </a:extLst>
          </p:cNvPr>
          <p:cNvSpPr/>
          <p:nvPr/>
        </p:nvSpPr>
        <p:spPr>
          <a:xfrm>
            <a:off x="8229600" y="4479398"/>
            <a:ext cx="752350" cy="706053"/>
          </a:xfrm>
          <a:prstGeom prst="rect">
            <a:avLst/>
          </a:prstGeom>
          <a:solidFill>
            <a:srgbClr val="009AC7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4" name="Rectangle 71">
            <a:extLst>
              <a:ext uri="{FF2B5EF4-FFF2-40B4-BE49-F238E27FC236}">
                <a16:creationId xmlns:a16="http://schemas.microsoft.com/office/drawing/2014/main" id="{CB23F7C5-45EA-00C6-2450-4A26CD314D8D}"/>
              </a:ext>
            </a:extLst>
          </p:cNvPr>
          <p:cNvSpPr/>
          <p:nvPr/>
        </p:nvSpPr>
        <p:spPr>
          <a:xfrm>
            <a:off x="8229600" y="5272265"/>
            <a:ext cx="752350" cy="706053"/>
          </a:xfrm>
          <a:prstGeom prst="rect">
            <a:avLst/>
          </a:prstGeom>
          <a:solidFill>
            <a:srgbClr val="009AC7">
              <a:alpha val="4956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5" name="Rectangle 72">
            <a:extLst>
              <a:ext uri="{FF2B5EF4-FFF2-40B4-BE49-F238E27FC236}">
                <a16:creationId xmlns:a16="http://schemas.microsoft.com/office/drawing/2014/main" id="{D8DD1FCB-F4C3-81EF-7707-FAFF10F70D35}"/>
              </a:ext>
            </a:extLst>
          </p:cNvPr>
          <p:cNvSpPr/>
          <p:nvPr/>
        </p:nvSpPr>
        <p:spPr>
          <a:xfrm>
            <a:off x="8229600" y="6065132"/>
            <a:ext cx="752350" cy="706053"/>
          </a:xfrm>
          <a:prstGeom prst="rect">
            <a:avLst/>
          </a:prstGeom>
          <a:solidFill>
            <a:srgbClr val="009AC7">
              <a:alpha val="69955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6" name="Rectangle 73">
            <a:extLst>
              <a:ext uri="{FF2B5EF4-FFF2-40B4-BE49-F238E27FC236}">
                <a16:creationId xmlns:a16="http://schemas.microsoft.com/office/drawing/2014/main" id="{5682D630-65DC-2862-2960-5F7672668D63}"/>
              </a:ext>
            </a:extLst>
          </p:cNvPr>
          <p:cNvSpPr/>
          <p:nvPr/>
        </p:nvSpPr>
        <p:spPr>
          <a:xfrm>
            <a:off x="8229600" y="6858000"/>
            <a:ext cx="752350" cy="706053"/>
          </a:xfrm>
          <a:prstGeom prst="rect">
            <a:avLst/>
          </a:prstGeom>
          <a:solidFill>
            <a:srgbClr val="009AC7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7" name="TextBox 74">
            <a:extLst>
              <a:ext uri="{FF2B5EF4-FFF2-40B4-BE49-F238E27FC236}">
                <a16:creationId xmlns:a16="http://schemas.microsoft.com/office/drawing/2014/main" id="{08D62673-9986-DCF0-911F-020F205E8542}"/>
              </a:ext>
            </a:extLst>
          </p:cNvPr>
          <p:cNvSpPr txBox="1"/>
          <p:nvPr/>
        </p:nvSpPr>
        <p:spPr>
          <a:xfrm>
            <a:off x="9086127" y="4687744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70%</a:t>
            </a:r>
          </a:p>
        </p:txBody>
      </p:sp>
      <p:sp>
        <p:nvSpPr>
          <p:cNvPr id="58" name="TextBox 75">
            <a:extLst>
              <a:ext uri="{FF2B5EF4-FFF2-40B4-BE49-F238E27FC236}">
                <a16:creationId xmlns:a16="http://schemas.microsoft.com/office/drawing/2014/main" id="{240E8F90-1003-77A2-915C-EA684A0D6474}"/>
              </a:ext>
            </a:extLst>
          </p:cNvPr>
          <p:cNvSpPr txBox="1"/>
          <p:nvPr/>
        </p:nvSpPr>
        <p:spPr>
          <a:xfrm>
            <a:off x="9086127" y="54864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50%</a:t>
            </a:r>
          </a:p>
        </p:txBody>
      </p:sp>
      <p:sp>
        <p:nvSpPr>
          <p:cNvPr id="59" name="TextBox 76">
            <a:extLst>
              <a:ext uri="{FF2B5EF4-FFF2-40B4-BE49-F238E27FC236}">
                <a16:creationId xmlns:a16="http://schemas.microsoft.com/office/drawing/2014/main" id="{01A28884-72A0-4C82-20A6-415D7A0C1810}"/>
              </a:ext>
            </a:extLst>
          </p:cNvPr>
          <p:cNvSpPr txBox="1"/>
          <p:nvPr/>
        </p:nvSpPr>
        <p:spPr>
          <a:xfrm>
            <a:off x="9086127" y="6248396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30%</a:t>
            </a:r>
          </a:p>
        </p:txBody>
      </p:sp>
      <p:sp>
        <p:nvSpPr>
          <p:cNvPr id="60" name="TextBox 77">
            <a:extLst>
              <a:ext uri="{FF2B5EF4-FFF2-40B4-BE49-F238E27FC236}">
                <a16:creationId xmlns:a16="http://schemas.microsoft.com/office/drawing/2014/main" id="{3A6C5039-B582-7A3C-8245-73046D87A4FA}"/>
              </a:ext>
            </a:extLst>
          </p:cNvPr>
          <p:cNvSpPr txBox="1"/>
          <p:nvPr/>
        </p:nvSpPr>
        <p:spPr>
          <a:xfrm>
            <a:off x="9086127" y="70866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10%</a:t>
            </a:r>
          </a:p>
        </p:txBody>
      </p:sp>
      <p:sp>
        <p:nvSpPr>
          <p:cNvPr id="61" name="Rectangle 78">
            <a:extLst>
              <a:ext uri="{FF2B5EF4-FFF2-40B4-BE49-F238E27FC236}">
                <a16:creationId xmlns:a16="http://schemas.microsoft.com/office/drawing/2014/main" id="{A8FBCB0F-790F-79F4-676B-F2A6A0FC9D65}"/>
              </a:ext>
            </a:extLst>
          </p:cNvPr>
          <p:cNvSpPr/>
          <p:nvPr/>
        </p:nvSpPr>
        <p:spPr>
          <a:xfrm>
            <a:off x="10363196" y="4479398"/>
            <a:ext cx="752350" cy="706053"/>
          </a:xfrm>
          <a:prstGeom prst="rect">
            <a:avLst/>
          </a:prstGeom>
          <a:solidFill>
            <a:srgbClr val="000000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" name="Rectangle 79">
            <a:extLst>
              <a:ext uri="{FF2B5EF4-FFF2-40B4-BE49-F238E27FC236}">
                <a16:creationId xmlns:a16="http://schemas.microsoft.com/office/drawing/2014/main" id="{7AA59B30-EB46-A6CD-A1F2-1664AC9BD5AE}"/>
              </a:ext>
            </a:extLst>
          </p:cNvPr>
          <p:cNvSpPr/>
          <p:nvPr/>
        </p:nvSpPr>
        <p:spPr>
          <a:xfrm>
            <a:off x="10363196" y="5272265"/>
            <a:ext cx="752350" cy="706053"/>
          </a:xfrm>
          <a:prstGeom prst="rect">
            <a:avLst/>
          </a:prstGeom>
          <a:solidFill>
            <a:srgbClr val="000000">
              <a:alpha val="49566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3" name="Rectangle 80">
            <a:extLst>
              <a:ext uri="{FF2B5EF4-FFF2-40B4-BE49-F238E27FC236}">
                <a16:creationId xmlns:a16="http://schemas.microsoft.com/office/drawing/2014/main" id="{CBD271F1-9309-F226-F85F-8C0CDA28884B}"/>
              </a:ext>
            </a:extLst>
          </p:cNvPr>
          <p:cNvSpPr/>
          <p:nvPr/>
        </p:nvSpPr>
        <p:spPr>
          <a:xfrm>
            <a:off x="10363196" y="6065132"/>
            <a:ext cx="752350" cy="706053"/>
          </a:xfrm>
          <a:prstGeom prst="rect">
            <a:avLst/>
          </a:prstGeom>
          <a:solidFill>
            <a:srgbClr val="000000">
              <a:alpha val="69955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4" name="Rectangle 81">
            <a:extLst>
              <a:ext uri="{FF2B5EF4-FFF2-40B4-BE49-F238E27FC236}">
                <a16:creationId xmlns:a16="http://schemas.microsoft.com/office/drawing/2014/main" id="{9838B5CB-AC4E-AEB3-FC12-5C1218BFDCEE}"/>
              </a:ext>
            </a:extLst>
          </p:cNvPr>
          <p:cNvSpPr/>
          <p:nvPr/>
        </p:nvSpPr>
        <p:spPr>
          <a:xfrm>
            <a:off x="10363196" y="6858000"/>
            <a:ext cx="752350" cy="706053"/>
          </a:xfrm>
          <a:prstGeom prst="rect">
            <a:avLst/>
          </a:prstGeom>
          <a:solidFill>
            <a:srgbClr val="000000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5" name="TextBox 82">
            <a:extLst>
              <a:ext uri="{FF2B5EF4-FFF2-40B4-BE49-F238E27FC236}">
                <a16:creationId xmlns:a16="http://schemas.microsoft.com/office/drawing/2014/main" id="{79C5196E-D7B9-A9AE-B37A-74660E8EC7EE}"/>
              </a:ext>
            </a:extLst>
          </p:cNvPr>
          <p:cNvSpPr txBox="1"/>
          <p:nvPr/>
        </p:nvSpPr>
        <p:spPr>
          <a:xfrm>
            <a:off x="11219724" y="4687744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70%</a:t>
            </a:r>
          </a:p>
        </p:txBody>
      </p:sp>
      <p:sp>
        <p:nvSpPr>
          <p:cNvPr id="66" name="TextBox 83">
            <a:extLst>
              <a:ext uri="{FF2B5EF4-FFF2-40B4-BE49-F238E27FC236}">
                <a16:creationId xmlns:a16="http://schemas.microsoft.com/office/drawing/2014/main" id="{A8611926-F406-ED57-2A3A-78D61B4ABF47}"/>
              </a:ext>
            </a:extLst>
          </p:cNvPr>
          <p:cNvSpPr txBox="1"/>
          <p:nvPr/>
        </p:nvSpPr>
        <p:spPr>
          <a:xfrm>
            <a:off x="11219724" y="54864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50%</a:t>
            </a:r>
          </a:p>
        </p:txBody>
      </p:sp>
      <p:sp>
        <p:nvSpPr>
          <p:cNvPr id="67" name="TextBox 84">
            <a:extLst>
              <a:ext uri="{FF2B5EF4-FFF2-40B4-BE49-F238E27FC236}">
                <a16:creationId xmlns:a16="http://schemas.microsoft.com/office/drawing/2014/main" id="{F475B328-D7E9-97DA-8223-A9ED49746FAA}"/>
              </a:ext>
            </a:extLst>
          </p:cNvPr>
          <p:cNvSpPr txBox="1"/>
          <p:nvPr/>
        </p:nvSpPr>
        <p:spPr>
          <a:xfrm>
            <a:off x="11219724" y="6248396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30%</a:t>
            </a:r>
          </a:p>
        </p:txBody>
      </p:sp>
      <p:sp>
        <p:nvSpPr>
          <p:cNvPr id="68" name="TextBox 85">
            <a:extLst>
              <a:ext uri="{FF2B5EF4-FFF2-40B4-BE49-F238E27FC236}">
                <a16:creationId xmlns:a16="http://schemas.microsoft.com/office/drawing/2014/main" id="{F2C8A17B-54CE-8625-8D3B-81B78C48B0EE}"/>
              </a:ext>
            </a:extLst>
          </p:cNvPr>
          <p:cNvSpPr txBox="1"/>
          <p:nvPr/>
        </p:nvSpPr>
        <p:spPr>
          <a:xfrm>
            <a:off x="11219724" y="7086600"/>
            <a:ext cx="96069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373737"/>
                </a:solidFill>
                <a:uFillTx/>
                <a:latin typeface="Arial"/>
              </a:rPr>
              <a:t>10%</a:t>
            </a:r>
          </a:p>
        </p:txBody>
      </p:sp>
      <p:grpSp>
        <p:nvGrpSpPr>
          <p:cNvPr id="69" name="Group 115">
            <a:extLst>
              <a:ext uri="{FF2B5EF4-FFF2-40B4-BE49-F238E27FC236}">
                <a16:creationId xmlns:a16="http://schemas.microsoft.com/office/drawing/2014/main" id="{9BC1837B-9BF9-0EA6-83AA-D81195952B8B}"/>
              </a:ext>
            </a:extLst>
          </p:cNvPr>
          <p:cNvGrpSpPr/>
          <p:nvPr/>
        </p:nvGrpSpPr>
        <p:grpSpPr>
          <a:xfrm>
            <a:off x="1355067" y="381597"/>
            <a:ext cx="10135547" cy="1128122"/>
            <a:chOff x="1355067" y="381597"/>
            <a:chExt cx="10135547" cy="1128122"/>
          </a:xfrm>
        </p:grpSpPr>
        <p:sp>
          <p:nvSpPr>
            <p:cNvPr id="70" name="TextBox 116">
              <a:extLst>
                <a:ext uri="{FF2B5EF4-FFF2-40B4-BE49-F238E27FC236}">
                  <a16:creationId xmlns:a16="http://schemas.microsoft.com/office/drawing/2014/main" id="{9F9D7373-392D-B2B1-49D6-60C132A35C5A}"/>
                </a:ext>
              </a:extLst>
            </p:cNvPr>
            <p:cNvSpPr txBox="1"/>
            <p:nvPr/>
          </p:nvSpPr>
          <p:spPr>
            <a:xfrm>
              <a:off x="1355067" y="381597"/>
              <a:ext cx="281261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Theme Colors used</a:t>
              </a:r>
            </a:p>
          </p:txBody>
        </p:sp>
        <p:grpSp>
          <p:nvGrpSpPr>
            <p:cNvPr id="71" name="Group 117">
              <a:extLst>
                <a:ext uri="{FF2B5EF4-FFF2-40B4-BE49-F238E27FC236}">
                  <a16:creationId xmlns:a16="http://schemas.microsoft.com/office/drawing/2014/main" id="{958F586C-22DD-B6EA-5319-D20128F6B588}"/>
                </a:ext>
              </a:extLst>
            </p:cNvPr>
            <p:cNvGrpSpPr/>
            <p:nvPr/>
          </p:nvGrpSpPr>
          <p:grpSpPr>
            <a:xfrm>
              <a:off x="1443993" y="841339"/>
              <a:ext cx="10046621" cy="668380"/>
              <a:chOff x="1443993" y="841339"/>
              <a:chExt cx="10046621" cy="668380"/>
            </a:xfrm>
          </p:grpSpPr>
          <p:sp>
            <p:nvSpPr>
              <p:cNvPr id="72" name="Rectangle 118">
                <a:extLst>
                  <a:ext uri="{FF2B5EF4-FFF2-40B4-BE49-F238E27FC236}">
                    <a16:creationId xmlns:a16="http://schemas.microsoft.com/office/drawing/2014/main" id="{7F4875C9-C5C8-E5C6-0C23-7482F2AE808E}"/>
                  </a:ext>
                </a:extLst>
              </p:cNvPr>
              <p:cNvSpPr/>
              <p:nvPr/>
            </p:nvSpPr>
            <p:spPr>
              <a:xfrm>
                <a:off x="1544220" y="841339"/>
                <a:ext cx="623858" cy="274320"/>
              </a:xfrm>
              <a:prstGeom prst="rect">
                <a:avLst/>
              </a:prstGeom>
              <a:solidFill>
                <a:srgbClr val="37373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3" name="Rectangle 119">
                <a:extLst>
                  <a:ext uri="{FF2B5EF4-FFF2-40B4-BE49-F238E27FC236}">
                    <a16:creationId xmlns:a16="http://schemas.microsoft.com/office/drawing/2014/main" id="{208A15D2-3F7E-B2B8-6471-CC6FFE83274D}"/>
                  </a:ext>
                </a:extLst>
              </p:cNvPr>
              <p:cNvSpPr/>
              <p:nvPr/>
            </p:nvSpPr>
            <p:spPr>
              <a:xfrm>
                <a:off x="2825596" y="841339"/>
                <a:ext cx="623858" cy="274320"/>
              </a:xfrm>
              <a:prstGeom prst="rect">
                <a:avLst/>
              </a:prstGeom>
              <a:solidFill>
                <a:srgbClr val="E6E6E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E6E6E6"/>
                  </a:solidFill>
                  <a:uFillTx/>
                  <a:latin typeface="Arial"/>
                </a:endParaRPr>
              </a:p>
            </p:txBody>
          </p:sp>
          <p:sp>
            <p:nvSpPr>
              <p:cNvPr id="74" name="Rectangle 120">
                <a:extLst>
                  <a:ext uri="{FF2B5EF4-FFF2-40B4-BE49-F238E27FC236}">
                    <a16:creationId xmlns:a16="http://schemas.microsoft.com/office/drawing/2014/main" id="{AABD9928-A839-2113-94DD-9381E4A78CD7}"/>
                  </a:ext>
                </a:extLst>
              </p:cNvPr>
              <p:cNvSpPr/>
              <p:nvPr/>
            </p:nvSpPr>
            <p:spPr>
              <a:xfrm>
                <a:off x="4106981" y="841339"/>
                <a:ext cx="623858" cy="274320"/>
              </a:xfrm>
              <a:prstGeom prst="rect">
                <a:avLst/>
              </a:prstGeom>
              <a:solidFill>
                <a:srgbClr val="005DAA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5" name="Rectangle 121">
                <a:extLst>
                  <a:ext uri="{FF2B5EF4-FFF2-40B4-BE49-F238E27FC236}">
                    <a16:creationId xmlns:a16="http://schemas.microsoft.com/office/drawing/2014/main" id="{6DC5FE2D-2C50-35E0-0020-B174E6A59B07}"/>
                  </a:ext>
                </a:extLst>
              </p:cNvPr>
              <p:cNvSpPr/>
              <p:nvPr/>
            </p:nvSpPr>
            <p:spPr>
              <a:xfrm>
                <a:off x="5388358" y="841339"/>
                <a:ext cx="623858" cy="274320"/>
              </a:xfrm>
              <a:prstGeom prst="rect">
                <a:avLst/>
              </a:prstGeom>
              <a:solidFill>
                <a:srgbClr val="78A22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6" name="Rectangle 122">
                <a:extLst>
                  <a:ext uri="{FF2B5EF4-FFF2-40B4-BE49-F238E27FC236}">
                    <a16:creationId xmlns:a16="http://schemas.microsoft.com/office/drawing/2014/main" id="{0DE36CB2-1F89-0E04-B389-46627984F2A8}"/>
                  </a:ext>
                </a:extLst>
              </p:cNvPr>
              <p:cNvSpPr/>
              <p:nvPr/>
            </p:nvSpPr>
            <p:spPr>
              <a:xfrm>
                <a:off x="6669743" y="841339"/>
                <a:ext cx="623858" cy="274320"/>
              </a:xfrm>
              <a:prstGeom prst="rect">
                <a:avLst/>
              </a:prstGeom>
              <a:solidFill>
                <a:srgbClr val="EE3024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7" name="Rectangle 123">
                <a:extLst>
                  <a:ext uri="{FF2B5EF4-FFF2-40B4-BE49-F238E27FC236}">
                    <a16:creationId xmlns:a16="http://schemas.microsoft.com/office/drawing/2014/main" id="{07F71B3D-3D7D-1BCF-899A-DC74FB5E6341}"/>
                  </a:ext>
                </a:extLst>
              </p:cNvPr>
              <p:cNvSpPr/>
              <p:nvPr/>
            </p:nvSpPr>
            <p:spPr>
              <a:xfrm>
                <a:off x="7951119" y="841339"/>
                <a:ext cx="623858" cy="274320"/>
              </a:xfrm>
              <a:prstGeom prst="rect">
                <a:avLst/>
              </a:prstGeom>
              <a:solidFill>
                <a:srgbClr val="B5D5F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B5D5F0"/>
                  </a:solidFill>
                  <a:uFillTx/>
                  <a:latin typeface="Arial"/>
                </a:endParaRPr>
              </a:p>
            </p:txBody>
          </p:sp>
          <p:sp>
            <p:nvSpPr>
              <p:cNvPr id="78" name="Rectangle 124">
                <a:extLst>
                  <a:ext uri="{FF2B5EF4-FFF2-40B4-BE49-F238E27FC236}">
                    <a16:creationId xmlns:a16="http://schemas.microsoft.com/office/drawing/2014/main" id="{E85E0174-B27E-5BB2-6C9F-8EB2277C5E07}"/>
                  </a:ext>
                </a:extLst>
              </p:cNvPr>
              <p:cNvSpPr/>
              <p:nvPr/>
            </p:nvSpPr>
            <p:spPr>
              <a:xfrm>
                <a:off x="9232495" y="841339"/>
                <a:ext cx="623858" cy="274320"/>
              </a:xfrm>
              <a:prstGeom prst="rect">
                <a:avLst/>
              </a:prstGeom>
              <a:solidFill>
                <a:srgbClr val="7E7E7E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7E7E7E"/>
                  </a:solidFill>
                  <a:uFillTx/>
                  <a:latin typeface="Arial"/>
                </a:endParaRPr>
              </a:p>
            </p:txBody>
          </p:sp>
          <p:sp>
            <p:nvSpPr>
              <p:cNvPr id="79" name="Rectangle 125">
                <a:extLst>
                  <a:ext uri="{FF2B5EF4-FFF2-40B4-BE49-F238E27FC236}">
                    <a16:creationId xmlns:a16="http://schemas.microsoft.com/office/drawing/2014/main" id="{690E1CBA-6404-7EAE-7B0A-E7C3CDA3C12D}"/>
                  </a:ext>
                </a:extLst>
              </p:cNvPr>
              <p:cNvSpPr/>
              <p:nvPr/>
            </p:nvSpPr>
            <p:spPr>
              <a:xfrm>
                <a:off x="10513871" y="841339"/>
                <a:ext cx="623858" cy="274320"/>
              </a:xfrm>
              <a:prstGeom prst="rect">
                <a:avLst/>
              </a:prstGeom>
              <a:solidFill>
                <a:srgbClr val="009AC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0" name="Rectangle 126">
                <a:extLst>
                  <a:ext uri="{FF2B5EF4-FFF2-40B4-BE49-F238E27FC236}">
                    <a16:creationId xmlns:a16="http://schemas.microsoft.com/office/drawing/2014/main" id="{69897578-029E-41B3-9097-96A75FDA108B}"/>
                  </a:ext>
                </a:extLst>
              </p:cNvPr>
              <p:cNvSpPr/>
              <p:nvPr/>
            </p:nvSpPr>
            <p:spPr>
              <a:xfrm>
                <a:off x="1443993" y="1263499"/>
                <a:ext cx="990981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55/55/55</a:t>
                </a:r>
              </a:p>
            </p:txBody>
          </p:sp>
          <p:sp>
            <p:nvSpPr>
              <p:cNvPr id="81" name="Rectangle 127">
                <a:extLst>
                  <a:ext uri="{FF2B5EF4-FFF2-40B4-BE49-F238E27FC236}">
                    <a16:creationId xmlns:a16="http://schemas.microsoft.com/office/drawing/2014/main" id="{20177BF1-3A2E-963A-B586-7E0ED455E5BE}"/>
                  </a:ext>
                </a:extLst>
              </p:cNvPr>
              <p:cNvSpPr/>
              <p:nvPr/>
            </p:nvSpPr>
            <p:spPr>
              <a:xfrm>
                <a:off x="2699583" y="1220623"/>
                <a:ext cx="1202573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230/230/230</a:t>
                </a:r>
              </a:p>
            </p:txBody>
          </p:sp>
          <p:sp>
            <p:nvSpPr>
              <p:cNvPr id="82" name="Rectangle 128">
                <a:extLst>
                  <a:ext uri="{FF2B5EF4-FFF2-40B4-BE49-F238E27FC236}">
                    <a16:creationId xmlns:a16="http://schemas.microsoft.com/office/drawing/2014/main" id="{129BA4D8-13B9-E805-1E91-40E71E8FCDB4}"/>
                  </a:ext>
                </a:extLst>
              </p:cNvPr>
              <p:cNvSpPr/>
              <p:nvPr/>
            </p:nvSpPr>
            <p:spPr>
              <a:xfrm>
                <a:off x="3990734" y="1220623"/>
                <a:ext cx="990981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0/93/170</a:t>
                </a:r>
              </a:p>
            </p:txBody>
          </p:sp>
          <p:sp>
            <p:nvSpPr>
              <p:cNvPr id="83" name="Rectangle 129">
                <a:extLst>
                  <a:ext uri="{FF2B5EF4-FFF2-40B4-BE49-F238E27FC236}">
                    <a16:creationId xmlns:a16="http://schemas.microsoft.com/office/drawing/2014/main" id="{158CDDC4-B844-AC48-F033-EDC59563D8A0}"/>
                  </a:ext>
                </a:extLst>
              </p:cNvPr>
              <p:cNvSpPr/>
              <p:nvPr/>
            </p:nvSpPr>
            <p:spPr>
              <a:xfrm>
                <a:off x="5275548" y="1220623"/>
                <a:ext cx="1132045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120/162/47</a:t>
                </a:r>
              </a:p>
            </p:txBody>
          </p:sp>
          <p:sp>
            <p:nvSpPr>
              <p:cNvPr id="84" name="Rectangle 130">
                <a:extLst>
                  <a:ext uri="{FF2B5EF4-FFF2-40B4-BE49-F238E27FC236}">
                    <a16:creationId xmlns:a16="http://schemas.microsoft.com/office/drawing/2014/main" id="{A835D47F-933D-CBD8-02BE-6C23FADDFE7A}"/>
                  </a:ext>
                </a:extLst>
              </p:cNvPr>
              <p:cNvSpPr/>
              <p:nvPr/>
            </p:nvSpPr>
            <p:spPr>
              <a:xfrm>
                <a:off x="6546537" y="1220623"/>
                <a:ext cx="1061508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238/49/36</a:t>
                </a:r>
              </a:p>
            </p:txBody>
          </p:sp>
          <p:sp>
            <p:nvSpPr>
              <p:cNvPr id="85" name="Rectangle 131">
                <a:extLst>
                  <a:ext uri="{FF2B5EF4-FFF2-40B4-BE49-F238E27FC236}">
                    <a16:creationId xmlns:a16="http://schemas.microsoft.com/office/drawing/2014/main" id="{FE21568A-802D-FDF0-B199-98A74D725E5E}"/>
                  </a:ext>
                </a:extLst>
              </p:cNvPr>
              <p:cNvSpPr/>
              <p:nvPr/>
            </p:nvSpPr>
            <p:spPr>
              <a:xfrm>
                <a:off x="7832156" y="1220623"/>
                <a:ext cx="1202573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181/213/240</a:t>
                </a:r>
              </a:p>
            </p:txBody>
          </p:sp>
          <p:sp>
            <p:nvSpPr>
              <p:cNvPr id="86" name="Rectangle 132">
                <a:extLst>
                  <a:ext uri="{FF2B5EF4-FFF2-40B4-BE49-F238E27FC236}">
                    <a16:creationId xmlns:a16="http://schemas.microsoft.com/office/drawing/2014/main" id="{AA1D98A9-96C5-EE3E-BF46-C421CA1A24E7}"/>
                  </a:ext>
                </a:extLst>
              </p:cNvPr>
              <p:cNvSpPr/>
              <p:nvPr/>
            </p:nvSpPr>
            <p:spPr>
              <a:xfrm>
                <a:off x="9112178" y="1220623"/>
                <a:ext cx="1202573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126/126/126</a:t>
                </a:r>
              </a:p>
            </p:txBody>
          </p:sp>
          <p:sp>
            <p:nvSpPr>
              <p:cNvPr id="87" name="Rectangle 133">
                <a:extLst>
                  <a:ext uri="{FF2B5EF4-FFF2-40B4-BE49-F238E27FC236}">
                    <a16:creationId xmlns:a16="http://schemas.microsoft.com/office/drawing/2014/main" id="{BD4DA49B-E0B4-2134-4B0B-E3988ACDF182}"/>
                  </a:ext>
                </a:extLst>
              </p:cNvPr>
              <p:cNvSpPr/>
              <p:nvPr/>
            </p:nvSpPr>
            <p:spPr>
              <a:xfrm>
                <a:off x="10429106" y="1220623"/>
                <a:ext cx="1061508" cy="24622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000" b="0" i="0" u="none" strike="noStrike" kern="1200" cap="none" spc="0" baseline="0">
                    <a:solidFill>
                      <a:srgbClr val="373737"/>
                    </a:solidFill>
                    <a:uFillTx/>
                    <a:latin typeface="Arial"/>
                  </a:rPr>
                  <a:t>RGB 0/154/199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019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A bridge over a river.&#10;">
            <a:extLst>
              <a:ext uri="{FF2B5EF4-FFF2-40B4-BE49-F238E27FC236}">
                <a16:creationId xmlns:a16="http://schemas.microsoft.com/office/drawing/2014/main" id="{854638F6-C48F-CEC5-B1C0-5B7E50906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06820"/>
            <a:ext cx="3106271" cy="74227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D3CE42E5-4D53-57B1-2114-0301B28BC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3D2873-7ED8-D96F-88D7-3B892B2CEBFD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CC21F1-F55D-465F-7245-E42992B91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85B9082-686E-5703-962D-E7B0BEBAE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888D2D8-34CB-07E9-968F-E5F74EBC96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83718"/>
            <a:ext cx="11430000" cy="1228725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AD3966A-66EF-B1DD-3938-2C0F9B9E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1BB4B82-D90D-E5EB-C585-0342C1CD2D34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FE6D64-388A-4AE9-A50E-2449FFB58708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A3D629B-E46B-FF50-E1B5-7A1D7CB4A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42249EF9-CA9F-A004-56D6-BEEBBB56F3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8612" y="2230084"/>
            <a:ext cx="6510912" cy="585792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BF69D943-6965-3876-070C-75747B65A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8612" y="2932736"/>
            <a:ext cx="6510912" cy="1086371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Body copy</a:t>
            </a:r>
          </a:p>
          <a:p>
            <a:pPr lvl="0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5233CE8-4693-0F1F-2E75-0D0C0510A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9DD4D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F4848E-0496-B587-AEAE-720A0446903B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F4026021-740B-1934-3037-EFFB65C8F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836D28FC-FE44-3D38-CE33-E1925655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9BC209E-02B1-A970-85ED-3CD4F7FDD345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366DD6-A403-4B24-A3FE-F4D41F756A8D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D359D5F-EA51-FD32-2492-EE6EF853F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F64BFF2-0AA5-AD10-7F99-6014C0B58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93ADF82B-5492-43C2-35E2-3CE82225BD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8612" y="4604689"/>
            <a:ext cx="6510912" cy="585792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D069E300-F4E6-F22D-C38B-E21DD35E95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8612" y="5307342"/>
            <a:ext cx="6510912" cy="1086371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Body copy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34880615-D856-8ABB-2A36-003C608D21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0907" y="2230084"/>
            <a:ext cx="1371600" cy="1019171"/>
          </a:xfrm>
        </p:spPr>
        <p:txBody>
          <a:bodyPr>
            <a:noAutofit/>
          </a:bodyPr>
          <a:lstStyle>
            <a:lvl1pPr marL="0" indent="0">
              <a:buNone/>
              <a:defRPr sz="7200" b="1"/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81D6876-4076-6770-A8CA-3C499AED3B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50907" y="4604689"/>
            <a:ext cx="1371600" cy="1019171"/>
          </a:xfrm>
        </p:spPr>
        <p:txBody>
          <a:bodyPr>
            <a:noAutofit/>
          </a:bodyPr>
          <a:lstStyle>
            <a:lvl1pPr marL="0" indent="0">
              <a:buNone/>
              <a:defRPr sz="7200" b="1"/>
            </a:lvl1pPr>
          </a:lstStyle>
          <a:p>
            <a:pPr lvl="0"/>
            <a:r>
              <a:rPr lang="en-US"/>
              <a:t>2</a:t>
            </a:r>
          </a:p>
        </p:txBody>
      </p:sp>
      <p:pic>
        <p:nvPicPr>
          <p:cNvPr id="24" name="Picture 12" descr="Two riders boarding a Metro Transit bus">
            <a:extLst>
              <a:ext uri="{FF2B5EF4-FFF2-40B4-BE49-F238E27FC236}">
                <a16:creationId xmlns:a16="http://schemas.microsoft.com/office/drawing/2014/main" id="{E469B332-244C-E3C5-874E-5EF11794C8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04816"/>
            <a:ext cx="3166384" cy="65247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9860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41B7950-C53D-D563-99C8-3936BC28A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5763C3D4-0C5E-8A79-4018-E1547C1C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8311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92238339-ADA2-AF9C-6147-9FA86780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4425F6D-13C6-946F-B9EF-9CC35FC5A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5215E8-5643-C943-AE90-8C27D0D43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74" y="3406066"/>
            <a:ext cx="4095359" cy="1530348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1423F16-E65A-A118-2459-3FE36662A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Picture 17" descr="Downtown Minneapolis Skyline from University of Minnesota campus.">
            <a:extLst>
              <a:ext uri="{FF2B5EF4-FFF2-40B4-BE49-F238E27FC236}">
                <a16:creationId xmlns:a16="http://schemas.microsoft.com/office/drawing/2014/main" id="{5B187F48-9048-8794-0075-7A655F24A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3962" y="0"/>
            <a:ext cx="8254215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3FEE20D6-B2B5-433F-CC29-60B9262CB948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799C83-51E8-4910-B203-816BFBD8FE9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1792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C757214-C190-78E1-963A-738A3102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D50BC98-69FC-A02A-5F77-3B8028E89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18BAA247-B3D4-7E40-553B-91CD79F1E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E18CB535-24B4-0D69-BA97-CFE95D39B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2A4F12-5DD6-B002-2A9D-8478118D7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74" y="3406066"/>
            <a:ext cx="4115577" cy="1530348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1052E2B-1A86-9486-31E8-F75B54F01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423745C-B18D-6645-6F71-0C8CEDA1CB85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16C6F4-259B-45B0-963F-215E660C7BF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D8F5BA1-C586-3B0D-E8CC-A8135B9CCA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13962" y="0"/>
            <a:ext cx="8249643" cy="8229600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0946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22FED92-02B0-D97C-8FE1-6D0170DA0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BF79C42-9A0B-5450-58DA-F867B0578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E4EA069-088A-7D8A-3205-0677DF01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2DEEB3B6-2D3A-4839-6DC5-9003DCD48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C1E8CC-F621-D91A-A862-65CBEB1D6A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876F18A-F5E5-D1BC-1346-021F48DC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A88891F6-7372-CC7B-75A3-9823057F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7538" y="3561725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9F42DE4-E63C-C4C6-CC2E-C25579E475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E6F259D-4AB2-3BAD-3849-187936E9F3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072009CB-B59E-8804-CFD2-03E91EADAB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12" name="Picture 14" descr="Outdoors photograph of Metro Transit Light Rail train at a platform stop">
            <a:extLst>
              <a:ext uri="{FF2B5EF4-FFF2-40B4-BE49-F238E27FC236}">
                <a16:creationId xmlns:a16="http://schemas.microsoft.com/office/drawing/2014/main" id="{6051C469-B147-4239-C850-3AC7242187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8103" y="6095582"/>
            <a:ext cx="2095503" cy="2130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BFE66F3A-C642-FE16-878F-B274CD4DECB8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9B51D1-5370-44D7-909E-51E39A5748EB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4" name="Picture 2" descr="Boy picking seed in Maple Plain regional park">
            <a:extLst>
              <a:ext uri="{FF2B5EF4-FFF2-40B4-BE49-F238E27FC236}">
                <a16:creationId xmlns:a16="http://schemas.microsoft.com/office/drawing/2014/main" id="{2CC907B2-2818-5358-ED9E-D36867324E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4"/>
          <a:stretch>
            <a:fillRect/>
          </a:stretch>
        </p:blipFill>
        <p:spPr>
          <a:xfrm>
            <a:off x="11468093" y="1704816"/>
            <a:ext cx="2095503" cy="2130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3" descr="Man drinking from a water fountain">
            <a:extLst>
              <a:ext uri="{FF2B5EF4-FFF2-40B4-BE49-F238E27FC236}">
                <a16:creationId xmlns:a16="http://schemas.microsoft.com/office/drawing/2014/main" id="{508B7AD5-0A4C-9C0A-59D9-12B9FB8D87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7"/>
          <a:stretch>
            <a:fillRect/>
          </a:stretch>
        </p:blipFill>
        <p:spPr>
          <a:xfrm>
            <a:off x="11468093" y="3928216"/>
            <a:ext cx="2095503" cy="20745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7696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eal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972ADD4-72D1-6D08-B940-78160A2E7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B07F90A-CC3A-DABF-5AAF-26478696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3478DEB-0008-05E6-BD91-0AF7A244D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4E9EA95-43B0-4220-7049-BC6D97F5C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FD8AC6-9BBF-A7C4-F3A6-DA9F7E729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963396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86FB80A-B767-7045-C135-882FD4A7B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F956975B-4D04-A2F3-3765-6443A66D1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618D18E-E5CA-DEE3-45A8-D164AA5FDB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45C6128-CCC9-37EC-8BC9-21C89DAADE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0A6D278-9255-4E47-5F6D-0F9AC01B34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1277B3D4-70A5-822C-A893-502F19784DE8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65A238-A6C4-4178-9124-40D93EE9F7F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EC74FF5-C2F8-6330-84DE-D100383F256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1727274"/>
            <a:ext cx="2095503" cy="2006522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1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32C7144-6703-74AA-02CD-F5ADF72FA0F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3913284"/>
            <a:ext cx="2095503" cy="2006522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2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A13232D8-2F52-F0CC-93B0-89441D6AF1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6099294"/>
            <a:ext cx="2095503" cy="2130305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130458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Overview of Belle Plain">
            <a:extLst>
              <a:ext uri="{FF2B5EF4-FFF2-40B4-BE49-F238E27FC236}">
                <a16:creationId xmlns:a16="http://schemas.microsoft.com/office/drawing/2014/main" id="{BA11076F-0A06-F950-A847-228506479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1461" y="1704816"/>
            <a:ext cx="8342135" cy="6526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39C66013-EE86-7542-CFB8-EBCEF8981136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07A6F6B-8ACE-AAFA-5385-CBA9DC8D3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6CF1BC9-8050-A1B3-629D-22034DBB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2770EE42-78B2-CFB8-6FBD-FA10B8CA2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03E8E6-6571-30F1-81F0-621D5FCDFE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628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D5C1D1D-0A56-FB98-2666-CF5BDEB8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BF0179E1-9B6B-9832-412A-C19BB8D5874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6C1148-023E-4B40-94EB-DC38E4335193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48E23413-AAB4-A9A6-4CF0-8D1C4CBC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57817A04-9205-C61B-95E5-6BF4B7EE89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7E761AE-2864-5B51-05D2-887163487B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08878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BB9C40A-3AB3-E57A-D3DB-5316371D5D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91196" y="6594652"/>
            <a:ext cx="7067553" cy="119538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“Add a quote or a statistic. Lorem ipsum dolor sit amet, consectetur adipiscing elit.”</a:t>
            </a:r>
            <a:br>
              <a:rPr lang="en-US"/>
            </a:br>
            <a:r>
              <a:rPr lang="en-US"/>
              <a:t>– Author</a:t>
            </a:r>
          </a:p>
        </p:txBody>
      </p:sp>
    </p:spTree>
    <p:extLst>
      <p:ext uri="{BB962C8B-B14F-4D97-AF65-F5344CB8AC3E}">
        <p14:creationId xmlns:p14="http://schemas.microsoft.com/office/powerpoint/2010/main" val="97056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7201870-6D0F-317D-BD64-B6D0D6B73F7E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B01E19C-B4FF-5DF5-CCA8-2F74EB1DE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8A57246-5188-29AF-9C54-AFB50AAD8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8FC275F-D27B-7B5E-E25D-5D141E2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F10C1C-59FC-0253-479A-045FC37C0B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628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3C4ED19-4B76-0255-7099-FFB35C38A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D748BF52-67AE-ACE7-7D6B-B8532118621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F8CFF6-55F0-48CD-8D18-1E16BEF84E9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87BF6003-AFE9-5D38-78FD-6A410C09A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B8A2E7FC-F974-05C2-AF0E-25A6D11709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70938578-1099-BBFC-6796-F446EE79E2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33814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693826-7285-DBB5-0214-D135F4E49CF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19696" y="1704816"/>
            <a:ext cx="8343900" cy="652478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96454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34BEB38-5342-D0CF-950E-A9CC130A2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410703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C60DC31-BFA7-72B9-F54E-9AB969B4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9410703" cy="822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C8B25963-8F6A-E4AA-15B5-24E3A1B9E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60" y="5362187"/>
            <a:ext cx="3423870" cy="234998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813C27DF-E1E7-DE9F-247C-192C84E38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6316" y="7132320"/>
            <a:ext cx="7233919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B1DF66C-1493-456A-D062-381A22D61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3086" y="2260826"/>
            <a:ext cx="6702131" cy="155626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9DEAFFFF-21CC-9C78-8B7A-E46481CE9B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4369323"/>
            <a:ext cx="6733605" cy="82650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52E4671-30FE-5195-C6C1-64939EEC22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6659721"/>
            <a:ext cx="6818671" cy="38144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3456756-8E57-129F-DBAB-CE0BE8C16C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7299508"/>
            <a:ext cx="6818671" cy="4126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Month YYYY    metrocouncil.org</a:t>
            </a:r>
          </a:p>
        </p:txBody>
      </p:sp>
      <p:pic>
        <p:nvPicPr>
          <p:cNvPr id="10" name="Picture 4" descr="Overview of Belle Plain">
            <a:extLst>
              <a:ext uri="{FF2B5EF4-FFF2-40B4-BE49-F238E27FC236}">
                <a16:creationId xmlns:a16="http://schemas.microsoft.com/office/drawing/2014/main" id="{C84B0C2C-1BA8-6A82-4705-2175E87F94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547" y="0"/>
            <a:ext cx="5219696" cy="496741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94315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1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C87F24B-3432-2F36-5C06-A75B8B7F2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B254CAF-F23E-3246-7CBC-3FA969606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23485D9-3538-659A-E143-62432D3A9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C544F-75C0-5859-0233-17A9D1F6E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103"/>
            <a:ext cx="1182417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3D2D2DC-2FC4-3B82-90A5-3C3FA69F4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712CB545-2209-675A-46FA-491E11046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246AA2DE-463B-26E5-B300-F4C4735991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117439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514F741-D677-E833-8646-1D740AB5A8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B83C8090-AC02-66A5-C762-ADA899148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7A1D9C5C-4EB5-50E4-519C-061705ED2045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F405DF-C9CC-4CDD-A7AA-5DD2A2BFB7F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2" name="Picture 2" descr="A duck in a marsh at Crosby Farm Regional Park in St. Paul">
            <a:extLst>
              <a:ext uri="{FF2B5EF4-FFF2-40B4-BE49-F238E27FC236}">
                <a16:creationId xmlns:a16="http://schemas.microsoft.com/office/drawing/2014/main" id="{4B6DF47B-FFA6-0D29-6BCB-8DEEFB4644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13283"/>
            <a:ext cx="5213204" cy="652740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1034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4CD432F-38D3-4697-2506-1ECBA43CB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5C8DF83-86DD-102F-F623-98F324985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00BAFF2-ED85-C4A4-1C3C-1679FA26E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E5A608-9E1D-CC87-17EE-F06799072A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103"/>
            <a:ext cx="1182417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11A9AC6-5B71-1FDA-F258-3E30318DE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DF90BA66-7C0A-CBA1-B710-FE86DE828C5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AAD235-403F-410A-A9C6-DD2E9E3EE42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E1F241B-45CF-A519-2762-89D638468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556CE06-75BB-32D9-C6FB-C5B1421CDF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117439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C5A96E2-8F08-2BB0-1B9D-A90B92ED85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0841DFFD-6AE7-E18A-1C57-3F170726F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BD340B7-DFBC-B8D7-0D0B-0918C866FB0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704816"/>
            <a:ext cx="5213204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379248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3D43A1BA-1812-8D07-8793-C754217B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06820"/>
            <a:ext cx="3106271" cy="74227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0DEE22FD-A4DF-A198-C57F-66302BBE5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9F4D07-3FE4-04CA-AF79-7204264E5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045E021-751D-560D-3B04-12DC7FB03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35F7C9-D900-B9D5-4D7D-996A5B911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01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9780890-BF51-03EB-7463-14C45E00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8B29875-F495-2FC2-58CE-A142143ECBA4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87DC60-6991-4B87-AA06-2A6675E1EFF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A634A02A-EE58-32A4-9C1C-A94DE506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4431D85D-E2AD-9D14-7F56-BC128057F4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1B09CCF-9E71-1FA2-1966-59CFAC02CE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C18927A-0155-78FE-4552-28171E093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" name="Picture 3" descr="A highway with cars on it and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43E8D299-F30C-5D6C-BE22-65E29270CC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311" y="1704816"/>
            <a:ext cx="3122895" cy="65247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A close-up of a field of flowers in St. Paul">
            <a:extLst>
              <a:ext uri="{FF2B5EF4-FFF2-40B4-BE49-F238E27FC236}">
                <a16:creationId xmlns:a16="http://schemas.microsoft.com/office/drawing/2014/main" id="{98EE1E44-750B-925C-5442-1D2F96D6C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311" y="1704816"/>
            <a:ext cx="3257696" cy="65247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17786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15A5D27-6DF1-E91A-36DE-85F4D7C00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169DCAC-0D56-C207-F28E-EA3938AC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D0B3A98-945E-5252-879D-44C231DE3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5F0CB0-585E-2328-4A14-5D334D044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01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5DC9F0D-3328-8B05-18D4-41A8A55F2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9E9D193-5D14-7149-6DFC-D7B76302CD79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5D89C9-BEE9-4EAF-9A2C-3F62ACC3B23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36D045D5-4627-BBE2-E513-AC39D836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3FBF6B9-1953-88D8-4C99-9CFD4FA538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40D61D1-B54F-80AA-862A-EFFEA90973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D10E5ED-5554-AD78-1E3E-A3EF1DB01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0E48264-CDF5-FABD-6D63-91945FADBD7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-1490" y="1704816"/>
            <a:ext cx="3105430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  <a:lvl2pPr marL="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Insert picture by </a:t>
            </a:r>
          </a:p>
          <a:p>
            <a:pPr lvl="0"/>
            <a:r>
              <a:rPr lang="en-US"/>
              <a:t>clicking icon</a:t>
            </a:r>
          </a:p>
        </p:txBody>
      </p:sp>
    </p:spTree>
    <p:extLst>
      <p:ext uri="{BB962C8B-B14F-4D97-AF65-F5344CB8AC3E}">
        <p14:creationId xmlns:p14="http://schemas.microsoft.com/office/powerpoint/2010/main" val="149518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64227AB-2D20-2944-CD28-1A8D849A1BAA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FD8E3C3-4B46-B2F7-ADF9-13ADD4630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BBF0A88-C37F-DF1D-F599-076B535B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0EBDE2-EB3C-A580-1CC4-3FE0CB878B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5816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5D86161-2ACC-AC68-9A4F-DEEE16359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E94A64F7-B8FA-0784-6A0D-4A893E9291C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B95AD3-BE80-4137-B6B1-616D7FEAB1A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6BF8BEF6-9D0A-1347-6299-B63D63B92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9CE2261-D373-ACFA-DCF6-C77AC28BEA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192164"/>
            <a:ext cx="11887200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999166E-0FDF-1A72-7545-A35D8C1D5E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886074"/>
            <a:ext cx="11887200" cy="4083801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27A0D82-8CCF-D38E-8B14-3F178E33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83880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EFD4A0-899E-7269-CFDA-425708C3D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825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567EF3B5-F607-EAAC-3D4B-6DA3C44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FE61143-8509-3D20-A1AE-178EFFA3E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46D20B-27B9-8FD5-FB50-6C2E2C813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18B8E621-31DD-5EBD-A1BD-4D105614C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72E693-CE72-6B4D-9CC6-D6545D84D2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577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AB0954A-1758-6D13-7FFF-9F8CB1C4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88C83773-6041-2493-AB78-729818276B14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E9E1B0-9793-4EAC-99FF-E7E7379336A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513CE274-02EC-4510-B075-47089B8B7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DC49432-41F0-637B-72BD-24F4CC1D5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249CAB-03A8-BFDD-5CF3-38C0955CF7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2760162"/>
            <a:ext cx="5478783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12ADCA1-EDB5-8563-E96A-EDB103AE90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2760162"/>
            <a:ext cx="5478783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0D78858-CD50-BB2E-3503-BDEEAB6E85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3716496"/>
            <a:ext cx="5478783" cy="3370103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D1D843AB-470C-56E1-4B99-78B414DFD4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3718243"/>
            <a:ext cx="5478783" cy="3370103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0A51B91-B0A6-24F1-7320-6728D1B4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ECD9715-C0CF-3E51-6363-7E0CD4157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139E242-7B1B-6D61-2B3F-63A0C26D5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0A19E2-9352-A432-F75C-E3EECAFA3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6145"/>
            <a:ext cx="11899068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B2761B2-688B-3237-EAAB-CB46BD97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4EAF4552-329B-733A-9869-666AD4FBEF2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C075F5-DD3E-404C-8FEC-353C6C85BBA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24F3B603-784F-CFDE-28FF-3DA8760A0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A347832-007D-1C59-07B4-A7ABD550D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01B96A4-5200-01DF-9C66-77F8FC536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636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7759F3D9-158F-506E-CD70-90C7681C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288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F7A6549F-4845-80DB-F63A-0F6A82BC4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5940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14A573-B2DF-12DB-248A-C83C348C9C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0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AA39421-FF7B-FAC2-5A95-657E82664A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0" y="3510098"/>
            <a:ext cx="3421383" cy="3652698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EE0E4E0-2D61-0515-6B44-AAC3660726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1761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60D3308A-B9D9-2D1E-631F-B197815329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1761" y="3510098"/>
            <a:ext cx="3421383" cy="3652698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2470203-2C90-2CE3-C393-5712FD92B7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9759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8C6FAF30-4DFB-3553-4B57-F393AC1651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9452" y="3510098"/>
            <a:ext cx="3421383" cy="3652698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56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F599A85-B151-91C3-B06F-41C832E8E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61CCCD3-83AC-DC3F-A1AD-6F2689201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448F152-0868-DAEA-6A95-BB42649C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A2AE90A-4E18-7DAC-6767-28B4F6FF4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DD57AC1-D7D7-4E65-8606-9CD434F8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AD3BEFAB-8303-FC42-2C0F-7B7860FFD61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05F315-F3CE-470D-9A70-FB83F449DCE8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A6C08D40-936B-785C-E45F-BB4B725FE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B2EFA73-B233-685C-DE86-6E6A6372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068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4AA077E-9B4D-2426-7AB2-D984BA1ED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4A48F31-729F-19B0-BBBA-01F295DB5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4324F00-120B-B1B0-E6C6-FDA286CC6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418DD1A-A760-D4F7-2556-9F0D9F9A5B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AF292DF-C9AE-F29A-9855-C1EC01CA1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FA06D46-1945-82CF-5BBB-B8BA7EFB2BB1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2F2DDA-1E09-4AB4-A9D9-62DD91B9A6C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4F7033B-FAEF-CC35-9CAA-00546B5A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5F7C0DF-B337-9B40-6CBB-BC7ACD624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D4799CF-BDDB-08A4-2DA0-C36FD094A04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093582"/>
            <a:ext cx="12649196" cy="6212214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3490120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C41BDC0-6814-F0FD-68D2-BB4C124B2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1FB0336-D510-4C9E-BD43-C8C5F0410E69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D3E1E9-17E7-4ACE-A809-F92FD6CA6238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E973229-3787-91FD-C301-987C1FA01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0508652-0085-CBB8-6739-E316FFAEE3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5643" y="-1436376"/>
            <a:ext cx="4410233" cy="10477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hidden title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3D325E7B-C809-4A10-9A3A-659168E507A3}"/>
              </a:ext>
            </a:extLst>
          </p:cNvPr>
          <p:cNvGrpSpPr/>
          <p:nvPr/>
        </p:nvGrpSpPr>
        <p:grpSpPr>
          <a:xfrm>
            <a:off x="1364147" y="-1198129"/>
            <a:ext cx="8089011" cy="685745"/>
            <a:chOff x="1364147" y="-1198129"/>
            <a:chExt cx="8089011" cy="685745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C2647745-322E-8A18-9CBA-9FC4DEF7A78D}"/>
                </a:ext>
              </a:extLst>
            </p:cNvPr>
            <p:cNvSpPr/>
            <p:nvPr/>
          </p:nvSpPr>
          <p:spPr>
            <a:xfrm>
              <a:off x="1448784" y="-1198129"/>
              <a:ext cx="1600200" cy="274320"/>
            </a:xfrm>
            <a:prstGeom prst="rect">
              <a:avLst/>
            </a:prstGeom>
            <a:solidFill>
              <a:srgbClr val="005D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8D060A76-BB7F-2E8D-7220-5646E02F54FB}"/>
                </a:ext>
              </a:extLst>
            </p:cNvPr>
            <p:cNvSpPr txBox="1"/>
            <p:nvPr/>
          </p:nvSpPr>
          <p:spPr>
            <a:xfrm>
              <a:off x="1364147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Primary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0/93/170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F24A7E4-44F0-FA5E-CAB4-59B91EBE550C}"/>
                </a:ext>
              </a:extLst>
            </p:cNvPr>
            <p:cNvSpPr/>
            <p:nvPr/>
          </p:nvSpPr>
          <p:spPr>
            <a:xfrm>
              <a:off x="3051700" y="-1198129"/>
              <a:ext cx="1600200" cy="274320"/>
            </a:xfrm>
            <a:prstGeom prst="rect">
              <a:avLst/>
            </a:prstGeom>
            <a:solidFill>
              <a:srgbClr val="6CA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755197A-6041-0B19-5B08-0E23BB9F3622}"/>
                </a:ext>
              </a:extLst>
            </p:cNvPr>
            <p:cNvSpPr txBox="1"/>
            <p:nvPr/>
          </p:nvSpPr>
          <p:spPr>
            <a:xfrm>
              <a:off x="2968828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/Community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120/162/47</a:t>
              </a: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31248E50-4E89-B338-4422-13A73CA6880D}"/>
                </a:ext>
              </a:extLst>
            </p:cNvPr>
            <p:cNvSpPr/>
            <p:nvPr/>
          </p:nvSpPr>
          <p:spPr>
            <a:xfrm>
              <a:off x="4650208" y="-1198129"/>
              <a:ext cx="1600200" cy="274320"/>
            </a:xfrm>
            <a:prstGeom prst="rect">
              <a:avLst/>
            </a:prstGeom>
            <a:solidFill>
              <a:srgbClr val="EE31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04F7212-980D-5EF6-AC3E-8554BDB08BFE}"/>
                </a:ext>
              </a:extLst>
            </p:cNvPr>
            <p:cNvSpPr txBox="1"/>
            <p:nvPr/>
          </p:nvSpPr>
          <p:spPr>
            <a:xfrm>
              <a:off x="4582323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/Metro Transit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238/49/36</a:t>
              </a: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37A14496-8E42-D624-8DEE-ED09FAEB2610}"/>
                </a:ext>
              </a:extLst>
            </p:cNvPr>
            <p:cNvSpPr/>
            <p:nvPr/>
          </p:nvSpPr>
          <p:spPr>
            <a:xfrm>
              <a:off x="6245626" y="-1198129"/>
              <a:ext cx="1600200" cy="275051"/>
            </a:xfrm>
            <a:prstGeom prst="rect">
              <a:avLst/>
            </a:prstGeom>
            <a:solidFill>
              <a:srgbClr val="009A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400557F2-76C5-593E-0B83-55745DA01488}"/>
                </a:ext>
              </a:extLst>
            </p:cNvPr>
            <p:cNvSpPr txBox="1"/>
            <p:nvPr/>
          </p:nvSpPr>
          <p:spPr>
            <a:xfrm>
              <a:off x="6180831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/Environmental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0/154/199</a:t>
              </a: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9CEEB58-79CE-5DE7-5DC3-AE781D3117FD}"/>
                </a:ext>
              </a:extLst>
            </p:cNvPr>
            <p:cNvSpPr/>
            <p:nvPr/>
          </p:nvSpPr>
          <p:spPr>
            <a:xfrm>
              <a:off x="7852958" y="-1198129"/>
              <a:ext cx="1600200" cy="274320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4D9B6542-1896-EE8A-B47A-87A571BC6C4C}"/>
                </a:ext>
              </a:extLst>
            </p:cNvPr>
            <p:cNvSpPr txBox="1"/>
            <p:nvPr/>
          </p:nvSpPr>
          <p:spPr>
            <a:xfrm>
              <a:off x="7862761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Black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99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0F99CD0-F746-FCA1-5694-8828F2FF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410703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B9CB0955-D61C-9B1B-3DF6-572337172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9410703" cy="822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B5A236B8-F11F-AAFF-B153-7A4D048D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460" y="5362187"/>
            <a:ext cx="3423870" cy="234998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87F1435A-89A2-E2B1-5CEA-8221C3281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6316" y="7132320"/>
            <a:ext cx="7233919" cy="0"/>
          </a:xfrm>
          <a:prstGeom prst="straightConnector1">
            <a:avLst/>
          </a:prstGeom>
          <a:noFill/>
          <a:ln w="6345" cap="flat">
            <a:solidFill>
              <a:srgbClr val="FFFFFF"/>
            </a:solidFill>
            <a:prstDash val="solid"/>
            <a:miter/>
          </a:ln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0E1D363-55CD-3BFF-1022-4FC18C8C9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3086" y="2260826"/>
            <a:ext cx="6702131" cy="155626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5928672-28CD-025E-88B9-A94B876EED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4369323"/>
            <a:ext cx="6733605" cy="82650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084250-16D9-1A8B-94F7-77B975F848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6659721"/>
            <a:ext cx="6818671" cy="38144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12AC812-FA59-2EFE-5498-A90E000695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7299508"/>
            <a:ext cx="6818671" cy="4126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Month YYYY    metrocouncil.org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51E91A1-AE02-E6CC-4D35-6432318D09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421090" y="0"/>
            <a:ext cx="5209309" cy="4957328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21175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D9B5FF7-A702-03FF-5937-D3A0DFE0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FC79036-11C0-F312-0463-3A1392DB7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13A0BAF0-C9D9-7AA0-36A8-D7B57810F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28EA75D-F0D0-53CF-EBC6-ABD37F06A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F816C0-1BEF-34EF-A5D0-42025E98EA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8269" y="3413482"/>
            <a:ext cx="4104970" cy="1529992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8BD447F-FB8F-0F6F-75BE-841F42E32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5159238-14EA-10D9-D9F5-5CEA9A386FA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7985E9E-0590-43B0-9609-96951337D8FC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4" descr="Woman working in community garden in Hopkins">
            <a:extLst>
              <a:ext uri="{FF2B5EF4-FFF2-40B4-BE49-F238E27FC236}">
                <a16:creationId xmlns:a16="http://schemas.microsoft.com/office/drawing/2014/main" id="{0372EC79-38AD-2086-16C0-3D3BC9F0CC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5650" y="0"/>
            <a:ext cx="8257955" cy="82296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11248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E90AA28-A76C-75EE-15B5-0720B7FE9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8FA4295-9D2C-9B87-11AF-5FFF36F42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FECB8F75-252A-B723-7984-39DC0921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F070C7F-53BC-3A5B-D4CB-4052DF563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FA6077-7660-27E1-FB3C-D2AF00910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74" y="3406066"/>
            <a:ext cx="4115577" cy="1530348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951EDD1-2A6D-7F61-0E6A-5B4A550BD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FB78D3B-16D3-D86F-91CC-2CB826638B76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D9C003-3EC8-40ED-B6F4-ACF365B448BB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DD3A8A1-69D6-5FD1-20A1-07E789C210A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13962" y="0"/>
            <a:ext cx="8249643" cy="8229600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181936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E1781E-4C25-1BD4-86B8-122C5A2A0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38494BF-36BF-59A0-4ED1-77E484A83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61111DF-0857-8B25-88EE-3BD10BE0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7EB1446E-B79F-5FD6-2DD8-915E3E3C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AF2652-3329-1B39-2220-9DBB307D6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71F73E56-1766-9AE5-A5E3-A284D416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700F12B-F013-0B68-B848-9B5738961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60839D8-3787-2147-3534-EE446888E7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3CF2F18-C000-2549-3F82-3075C8D367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2311829B-AE3E-DF88-3860-924E2A2301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pic>
        <p:nvPicPr>
          <p:cNvPr id="12" name="Picture 14" descr="Outdoors photograph of Metro Transit Light Rail train at a platform stop">
            <a:extLst>
              <a:ext uri="{FF2B5EF4-FFF2-40B4-BE49-F238E27FC236}">
                <a16:creationId xmlns:a16="http://schemas.microsoft.com/office/drawing/2014/main" id="{7629787C-8BE7-FB9B-7471-9C706709CB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8103" y="6095582"/>
            <a:ext cx="2095503" cy="21305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7">
            <a:extLst>
              <a:ext uri="{FF2B5EF4-FFF2-40B4-BE49-F238E27FC236}">
                <a16:creationId xmlns:a16="http://schemas.microsoft.com/office/drawing/2014/main" id="{86797B85-C0F9-523F-1998-D7AA8D2140A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505DEC-BE8A-4E5E-B2C4-1468965D6509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4" name="Picture 2" descr="Corn field in Dakota County">
            <a:extLst>
              <a:ext uri="{FF2B5EF4-FFF2-40B4-BE49-F238E27FC236}">
                <a16:creationId xmlns:a16="http://schemas.microsoft.com/office/drawing/2014/main" id="{3D04A8C5-A622-E116-9569-ED39B1F639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8103" y="3863769"/>
            <a:ext cx="2114678" cy="2123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3" descr="Man drinking from a water fountain">
            <a:extLst>
              <a:ext uri="{FF2B5EF4-FFF2-40B4-BE49-F238E27FC236}">
                <a16:creationId xmlns:a16="http://schemas.microsoft.com/office/drawing/2014/main" id="{1ABEE9F5-BFD2-120F-B3F7-6FC37535F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2"/>
          <a:stretch>
            <a:fillRect/>
          </a:stretch>
        </p:blipFill>
        <p:spPr>
          <a:xfrm>
            <a:off x="11452933" y="1705227"/>
            <a:ext cx="2110663" cy="20745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82621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DF7DCD17-AB91-EBB4-F571-2077FC05A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46B6FAD-4396-7273-826F-B8A898731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9818A6D-8436-BC35-73A8-D5E5C9FBC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BB8656D7-92C1-F3DE-0CFC-E776BFB27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799CE-AD42-AD37-F98E-1A6AAAC033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963396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9AC70BD-A04C-9694-3830-111473B45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1F975A3-6500-2E78-DCF4-C34460ADC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28E66BC-ABED-5610-6609-AE6A68B9DF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A7330BE-DFCD-732B-AAC2-24661A5C77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0097D4FB-95AD-FA99-03E2-640DC34EF8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ED1EDFF3-1C47-9026-7D4C-8844038A2BA6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62EA02-E5D0-498B-A31F-F721AC24AB91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28353C8-EA64-50F1-2C8B-7C1963A20BB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1727274"/>
            <a:ext cx="2095503" cy="2006522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1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C7CC86A-D053-6B36-0E5F-7E3F539F5EE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3886200"/>
            <a:ext cx="2095503" cy="2097560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2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76B9B23C-7A20-80E4-49E5-EB31AE90A1D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6132286"/>
            <a:ext cx="2095503" cy="2097560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370172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A246346-B5F8-6054-4F96-DF6E843E12AD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1" descr="A river running through a snowy area">
            <a:extLst>
              <a:ext uri="{FF2B5EF4-FFF2-40B4-BE49-F238E27FC236}">
                <a16:creationId xmlns:a16="http://schemas.microsoft.com/office/drawing/2014/main" id="{187066F6-6B4D-379B-E5F9-08D828461E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5454" y="1704816"/>
            <a:ext cx="8335588" cy="65247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92312045-1525-E5C1-AFDA-E59A779A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B3C29E21-8953-14D9-D536-ED9B79610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13390205-27C1-83B7-BB33-8943B502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4B756D-A1A6-2F7C-306B-E640B5E43F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628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FC76DC-6AB3-BAB9-5211-CC8E4270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FA3AD831-286D-4FC6-2FA5-003A8F78E8BA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BB1CAB-94A4-419C-974B-FE188500F938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A2BCCF0B-B455-C152-DB1E-B77696C32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1F7965A6-B472-439C-5054-3524581449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3F8D4C6-E7B6-12B5-378C-5BBCB9E0DC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19531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C1F2A58-678F-255E-AB3A-7DA352EA1A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28704" y="6309277"/>
            <a:ext cx="6934196" cy="144779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“Add a quote or a statistic. Lorem ipsum dolor sit amet, consectetur adipiscing elit.”</a:t>
            </a:r>
            <a:br>
              <a:rPr lang="en-US"/>
            </a:br>
            <a:r>
              <a:rPr lang="en-US"/>
              <a:t>– Author</a:t>
            </a:r>
          </a:p>
        </p:txBody>
      </p:sp>
    </p:spTree>
    <p:extLst>
      <p:ext uri="{BB962C8B-B14F-4D97-AF65-F5344CB8AC3E}">
        <p14:creationId xmlns:p14="http://schemas.microsoft.com/office/powerpoint/2010/main" val="3551328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7479202-887A-875F-E3E1-F58568AAD088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9BD581E-9A4C-11AF-D92E-AAEC10BB3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7607663-8CC8-6529-3DEE-4AF0CB14B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F38582F-1289-0CB1-4DBB-C6F3E862C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E461F2-42CF-3D5E-DFB5-FE4A20B05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628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D2A5124-C98D-7536-CCEC-93C37EFFD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DA53954D-166C-8A00-E4E6-157EB08FDDD0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087791-524A-458D-B666-1A776AE95E3D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28494D9F-6C0E-A5AA-C0A0-30C676FE8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E8350871-DCFD-8F7E-F938-44E4DF6A51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195A076-66E4-53D1-1ABA-5D511682B3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19531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197B7FB-E2CE-F8ED-0823-57FE0E78020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19696" y="1704816"/>
            <a:ext cx="8343900" cy="652478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3502930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874E7BE-1DA6-0291-E72A-2A873773C8A9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1BC0E4C-6F0D-053F-AE42-C3FBF1313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1EA04B6-298B-5837-6F73-62A6701FF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7A4A76-6D5F-C304-B996-581A745EF4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527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67E191B-D189-6256-7B68-AA33F7B0D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BC0A66DF-979F-5CED-28AB-8BFF585D9E27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539EE4-083F-4D06-848F-EFF7B22E05E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0822C55-01C4-BB7E-0A70-AD9ACA45D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A1EA133-A37B-AC2E-BF7C-61011A924D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057400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4C78E27-4287-0F08-5D66-F928BEB046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11" name="Picture 13" descr="Families walking in Carver Crossing in Carver, Minn">
            <a:extLst>
              <a:ext uri="{FF2B5EF4-FFF2-40B4-BE49-F238E27FC236}">
                <a16:creationId xmlns:a16="http://schemas.microsoft.com/office/drawing/2014/main" id="{AA017426-695E-00E9-3FC3-FD506E32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702676"/>
            <a:ext cx="5222193" cy="65269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B3C3F7DF-30B4-B3B5-B283-D532778AB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287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0B5C7B6-BA84-9796-F3B5-D61098535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61210FA-BD9D-00E5-68FD-7E8B1DF5E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AA3E61C-B565-5AC7-306E-77DDAAC21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562F3F-C99A-C3CA-8E6D-DE4DF3564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103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1C80CE1-ACD5-0A61-F2C8-87CA61192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40DDBD3-FD07-D7F1-B107-023B85E7ADF6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F75569-7BC1-4904-933A-0CE7C0E491C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A87482F-0E2C-FB44-0985-954563AED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B69417D1-0DE2-2223-0031-6929A0710D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057400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261D02E-F773-18A9-085A-D3725D5F01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BABBC1D3-0351-F31D-B8BA-94853E3F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C044986-FAF4-6C28-31B9-107AA17C3D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704816"/>
            <a:ext cx="5213204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86344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A bridge over a river&#10;&#10;Description automatically generated with low confidence">
            <a:extLst>
              <a:ext uri="{FF2B5EF4-FFF2-40B4-BE49-F238E27FC236}">
                <a16:creationId xmlns:a16="http://schemas.microsoft.com/office/drawing/2014/main" id="{9E50CDB0-C138-B539-C265-2379AFD9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06820"/>
            <a:ext cx="3106271" cy="74227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869E67CB-45BD-963A-D711-196A37A27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8CA48C-1C80-BFCD-66A6-839140469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502142C-3B6A-9116-A6AD-28BA8FF2B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BEA391-81E3-6F68-86AB-60B3F5609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01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C30AC86-8A92-5E57-4B38-9A907A3C2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A9E8C9F-C631-D9D9-0077-A3DED975AFD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5A8A05-6762-420C-B932-4D4F5E6A9F1E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5982D446-D2F4-0CDC-9473-62CB76FA6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8046900-09DA-06BA-260B-ACE1572E9B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3199B41-3DCE-2FE1-4901-D404EC4418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F38C65D8-05BB-F602-48AB-DB00775E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" name="Picture 3" descr="Homes and lake in Victoria">
            <a:extLst>
              <a:ext uri="{FF2B5EF4-FFF2-40B4-BE49-F238E27FC236}">
                <a16:creationId xmlns:a16="http://schemas.microsoft.com/office/drawing/2014/main" id="{AB5134EC-7ABD-BBA6-956C-87084DF0A0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311" y="1704816"/>
            <a:ext cx="3114583" cy="65247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96504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842B1A6-692B-C5F3-DC31-3A2CEA88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A4E09B3-CF00-6638-6C5D-6A02F3DF4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998B9A8-CF07-F4C6-8773-D93A6B0A0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DA48785-90E3-D62A-744E-B3A3021106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01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87DEC61-5739-F53D-806B-616086F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8B5B5FF-8C96-6057-5853-4D1062FC8AAE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EE0A3B-6CC5-4889-9EB7-067FEC1108A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1843AEA-B565-18E6-1C94-3B6AF2A35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4CB515F-5C8A-62FE-7C38-77C666FF02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3E42F55-2B62-A167-DBA9-36F2E78BC3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786C9AD-811A-3E20-6369-C59221085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90D8E7F-6911-E26E-CEB6-24E36FF2CB7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-1490" y="1704816"/>
            <a:ext cx="3105430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  <a:lvl2pPr marL="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Insert picture by </a:t>
            </a:r>
          </a:p>
          <a:p>
            <a:pPr lvl="0"/>
            <a:r>
              <a:rPr lang="en-US"/>
              <a:t>clicking icon</a:t>
            </a:r>
          </a:p>
        </p:txBody>
      </p:sp>
    </p:spTree>
    <p:extLst>
      <p:ext uri="{BB962C8B-B14F-4D97-AF65-F5344CB8AC3E}">
        <p14:creationId xmlns:p14="http://schemas.microsoft.com/office/powerpoint/2010/main" val="76350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784F5F1-F6E9-D3F1-8856-AC11DE8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410703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487CC89-AEEE-C0CF-FA5C-63072382A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-29498" y="0"/>
            <a:ext cx="9410703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3F53BF6-BC04-F696-E93D-E7D3F7A3B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810" y="7394030"/>
            <a:ext cx="4873550" cy="835569"/>
          </a:xfrm>
          <a:prstGeom prst="rect">
            <a:avLst/>
          </a:prstGeom>
          <a:solidFill>
            <a:srgbClr val="373737">
              <a:alpha val="2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8DFEFCA3-CA83-C303-8F4D-E5DC57B5E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96" y="717173"/>
            <a:ext cx="3856838" cy="28328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69AFE6-6FA4-3968-0A8C-50425FAAC2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4838" y="3740892"/>
            <a:ext cx="6733678" cy="159067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09C5F34-3FB6-C616-5C95-489019D273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838" y="5664799"/>
            <a:ext cx="6733678" cy="3916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860AE307-6E0B-5E30-5066-9FA0ADC533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838" y="6267791"/>
            <a:ext cx="6733678" cy="38144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B7DF0EB-DB43-2392-8912-456F5D7FBF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838" y="7620362"/>
            <a:ext cx="5053193" cy="3814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Month YYYY    metrocouncil.org</a:t>
            </a:r>
          </a:p>
        </p:txBody>
      </p:sp>
    </p:spTree>
    <p:extLst>
      <p:ext uri="{BB962C8B-B14F-4D97-AF65-F5344CB8AC3E}">
        <p14:creationId xmlns:p14="http://schemas.microsoft.com/office/powerpoint/2010/main" val="3366879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F30C998-C713-3B9E-40D0-F9EE9A5B7AFE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82F2D12-7549-5231-1170-AB5367A7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7A0A21C-E8FD-9AB9-24CC-1806759BD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4C1A3F9-F515-9DEC-ECC1-F7971EE9DE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5816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995201F-418D-43F2-F95C-6A9E282F8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436E9A5-A18C-2A25-8FFE-B0C260835B50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B99E8A-ADE5-4138-A0C0-8D287CACD82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5110980-E03B-AB81-F554-EB89C814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F2FA9F10-B9C6-3F3C-ED09-EC54A8B3DB1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192164"/>
            <a:ext cx="11887200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016DAFE-B2B8-72F3-84E0-F28A028C07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895603"/>
            <a:ext cx="11887200" cy="4083801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0930DEDF-0C23-A8A5-F5A9-F678E44A7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19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CDF166-8132-9D30-9EEA-401E48146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825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2EC60D59-0DCF-A139-34BA-FEC866D5F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C0B24AC-B52C-FAA7-A57E-9CC83A4C7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2F2122-11CE-BF84-3822-591265C6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345EA50-517D-B109-F321-EB7ABB32C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1ED14A-C057-894F-A314-D4727614A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825" y="388766"/>
            <a:ext cx="11868774" cy="123577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16FD78CC-3F4D-006D-A736-83C8E0B99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E2E809C-1953-23DB-BFBD-63CF6F6D4F5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114AB6-9581-4ADC-8398-E1DD3F77F2D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AB5AA32A-3105-E005-9A7A-FB964AD47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70F3BA0-1D9A-FAFF-C91D-CDBDD188A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74568BD-972F-3488-32E6-DB4BD366B2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2760162"/>
            <a:ext cx="5478783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912F1F-E1F2-27AC-8B97-F2FA8B86A9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2760162"/>
            <a:ext cx="5478783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8ECF228-D1EE-5A93-01B3-4A6F88EB0F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3716496"/>
            <a:ext cx="5478783" cy="3370103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9FE50AE-F32D-086E-16DE-AC8D996851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3718243"/>
            <a:ext cx="5478783" cy="3370103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8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2DBE100-86D9-4E97-6065-43AD159D3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F554E0F-57C5-4950-658B-FFB59E27F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13796C2-9279-C4C2-F4A1-F4B576E13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A4CDC8-309B-A5F7-1494-C525CFA6BF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6145"/>
            <a:ext cx="11899068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DA9B5F-BE00-34A4-4036-D11C50D9D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77D8AE0-B90D-D3EA-E2E8-95D9E5E1F64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9CFD4E-4FF1-4D12-8DE4-C2F0139BA620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AC5617A-A591-7E43-A422-6BB41AC4E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7730A6D-A3EA-80B4-1AE3-8DB6AEF7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C893346-0274-BEED-0066-4D6E49E93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636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EFDF10DE-2F65-D9FD-EBA6-147F4B7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288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DCE79BE5-2569-1714-FF13-9CCFBD10F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5940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F0FB15C-9B04-B711-2AA8-7137AF3188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34558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9A6B98E3-945C-AF60-5A3F-00F418C7E3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34558" y="3510098"/>
            <a:ext cx="3421383" cy="3652698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1B691B4-59F7-56B7-D277-6D620FD8C5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1761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3683A667-A427-C139-7051-C203DC9374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1761" y="3510098"/>
            <a:ext cx="3421383" cy="3652698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6B2F9A0-83EE-8B14-2FB7-10FA363C68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9759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FEE9B59F-343A-BE2A-61F5-B669CAD0BD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9452" y="3510098"/>
            <a:ext cx="3421383" cy="3652698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734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8659BD5-5589-8331-CBE9-484BD1DA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8682AC-8763-0E36-6743-CBE4CD70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4D6A8F4-9D36-EB5A-8C9A-9DAA7051A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C44FE1-F69E-BD62-E650-241F9720E7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864E60D-F6BB-8169-50DB-A8FE2DA1F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3C9A5321-695F-A094-36C7-ECDA89C5ED8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EDC675-E4A2-49AF-B7B5-1B327BBB070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89721EBA-3F45-61F0-335D-B00DDF67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CA4E5AF-707F-A48C-8285-412670D49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950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7D87B74-C0BF-94E2-BA86-8B59E4A55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9BC9327-F760-E2AE-99E9-119D089F1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73872BE-7717-D624-41DE-E60ABF15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CDBCF8-D163-AE1F-D34A-4211114FB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1BCE1EA-77F7-06D8-F722-C11C0D9DD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E074DCE-C62A-1804-D378-6171DC67E40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252BE5-D8BF-4E58-87B0-917D288F7147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CB73DDB1-8B98-9B0C-1D1C-400E50EEA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A3781E-50FE-6B1F-D160-7314FA421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78A22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2C9A3AB-4638-DDF8-6A42-B73AE382C3D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057400"/>
            <a:ext cx="12649196" cy="6172200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3294907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D381A81-229D-206E-2788-02124C3FC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F0ADCEA-BE1B-F253-3F13-12DCE279106A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5B3FCA-9B6A-4D77-A67B-5CB9C64A8CDB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08E7D9A-250E-1CDA-19BF-00A597892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F5983E-ED26-CC23-D7E7-C37BF8AEF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5643" y="-1436376"/>
            <a:ext cx="4410233" cy="10477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hidden title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A1ECD8D8-3B95-7746-543F-5BC1044D7EF0}"/>
              </a:ext>
            </a:extLst>
          </p:cNvPr>
          <p:cNvGrpSpPr/>
          <p:nvPr/>
        </p:nvGrpSpPr>
        <p:grpSpPr>
          <a:xfrm>
            <a:off x="1364147" y="-1198129"/>
            <a:ext cx="8089011" cy="685745"/>
            <a:chOff x="1364147" y="-1198129"/>
            <a:chExt cx="8089011" cy="685745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D400ADF4-3738-731E-9271-39ADA2C313E5}"/>
                </a:ext>
              </a:extLst>
            </p:cNvPr>
            <p:cNvSpPr/>
            <p:nvPr/>
          </p:nvSpPr>
          <p:spPr>
            <a:xfrm>
              <a:off x="1448784" y="-1198129"/>
              <a:ext cx="1600200" cy="274320"/>
            </a:xfrm>
            <a:prstGeom prst="rect">
              <a:avLst/>
            </a:prstGeom>
            <a:solidFill>
              <a:srgbClr val="005D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99EA9400-2FD4-78D4-6115-11E9DEA3865F}"/>
                </a:ext>
              </a:extLst>
            </p:cNvPr>
            <p:cNvSpPr txBox="1"/>
            <p:nvPr/>
          </p:nvSpPr>
          <p:spPr>
            <a:xfrm>
              <a:off x="1364147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Primary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0/93/170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965428AE-5D1B-A1CA-AE62-CADECD82177A}"/>
                </a:ext>
              </a:extLst>
            </p:cNvPr>
            <p:cNvSpPr/>
            <p:nvPr/>
          </p:nvSpPr>
          <p:spPr>
            <a:xfrm>
              <a:off x="3051700" y="-1198129"/>
              <a:ext cx="1600200" cy="274320"/>
            </a:xfrm>
            <a:prstGeom prst="rect">
              <a:avLst/>
            </a:prstGeom>
            <a:solidFill>
              <a:srgbClr val="6CA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A9C843DF-72DC-FC06-82BD-DF0CAB607368}"/>
                </a:ext>
              </a:extLst>
            </p:cNvPr>
            <p:cNvSpPr txBox="1"/>
            <p:nvPr/>
          </p:nvSpPr>
          <p:spPr>
            <a:xfrm>
              <a:off x="2968828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/Community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120/162/47</a:t>
              </a: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F00B0817-029D-D9C0-74D2-9DB087ACC061}"/>
                </a:ext>
              </a:extLst>
            </p:cNvPr>
            <p:cNvSpPr/>
            <p:nvPr/>
          </p:nvSpPr>
          <p:spPr>
            <a:xfrm>
              <a:off x="4650208" y="-1198129"/>
              <a:ext cx="1600200" cy="274320"/>
            </a:xfrm>
            <a:prstGeom prst="rect">
              <a:avLst/>
            </a:prstGeom>
            <a:solidFill>
              <a:srgbClr val="EE31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D61D806D-9BC5-221C-4FD8-1EA53BF53F6B}"/>
                </a:ext>
              </a:extLst>
            </p:cNvPr>
            <p:cNvSpPr txBox="1"/>
            <p:nvPr/>
          </p:nvSpPr>
          <p:spPr>
            <a:xfrm>
              <a:off x="4582323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/Metro Transit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238/49/36</a:t>
              </a: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5EB7969D-C4E2-D9C8-7639-B00DBB11BDFC}"/>
                </a:ext>
              </a:extLst>
            </p:cNvPr>
            <p:cNvSpPr/>
            <p:nvPr/>
          </p:nvSpPr>
          <p:spPr>
            <a:xfrm>
              <a:off x="6245626" y="-1198129"/>
              <a:ext cx="1600200" cy="275051"/>
            </a:xfrm>
            <a:prstGeom prst="rect">
              <a:avLst/>
            </a:prstGeom>
            <a:solidFill>
              <a:srgbClr val="009A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AC0886B0-0E82-9054-BFF7-0B0659098581}"/>
                </a:ext>
              </a:extLst>
            </p:cNvPr>
            <p:cNvSpPr txBox="1"/>
            <p:nvPr/>
          </p:nvSpPr>
          <p:spPr>
            <a:xfrm>
              <a:off x="6180831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/Environmental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0/154/199</a:t>
              </a: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13A0128F-7547-5719-9ED6-CB6F9161575D}"/>
                </a:ext>
              </a:extLst>
            </p:cNvPr>
            <p:cNvSpPr/>
            <p:nvPr/>
          </p:nvSpPr>
          <p:spPr>
            <a:xfrm>
              <a:off x="7852958" y="-1198129"/>
              <a:ext cx="1600200" cy="274320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F1344BD-5142-C2E4-85E4-892187EE2425}"/>
                </a:ext>
              </a:extLst>
            </p:cNvPr>
            <p:cNvSpPr txBox="1"/>
            <p:nvPr/>
          </p:nvSpPr>
          <p:spPr>
            <a:xfrm>
              <a:off x="7862761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Black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422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C108752-1D24-E45C-9264-3C71E78B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976DDF8D-42C7-1F61-664C-F09BACB5B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0550C257-FAE5-F306-0EB0-27BF47DE5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EB9DC5D-6FF0-2D0D-E1F0-184CF00202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975" y="3413126"/>
            <a:ext cx="4024320" cy="1530348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F6B4154-7064-E5FB-50A3-3BB41271C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755EFDB-585F-DFDD-BCDC-F11A3227E2C9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570619-EE92-4508-BE25-649517B8AD5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DB3C961B-08D6-4D3D-4B8F-0A54DE592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" name="Picture 17" descr="An image of a water ripple.">
            <a:extLst>
              <a:ext uri="{FF2B5EF4-FFF2-40B4-BE49-F238E27FC236}">
                <a16:creationId xmlns:a16="http://schemas.microsoft.com/office/drawing/2014/main" id="{4B7025E6-631F-93F8-DD84-F2E320B52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5313962" y="0"/>
            <a:ext cx="8249643" cy="82296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2315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42D02F6-DE7F-79F2-554A-4A3B88EBE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F0910AC-2F05-3078-F1EE-43688B934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42B545DC-CE10-BF05-A189-BBD86C82E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BAC47C57-179C-1769-DCD7-541722B0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9D7AD0-89D2-8E30-E94B-53F90E2A65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74" y="3406066"/>
            <a:ext cx="4007028" cy="1530348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83643FA-58DD-5390-FE86-63C86CE0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D219D6B-DA16-FE88-E272-4F8677F88D59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3FB13F-A53A-438D-85FA-CCE53F8E33C7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0F2AF5FC-02E5-4B08-80A3-A5CCBB1E443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13962" y="429"/>
            <a:ext cx="8241331" cy="8229170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66945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D9BF7DB-CB77-96C2-871D-50D64458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28AEE9E-861D-3749-41D9-2F39FD640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5DB3A3D-2FBB-7567-9C7F-CB4B7873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2EA7DC3A-3704-6798-4F38-50AEBCED8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34F734-EEAC-8049-C49B-7553F7A60C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8B9A688-F4F3-4FAD-A504-299C4862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2CEF9FD-76DD-C260-6A8E-040B4D88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4AF0B8EE-DE48-F3AD-B630-644B3F5F95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F0B77FE-709D-FDFD-2F61-AD0A483423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7D3EC28-F3D6-AEB5-5044-D0320318D1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7336E4EF-6CDD-DBA1-CADD-163240CB52D8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6B65024-2B48-48EA-B72C-A8FC1FD86C3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3" name="Picture 2" descr="Water tower in White Bear township">
            <a:extLst>
              <a:ext uri="{FF2B5EF4-FFF2-40B4-BE49-F238E27FC236}">
                <a16:creationId xmlns:a16="http://schemas.microsoft.com/office/drawing/2014/main" id="{E39BD948-C359-AF66-391B-FC2591500F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6762" y="3900199"/>
            <a:ext cx="2086834" cy="2130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3" descr="Man drinking from a water fountain">
            <a:extLst>
              <a:ext uri="{FF2B5EF4-FFF2-40B4-BE49-F238E27FC236}">
                <a16:creationId xmlns:a16="http://schemas.microsoft.com/office/drawing/2014/main" id="{C62BEFC7-918D-5F97-571C-90D28FE1B7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8103" y="1701762"/>
            <a:ext cx="2095503" cy="21335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4" descr="Geese in a marsh at Crosby Farm Regional Park">
            <a:extLst>
              <a:ext uri="{FF2B5EF4-FFF2-40B4-BE49-F238E27FC236}">
                <a16:creationId xmlns:a16="http://schemas.microsoft.com/office/drawing/2014/main" id="{DEAE3080-37EF-8EF7-D6B7-5A8A1B4D28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6762" y="6095582"/>
            <a:ext cx="2086834" cy="213401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5673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AE459D6-E348-4869-E63A-675D2AE9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A8EFBE4-B502-9550-FE97-0148C4E47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6E596C6-1223-53C1-7551-998185E70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A387C1DF-7C63-8FE1-127E-0AA7D0246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952756-9E27-33B4-F303-BE594AAE7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11003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FB6ED52-6BFF-A44D-FE46-CBC4F63EB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6BEBB0AD-CABD-AC6D-ADA1-F1F6A1C3B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6EE9B930-08A0-9CA7-E4FB-DB43F01178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C7211035-6541-10E9-2F63-5478EFA61F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217CB9AF-3D04-CDF7-DF71-9AC1C9318F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B859C1DB-FF63-127A-ED25-D26A7563A248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EA84A-635F-4164-89C3-9109418D203D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665A202-D32F-DC45-E0E9-3F0C785F2D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1727274"/>
            <a:ext cx="2095503" cy="2130551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1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18F5652C-56FE-0D44-0AA3-717ECD939B8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3979267"/>
            <a:ext cx="2095503" cy="2064568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2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BB42B476-DDE9-C728-5E01-74CEE7B723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6165268"/>
            <a:ext cx="2095503" cy="2064568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149659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4F72191-826D-596A-93B2-E9C4125F7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410703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DC4EAEF-652A-8C99-9E84-0CADE4143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-29498" y="0"/>
            <a:ext cx="9410703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DC690EC4-DBC1-9B50-9E8C-EE41E6B13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9810" y="7394030"/>
            <a:ext cx="4873550" cy="835569"/>
          </a:xfrm>
          <a:prstGeom prst="rect">
            <a:avLst/>
          </a:prstGeom>
          <a:solidFill>
            <a:srgbClr val="373737">
              <a:alpha val="2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B3BE04F-93BA-988A-C011-AC05B3520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96" y="717173"/>
            <a:ext cx="3856838" cy="28328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118400-ED54-3A7C-18DA-82D797F267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4838" y="3740892"/>
            <a:ext cx="6733678" cy="159067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of presentation goes here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2CE2934-337A-8691-80BE-DC629233C0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838" y="5664799"/>
            <a:ext cx="6733678" cy="3916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B525E5D2-36CD-1358-A6CA-E4675A32EA0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838" y="6267791"/>
            <a:ext cx="6733678" cy="38144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F36EC8-C6A5-06FE-AB59-D594ACD622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4838" y="7620362"/>
            <a:ext cx="5053193" cy="3814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Month YYYY    metrocouncil.org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0CC0E0-F989-33E0-0081-0C662103F91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440201" y="429"/>
            <a:ext cx="5190198" cy="8229170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7439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1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eld and water tower in Lino Lakes">
            <a:extLst>
              <a:ext uri="{FF2B5EF4-FFF2-40B4-BE49-F238E27FC236}">
                <a16:creationId xmlns:a16="http://schemas.microsoft.com/office/drawing/2014/main" id="{9B8CBDF4-7B72-CF1A-24E6-690F5DB7C9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3117" y="1704816"/>
            <a:ext cx="8398791" cy="6526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ED080254-B123-0991-C80B-03FC8697E7C6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3505A70-7E30-361C-5CC2-01F90CDA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4AEB5F88-D208-563E-C38E-724FADB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5BA8855B-D8CA-0E04-F159-EF5C8117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DC5712-9ED0-095B-2D18-EC626B9B20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71475"/>
            <a:ext cx="1194435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DD36375-F6D8-AF1D-40C1-726DAB159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7407B48C-121C-C5C0-3C16-0B362680DA91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4F91E7-1FD8-48FA-95F6-3977DE8BCBE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389B5611-82D8-4EF4-7F37-B506E05B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2A1B4933-4125-8EC5-886D-5476D6432F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71917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1B24803F-6E9D-991F-D824-719A7475A4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71917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3DB98773-3C69-C953-674E-6563A04747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19746" y="6385474"/>
            <a:ext cx="7410453" cy="13716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“Add a quote or a statistic. Lorem ipsum dolor sit amet, consectetur adipiscing elit.”</a:t>
            </a:r>
            <a:br>
              <a:rPr lang="en-US"/>
            </a:br>
            <a:r>
              <a:rPr lang="en-US"/>
              <a:t>– Author</a:t>
            </a:r>
          </a:p>
        </p:txBody>
      </p:sp>
    </p:spTree>
    <p:extLst>
      <p:ext uri="{BB962C8B-B14F-4D97-AF65-F5344CB8AC3E}">
        <p14:creationId xmlns:p14="http://schemas.microsoft.com/office/powerpoint/2010/main" val="4009828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1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2A80FC24-0E0B-DA60-1939-6D5E06841F52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DA65DE3-01D7-0F2E-728B-8055A1861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E92F0C-B1B4-1948-BEEE-F92CAD0BB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EE2FC39-7B47-4CDE-9393-9F6600D1D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12F7E8-CFD9-E2CA-B8F1-E3E2E11BB5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628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277DDCF-BDFC-4D85-7C28-7B87B2285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8F6CFFB1-22F5-2A9C-D4AF-5D6E2FDAB69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7C08DB-A0F8-4466-8337-9C02EA891D89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6F530271-5CEB-CC3D-07F6-0252573BB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6EF9202-96AA-374D-F39A-DF89560C1B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5052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7667222-B034-90AD-347C-D944E4CE4B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19531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BD32D8E-5C9E-E108-0250-45E09B072E0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19696" y="1704971"/>
            <a:ext cx="8343900" cy="6524628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3854079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1 column 1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E5CB950-95A8-09FB-C5F9-725969F6A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0502E53-2394-825C-A262-538AA1784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F8C4491-D980-784B-CE96-D275CDB2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6AA68C-CCC6-75EE-B23B-D0B6C7DBF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103"/>
            <a:ext cx="1182417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058F0D7-CB6F-1172-2162-985B5C209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FF8AC03F-1725-3E33-47E7-05130A6D7906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93B9D1-1DB7-4BFF-A5AE-EEA24233A71C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1A4960FC-2AF4-A724-3AC5-012E6C091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E80B8EE1-AA10-751D-964E-79809832CC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0547" y="2024938"/>
            <a:ext cx="7473446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2B2DFD34-B3D8-41CB-5F0B-7126F0A787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0547" y="2728907"/>
            <a:ext cx="7473446" cy="4961196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CC729039-3DCF-1A6A-6B0E-1804841D0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" name="Picture 2" descr="A bee on a dripping water spout">
            <a:extLst>
              <a:ext uri="{FF2B5EF4-FFF2-40B4-BE49-F238E27FC236}">
                <a16:creationId xmlns:a16="http://schemas.microsoft.com/office/drawing/2014/main" id="{18C2A67B-C595-0A71-D470-2FCD325BB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04816"/>
            <a:ext cx="4901531" cy="65358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54179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C845579-F876-DD21-7510-FB731DC5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0BEA75-BDC0-8D5E-CB3B-EFE5F2B08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659C45E-9D3E-8A3C-D883-AFBAA65D0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C80C37-BAE8-DEB6-78D3-CD5ECFBC8A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103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538A9A-8B65-E1E8-1F45-0D9D13C53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FF21264-9125-6590-33B4-8F33D7B8CDB4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086E39-EBF2-4D50-A581-3C4DA4D43FA1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9BAF1F38-BE06-F55E-5D66-1E92A6C1E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F339BCA7-7BC3-42CB-EEBF-2E2E9260BE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057400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1A2A346-1F5A-FB45-A922-B6AE440D15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B3CC88B-16DE-A3CB-8207-7C2C90B40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E13D015-E98C-1FDD-5BD9-05F8EAF138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704816"/>
            <a:ext cx="5191624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3712386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A close-up of a river&#10;&#10;Description automatically generated with low confidence">
            <a:extLst>
              <a:ext uri="{FF2B5EF4-FFF2-40B4-BE49-F238E27FC236}">
                <a16:creationId xmlns:a16="http://schemas.microsoft.com/office/drawing/2014/main" id="{C7747C2E-B573-B700-9E60-311A4465E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96276"/>
            <a:ext cx="3162296" cy="6533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94C7E479-8E98-6E53-4CE1-02D7E98ED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A9D929-78ED-01D0-F208-B1CB3A45D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E4E2EA0-BE25-1EE2-C213-6927ED2CE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73BD4B-BFF8-58ED-519E-9579F728E3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4119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39C5455-2623-AFE6-4C6C-9B50B317B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95D8CB0D-5855-6DFC-6285-C23DF32DB3E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A4E64-2BDF-4A83-810D-0D83EE508975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305662F8-0F83-C100-D68F-8ECCE91A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E7A13F23-53C6-3C44-2703-C5EDCCAA4A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867F06A3-5F5F-F707-3E94-9F220DCDD3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25512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EF55AE7-0018-7853-FB4D-3F470673B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92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E8941DF-57E1-0F62-9583-14D153D22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166369F-22F7-608A-829E-E2F47D482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09DD718-2788-5F97-BD3F-BA016BA0A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AAD4961-65F9-C6DC-4766-41D6A4D3E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01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21CC8D2-B2D0-FFC1-F4A0-83AAF2129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55C095A-7023-F616-CB9A-F0657D304A0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912F42-50C1-49BF-87DC-506F1B608230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E9BD016-D9F3-AC62-3A64-28A0A930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C0AD1576-7BB7-EF14-F009-5DB1ADA33E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98875B0-381E-1863-3716-E1D1A25614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25512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6300B88-2F0B-5C77-B2C8-AEB589B70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BAD66A6-4524-BA5F-5A44-757BB5DB93E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704816"/>
            <a:ext cx="3095628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  <a:lvl2pPr marL="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Insert picture by</a:t>
            </a:r>
          </a:p>
          <a:p>
            <a:pPr lvl="0"/>
            <a:r>
              <a:rPr lang="en-US"/>
              <a:t>clicking icon</a:t>
            </a:r>
          </a:p>
        </p:txBody>
      </p:sp>
    </p:spTree>
    <p:extLst>
      <p:ext uri="{BB962C8B-B14F-4D97-AF65-F5344CB8AC3E}">
        <p14:creationId xmlns:p14="http://schemas.microsoft.com/office/powerpoint/2010/main" val="1601663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68C00AE-A025-D360-2579-75976E9E0588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1BFC302-465F-91F7-6F5D-B2F474E70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4924622-5C8C-416E-142A-DFA2758A3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56627C-282A-530C-54B8-F555DAECAA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5816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49CB187-E871-601F-6039-51096C2D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6B44C15-76C3-6C43-3F92-6355132672AE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CBFF6C-6AFE-4A99-8FEE-AF13BE3831DE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C5E07E4-7B7E-C2A6-E1A3-D8EF0127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19782825-FCCA-A268-F25D-998E0CE55E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192164"/>
            <a:ext cx="11887200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5D3307A-8B6C-3D10-0115-6785A870B6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886074"/>
            <a:ext cx="11887200" cy="4083801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DBC1AEA1-0E9B-8201-7554-1487F9475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248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41B3B0-1C1C-B58E-0709-192A9D038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825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E6AABB3-F94C-A227-1973-C2F80C8A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2413001"/>
            <a:ext cx="610343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9EDBAF-5BE4-ABFE-9562-B7DD15203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62CBF8-98B6-7D58-3312-3A9FDD85A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6915AC1-0454-D97C-CBCF-A2A7C4840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6E5683-E64C-A637-D337-0B7D76CFC6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577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261C6F5-B534-2E68-1D39-8BE600B5C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356C865B-EF15-4656-92FB-2CF90F9132D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3EB428-E17D-46DF-9943-F0E2AAE7B307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6AB57B83-4FB9-96E4-CF22-98887D6EF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16798C43-B0FF-7A28-D2DB-A686BDBFB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1D599DD-977D-2737-744E-CDC06C7D0B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2760162"/>
            <a:ext cx="5478783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B0C0803-6DA6-F2D5-78F0-7C5A6F990C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2760162"/>
            <a:ext cx="5500051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DA5C435-AF71-72A6-6B75-1AAED07E64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3716496"/>
            <a:ext cx="5478783" cy="3370103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9F19F61-5422-0CBC-147E-C9D0959199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3718243"/>
            <a:ext cx="5478783" cy="3370103"/>
          </a:xfrm>
        </p:spPr>
        <p:txBody>
          <a:bodyPr/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17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9E55925-CC44-E37A-A1F6-03497C46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E09258D-04A7-83CD-A98F-F98193C06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EFC30B6-7E5F-2DFB-D0D8-F8A4EF728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94BF06-B257-857F-6908-244751A33B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6145"/>
            <a:ext cx="11899068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6B5FD0D-A9AF-A66C-4162-22775A83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ED60AB6-A407-1D40-E6BC-919C805013C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8F14E5-0946-42CD-A7BC-B21B319DF85D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50F30032-DB4B-7C11-D80A-BA1CF0FDA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04BABFA-D697-8233-22CB-45B34D226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7739D299-9C53-E22A-62AD-94306880A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636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1B2BF26C-9741-27B0-1A81-042C0920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288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0DE92CC8-8E6C-DCD2-9D05-599585A04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5940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C9414D5-952F-3465-2D79-F205B4EF3A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0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7C474983-98A8-D9FA-D989-B7D1B655B6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3000" y="3480288"/>
            <a:ext cx="3444873" cy="375870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3E0AA2-A9E8-DBE3-E073-DF3F8A5662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78270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E2F9D493-4C7C-3814-4A4E-43C90A14A3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78270" y="3486378"/>
            <a:ext cx="3444873" cy="375261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AE34E43-C83A-EEE7-751E-D440BCCD6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9759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21AF508B-C1E4-18F6-6174-5D263CBF25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9759" y="3485656"/>
            <a:ext cx="3444873" cy="3753337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5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475E9764-6854-A170-BA4B-4827AEEA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730204E-EC1F-F97F-31A9-6BD6A4C70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2FF1412-0E7F-8526-17DD-6D0D52A3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012D1E-FF7A-EE07-F2A2-AB683FAE2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26FD1FD-16E7-FFB0-1EC5-EFBCC5C9A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34434F07-0237-1CC8-165F-A1265D8FE72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FA4A8D-3C80-4BDF-B534-63EB364EE3B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573BBBF7-FA19-139A-77FE-D6219293C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62092AD-1387-8A22-6722-C608B811D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01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C5C3F8E-CA62-24CA-A151-D4051B1488B6}"/>
              </a:ext>
            </a:extLst>
          </p:cNvPr>
          <p:cNvSpPr/>
          <p:nvPr/>
        </p:nvSpPr>
        <p:spPr>
          <a:xfrm>
            <a:off x="0" y="0"/>
            <a:ext cx="9410703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8AD191E-CE72-899F-55D4-CB942237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9410703" cy="822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2" descr="Metropolitan Council logo">
            <a:extLst>
              <a:ext uri="{FF2B5EF4-FFF2-40B4-BE49-F238E27FC236}">
                <a16:creationId xmlns:a16="http://schemas.microsoft.com/office/drawing/2014/main" id="{C1CCF4C2-14C0-5F13-CDB8-4F1B8409A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902" y="2740008"/>
            <a:ext cx="3423870" cy="234998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B5754049-2475-BF9A-DA9B-7B1B9855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139086" y="7194179"/>
            <a:ext cx="3429000" cy="0"/>
          </a:xfrm>
          <a:prstGeom prst="straightConnector1">
            <a:avLst/>
          </a:prstGeom>
          <a:noFill/>
          <a:ln w="6345" cap="flat">
            <a:solidFill>
              <a:srgbClr val="3A3A3A"/>
            </a:solidFill>
            <a:prstDash val="solid"/>
            <a:miter/>
          </a:ln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F7C1C79-3D63-3241-5FEB-5828CD41C2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7890" y="2558536"/>
            <a:ext cx="6704179" cy="155626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of presentation goes here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FC79EC7-0776-FD9D-92FB-643596652C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315" y="4714170"/>
            <a:ext cx="6704179" cy="39161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C86434A-C23F-0295-7D7D-BE1D1CCB2D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315" y="7289989"/>
            <a:ext cx="5323792" cy="38144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BAD5A87-1BE3-5DBD-628C-6C18D5C5AE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13452" y="7289989"/>
            <a:ext cx="2047570" cy="38144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metrocouncil.org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E6F4537-6359-765B-D92C-8A24E90A2B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20142" y="7355049"/>
            <a:ext cx="2236448" cy="38144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Month YYYY</a:t>
            </a:r>
          </a:p>
        </p:txBody>
      </p:sp>
    </p:spTree>
    <p:extLst>
      <p:ext uri="{BB962C8B-B14F-4D97-AF65-F5344CB8AC3E}">
        <p14:creationId xmlns:p14="http://schemas.microsoft.com/office/powerpoint/2010/main" val="3858923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5613A11-C4DE-7BFF-1CBA-501B426E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2B75D08-E1E5-942F-4967-6A7D7FC91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70B0AF5-DCEF-A6DF-6463-9A9201AA2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8A5908-9E3C-6B2C-4698-9049840DC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2F743983-909F-12B1-DE07-81BF2C6C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F63D1E49-A62A-48B9-2D51-AD3E32FE5D55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CA38C9-7965-4766-B904-0B6F3865B12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03A06FB-B992-2A9D-9375-226D6098A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B581ED7E-54C1-73D7-5004-7628273BB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009AC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74B92CC-21CB-FD0E-D98D-118C7ABB39C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093582"/>
            <a:ext cx="12649196" cy="6136017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23218808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2686FBD-64FC-6E7C-D23C-04C431C9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809DDF8-A8EA-5498-3F04-B99FE1AD488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B89BB1-5446-4ED6-98E5-6246F3C27E8E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1967CD5-D831-DA61-86C0-728431B2A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FF7054-C7D4-E94A-DC1C-F89FF89E3A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5643" y="-1436376"/>
            <a:ext cx="4410233" cy="10477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hidden title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B33AFACF-F16C-C9CE-F4A9-3F87C75620AF}"/>
              </a:ext>
            </a:extLst>
          </p:cNvPr>
          <p:cNvGrpSpPr/>
          <p:nvPr/>
        </p:nvGrpSpPr>
        <p:grpSpPr>
          <a:xfrm>
            <a:off x="1364147" y="-1198129"/>
            <a:ext cx="8089011" cy="685745"/>
            <a:chOff x="1364147" y="-1198129"/>
            <a:chExt cx="8089011" cy="685745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7A39007B-B7F1-7F2B-4DBE-D856BF3563C9}"/>
                </a:ext>
              </a:extLst>
            </p:cNvPr>
            <p:cNvSpPr/>
            <p:nvPr/>
          </p:nvSpPr>
          <p:spPr>
            <a:xfrm>
              <a:off x="1448784" y="-1198129"/>
              <a:ext cx="1600200" cy="274320"/>
            </a:xfrm>
            <a:prstGeom prst="rect">
              <a:avLst/>
            </a:prstGeom>
            <a:solidFill>
              <a:srgbClr val="005D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93DC498-7022-4A72-D313-D8FC2AD4B378}"/>
                </a:ext>
              </a:extLst>
            </p:cNvPr>
            <p:cNvSpPr txBox="1"/>
            <p:nvPr/>
          </p:nvSpPr>
          <p:spPr>
            <a:xfrm>
              <a:off x="1364147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Primary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0/93/170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2B09FDFE-8EEC-C20F-6146-891AA2B508FA}"/>
                </a:ext>
              </a:extLst>
            </p:cNvPr>
            <p:cNvSpPr/>
            <p:nvPr/>
          </p:nvSpPr>
          <p:spPr>
            <a:xfrm>
              <a:off x="3051700" y="-1198129"/>
              <a:ext cx="1600200" cy="274320"/>
            </a:xfrm>
            <a:prstGeom prst="rect">
              <a:avLst/>
            </a:prstGeom>
            <a:solidFill>
              <a:srgbClr val="6CA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9A6EB739-6A23-7F1F-30E3-47A4213268E8}"/>
                </a:ext>
              </a:extLst>
            </p:cNvPr>
            <p:cNvSpPr txBox="1"/>
            <p:nvPr/>
          </p:nvSpPr>
          <p:spPr>
            <a:xfrm>
              <a:off x="2968828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/Community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120/162/47</a:t>
              </a: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71EA9F3E-E6A4-D025-D5BB-E9BF85AC1E22}"/>
                </a:ext>
              </a:extLst>
            </p:cNvPr>
            <p:cNvSpPr/>
            <p:nvPr/>
          </p:nvSpPr>
          <p:spPr>
            <a:xfrm>
              <a:off x="4650208" y="-1198129"/>
              <a:ext cx="1600200" cy="274320"/>
            </a:xfrm>
            <a:prstGeom prst="rect">
              <a:avLst/>
            </a:prstGeom>
            <a:solidFill>
              <a:srgbClr val="EE31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D0D8E5E5-967E-51A3-A621-FA39C609766C}"/>
                </a:ext>
              </a:extLst>
            </p:cNvPr>
            <p:cNvSpPr txBox="1"/>
            <p:nvPr/>
          </p:nvSpPr>
          <p:spPr>
            <a:xfrm>
              <a:off x="4582323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/Metro Transit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238/49/36</a:t>
              </a: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EA193412-5164-A172-746F-4EFA7FC0B45A}"/>
                </a:ext>
              </a:extLst>
            </p:cNvPr>
            <p:cNvSpPr/>
            <p:nvPr/>
          </p:nvSpPr>
          <p:spPr>
            <a:xfrm>
              <a:off x="6245626" y="-1198129"/>
              <a:ext cx="1600200" cy="275051"/>
            </a:xfrm>
            <a:prstGeom prst="rect">
              <a:avLst/>
            </a:prstGeom>
            <a:solidFill>
              <a:srgbClr val="009A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59021572-B0B3-11F2-FD42-69EA18B20D31}"/>
                </a:ext>
              </a:extLst>
            </p:cNvPr>
            <p:cNvSpPr txBox="1"/>
            <p:nvPr/>
          </p:nvSpPr>
          <p:spPr>
            <a:xfrm>
              <a:off x="6180831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/Environmental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0/154/199</a:t>
              </a: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62024DBC-8459-B1B2-0DD8-B58FBD334BD0}"/>
                </a:ext>
              </a:extLst>
            </p:cNvPr>
            <p:cNvSpPr/>
            <p:nvPr/>
          </p:nvSpPr>
          <p:spPr>
            <a:xfrm>
              <a:off x="7852958" y="-1198129"/>
              <a:ext cx="1600200" cy="274320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B73F7F0D-9C12-E7DE-E183-D32D2B9D3455}"/>
                </a:ext>
              </a:extLst>
            </p:cNvPr>
            <p:cNvSpPr txBox="1"/>
            <p:nvPr/>
          </p:nvSpPr>
          <p:spPr>
            <a:xfrm>
              <a:off x="7862761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Black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887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4B474F1-F1DC-357A-06AD-7A9E3F362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5DC2669D-E1F4-1527-8AEE-C4AB2EBD9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C1CEE8F4-9DA3-DF33-DBDD-0BF8A4D3E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686A08-AE4B-CCF0-CD09-98ECD45EC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2975" y="3413126"/>
            <a:ext cx="4110264" cy="1531409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C7D9CC9-1892-FD96-A431-AED39C12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9F78D5F-7B49-EEC4-FCB5-374A6A22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FF2F433-F941-4D56-85E4-D535928B16E0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D22003-F8A9-4321-AD28-06A49F54BB2C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9" name="Picture 15" descr="Photo of a Metro Gold Line bus at a stop in downtown Saint Paul">
            <a:extLst>
              <a:ext uri="{FF2B5EF4-FFF2-40B4-BE49-F238E27FC236}">
                <a16:creationId xmlns:a16="http://schemas.microsoft.com/office/drawing/2014/main" id="{F3799499-8E8C-0934-7E71-ECBAEA3DDF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5650" y="0"/>
            <a:ext cx="8257955" cy="82296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54790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Divider Sl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A250988-CAC9-21AC-26D5-54F663AE9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305650" cy="8229600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0A326EF-3EC9-3332-E2AB-961030780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5305650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DB160B7E-4C93-96E6-15C2-8B3C20979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CB865CA-577E-877C-6158-EEAF082A6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A5B2C8-7957-18F0-23D1-4C22833E74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5974" y="3406066"/>
            <a:ext cx="4107265" cy="1530348"/>
          </a:xfrm>
        </p:spPr>
        <p:txBody>
          <a:bodyPr/>
          <a:lstStyle>
            <a:lvl1pPr>
              <a:defRPr sz="4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B1DB55D-9A5A-BA50-9DB7-355EF5E60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7F50A594-723C-5AF5-97EA-AD5DEF0B162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17F54B-FE79-4283-8A79-67F9F9BB5DEC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93F2C53-AE1F-19E6-17D9-CEB8A9DD68E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305641" y="0"/>
            <a:ext cx="8257955" cy="8229600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381202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2 column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9658365-237D-CABA-A3AD-856514D9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8B7201D-48F6-B626-1291-291DBA1E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537C096-9990-6001-E1BD-E48B32E5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6358E356-8174-5976-4716-4E6A5CD17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7402B7-6417-BF1D-958D-DBC63E6C0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671127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457A9A6-9D0E-5A6B-28D6-65247462C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F9A2139D-C41A-E5B4-4B79-A17AFBB5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264C4001-2E77-61AD-BFC5-8FFA473A5D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C22EAB41-A50A-656E-21AD-74E0377B28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08EBA30B-67D6-83D3-259D-5F6693C35F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AF0E6E7-51F7-718E-FEBA-82F0E8A63C74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F35580-8D26-4B7D-9A90-45BBD328D40B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3" name="Picture 20" descr="Outdoors photograph of Metro Transit Light Rail train at a platform stop">
            <a:extLst>
              <a:ext uri="{FF2B5EF4-FFF2-40B4-BE49-F238E27FC236}">
                <a16:creationId xmlns:a16="http://schemas.microsoft.com/office/drawing/2014/main" id="{3BCB72E9-B6E8-F940-5A32-391F4AE24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8103" y="6095582"/>
            <a:ext cx="2095503" cy="21305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Metro Mobility vehicle">
            <a:extLst>
              <a:ext uri="{FF2B5EF4-FFF2-40B4-BE49-F238E27FC236}">
                <a16:creationId xmlns:a16="http://schemas.microsoft.com/office/drawing/2014/main" id="{CF684AE7-66CB-A71E-2ADA-42E7D429B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2629" y="1704816"/>
            <a:ext cx="2090976" cy="2134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3" descr="Metro Transit bus in Woodbury">
            <a:extLst>
              <a:ext uri="{FF2B5EF4-FFF2-40B4-BE49-F238E27FC236}">
                <a16:creationId xmlns:a16="http://schemas.microsoft.com/office/drawing/2014/main" id="{7F74698D-4123-8958-3982-20D6CD2BD8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8103" y="3915918"/>
            <a:ext cx="2119314" cy="21027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74355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2 column 3 photo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75A411F-24B1-9A7D-C0CF-9E9F7FBD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671EADF-E0A7-8281-DA23-99A8E497E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A5A1666-A606-E3B8-3DF5-7E32D6BC3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C81932A8-0046-FBD1-1F7E-A23FFDDB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4A375D-EA5F-7474-3A1B-670B12A3D4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747324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7EEEB78-483E-3756-BDB3-5A5B4CE5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2FE079A-8A44-9285-BCE5-59C4D263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FE4CBBA-41CA-81DD-D189-C8D0AFFBEC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81"/>
            <a:ext cx="9738186" cy="753081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CADA6AC-2A66-12DE-B2DB-7D41C4C39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8B3C946-BC2B-A1BB-5ACA-A5338782E5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90139" y="3086099"/>
            <a:ext cx="4362446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0396F74D-F008-AA1B-D077-1B60E1384ED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22629C-239E-429E-8A4A-8FF478F767C3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05FB903-1373-4CA6-C0CE-81D85AFBD5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1727274"/>
            <a:ext cx="2095503" cy="2006522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1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CBCECE9-80AA-8874-E8B9-C56FB72791F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3913284"/>
            <a:ext cx="2095503" cy="2006522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2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75D4BDB-DCAE-A3E8-D81C-8913A3E8D85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68103" y="6099294"/>
            <a:ext cx="2095503" cy="2130551"/>
          </a:xfrm>
          <a:solidFill>
            <a:srgbClr val="FFFFFF"/>
          </a:solidFill>
        </p:spPr>
        <p:txBody>
          <a:bodyPr anchorCtr="1"/>
          <a:lstStyle>
            <a:lvl1pPr marL="0" indent="0" algn="ctr">
              <a:buNone/>
              <a:defRPr/>
            </a:lvl1pPr>
            <a:lvl2pPr marL="0" lvl="0" indent="0" algn="ctr">
              <a:spcBef>
                <a:spcPts val="1000"/>
              </a:spcBef>
              <a:buNone/>
              <a:defRPr/>
            </a:lvl2pPr>
          </a:lstStyle>
          <a:p>
            <a:pPr lvl="0"/>
            <a:endParaRPr lang="en-US"/>
          </a:p>
          <a:p>
            <a:pPr lvl="0"/>
            <a:r>
              <a:rPr lang="en-U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2614109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1 column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vening street scene with light rail vehicles in downtown St. Paul">
            <a:extLst>
              <a:ext uri="{FF2B5EF4-FFF2-40B4-BE49-F238E27FC236}">
                <a16:creationId xmlns:a16="http://schemas.microsoft.com/office/drawing/2014/main" id="{6060B51D-2983-8A2E-4A1B-CC4E3F44D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9696" y="1710129"/>
            <a:ext cx="8352211" cy="65194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F0955A84-2671-656B-6AC9-8CD84FA6196C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68D020-8E57-89D0-5246-F0909438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1A40E6E-D526-6862-1941-9F3B71BB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5898A1F1-99B6-4868-00FE-4D74040F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68506-09FB-C55E-8FF8-D9FDB97C1B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628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0FC667A-8586-5BE3-6C5A-C72209FA7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4A2ECFDE-38C6-65E2-92C8-B9091FF7322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50A894-5D0A-4378-B055-5149F5E111AF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929BDDCD-32C1-F20A-A772-10E5455B6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CA4E1C7C-EED7-8F26-B0CF-212145C327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006C937D-7509-9EE5-E801-CC91D59D72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19531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94DCAD84-5AC2-FC92-7C13-E13CDD6898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38803" y="6381387"/>
            <a:ext cx="7219946" cy="122689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“Add a quote or a statistic. Lorem ipsum dolor sit amet, consectetur adipiscing elit.”</a:t>
            </a:r>
            <a:br>
              <a:rPr lang="en-US"/>
            </a:br>
            <a:r>
              <a:rPr lang="en-US"/>
              <a:t>– Author</a:t>
            </a:r>
          </a:p>
        </p:txBody>
      </p:sp>
    </p:spTree>
    <p:extLst>
      <p:ext uri="{BB962C8B-B14F-4D97-AF65-F5344CB8AC3E}">
        <p14:creationId xmlns:p14="http://schemas.microsoft.com/office/powerpoint/2010/main" val="3887018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column right phot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86CA827-5639-B84A-B690-F51C1D2FD59B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39C719D-7718-9971-0CA3-8EE278834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9E8DD47-29F2-6921-DCB0-B77D80EF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6699563-F143-1437-A08D-CF1EFE4C4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DDE7C4-D2BB-3AE8-B823-9DA6C823D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71475"/>
            <a:ext cx="11878732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EC3898B-EAB9-71D4-3B13-E6768814B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EB22004C-F9E7-037F-E248-81B64D40C5D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70C9DD-1CE4-47C1-9BB3-48412F1C2D0A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1831BE71-46D8-7E0A-8044-880C84CF8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DAD729D-3428-EC7E-FE41-03F3692A28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004191"/>
            <a:ext cx="3808878" cy="76758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B1DBBB0-D875-AACF-4400-F964F1E702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3086099"/>
            <a:ext cx="3819531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A0E1E1D-25BF-7901-90A3-51465A2EDF7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219696" y="1704816"/>
            <a:ext cx="8343900" cy="652478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3768141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1 column left 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5DCE403-77A2-341B-1C5F-E0553E8AD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5833DF9-20A3-3958-644C-162782926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01A14130-225A-C90D-07A6-F6C64FDA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96F4259-4FB9-3B0A-329F-5E0D0D9D4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71475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9FA1508-B6FB-F59F-0BE4-E322E8B0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154DF14-4E44-521B-4103-74200DC624E5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5BB74E-6632-4A73-9232-62F343817B4E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E120818-A77B-5E6A-19CB-9D237DFA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F4B5B64-A85E-5C76-73EA-F936DB69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12"/>
            <a:ext cx="326568" cy="326568"/>
          </a:xfrm>
          <a:prstGeom prst="rect">
            <a:avLst/>
          </a:prstGeom>
          <a:solidFill>
            <a:srgbClr val="ED1B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" name="Picture 5" descr="Metro Transit bus in Woodbury neighborhood">
            <a:extLst>
              <a:ext uri="{FF2B5EF4-FFF2-40B4-BE49-F238E27FC236}">
                <a16:creationId xmlns:a16="http://schemas.microsoft.com/office/drawing/2014/main" id="{5CB0B2DF-B043-CDEB-0571-3EE39E0B11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1704816"/>
            <a:ext cx="5244815" cy="65247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5838CBC7-2F47-6F3E-AA3A-98F96E66E3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117439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65633808-0901-903D-980C-861B7A20B9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82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1 column 1 left photo w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1D33FEF-00D0-E13A-B234-FA76B26A6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3E2759F-A606-D326-12E2-6715FFA13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7366C8C-1853-9D6E-EF06-C0313C206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E2A642-746D-C44D-54EC-A0E15DD67B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71475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ADF5C82-9EF8-5B45-3998-DB4AE9657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099C3BD-631E-F09E-1418-452E7387057F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CF6130B-E172-421B-A303-22E2D5EBA1C8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A8749352-0EAA-D05C-567C-7F6EF0820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DD1F4A73-1CAA-4020-08C2-7CEE23EA87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117439"/>
            <a:ext cx="673675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CA74AD9-234D-49D2-6D96-3108A27A90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64840" y="2795595"/>
            <a:ext cx="6736759" cy="428148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  <a:lvl3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A7186CC0-60E5-872A-1DB8-8E8744306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F75E1FA-FAA7-4BFE-5F16-A55FA252E49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704816"/>
            <a:ext cx="5191624" cy="6524783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Insert picture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27119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y we ex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58535475-D59B-2650-3C4E-C121EDC2D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81528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E2166CD-1A61-F71D-B733-E5AC09D4A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1FE7CD-B04F-F84A-A1C6-ED3FD7A27477}"/>
              </a:ext>
            </a:extLst>
          </p:cNvPr>
          <p:cNvSpPr txBox="1"/>
          <p:nvPr/>
        </p:nvSpPr>
        <p:spPr>
          <a:xfrm>
            <a:off x="1008217" y="3310420"/>
            <a:ext cx="7257245" cy="29379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228600" marR="0" lvl="0" indent="-22860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7 counties </a:t>
            </a:r>
          </a:p>
          <a:p>
            <a:pPr marL="228600" marR="0" lvl="0" indent="-22860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182 cities and townships</a:t>
            </a:r>
          </a:p>
          <a:p>
            <a:pPr marL="228600" marR="0" lvl="0" indent="-22860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More than 3 million residents</a:t>
            </a:r>
          </a:p>
          <a:p>
            <a:pPr marL="228600" marR="0" lvl="0" indent="-22860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Native people from 11 federally recognized Minnesota tribes and many other tribal communities </a:t>
            </a:r>
          </a:p>
          <a:p>
            <a:pPr marL="228600" marR="0" lvl="0" indent="-22860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Growing diversity representing wide-ranging racial and ethnic people, with about 300 languages spoken at home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C67D4AA-D53E-782B-8A44-7D20920E57F0}"/>
              </a:ext>
            </a:extLst>
          </p:cNvPr>
          <p:cNvSpPr/>
          <p:nvPr/>
        </p:nvSpPr>
        <p:spPr>
          <a:xfrm>
            <a:off x="1008528" y="2256053"/>
            <a:ext cx="7969626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9144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5DAA"/>
                </a:solidFill>
                <a:uFillTx/>
                <a:latin typeface="Arial" pitchFamily="34"/>
                <a:cs typeface="Arial" pitchFamily="34"/>
              </a:rPr>
              <a:t>Every single person and community makes up the fabric and essence of this region.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26344C2-F99F-6520-D56F-C8D8BA863CA5}"/>
              </a:ext>
            </a:extLst>
          </p:cNvPr>
          <p:cNvSpPr txBox="1"/>
          <p:nvPr/>
        </p:nvSpPr>
        <p:spPr>
          <a:xfrm>
            <a:off x="990596" y="850510"/>
            <a:ext cx="11658600" cy="6979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576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No one community can do it alone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DC0ACD2-22BC-4F91-99F8-CC140B82A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D011112E-8F4D-4A05-1B64-D1BF356A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72567" y="-1892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00158F20-A625-CC9E-6C8A-2D6AAB70D57B}"/>
              </a:ext>
            </a:extLst>
          </p:cNvPr>
          <p:cNvSpPr txBox="1"/>
          <p:nvPr/>
        </p:nvSpPr>
        <p:spPr>
          <a:xfrm>
            <a:off x="13816007" y="7536896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5458A9-4BCC-4DB5-9938-34683083619D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F13C1108-C49B-3C35-3535-08E44351D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D660C2D1-4EF4-641C-8D33-E34CD3487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77EAD1A2-C4F7-2B9E-D33A-A9988EEC3E1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7DA04D-B38D-4049-B57B-197546CCFE9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3" name="Picture 24" descr="A baby and mother at Battle Creek Waterworks pool">
            <a:extLst>
              <a:ext uri="{FF2B5EF4-FFF2-40B4-BE49-F238E27FC236}">
                <a16:creationId xmlns:a16="http://schemas.microsoft.com/office/drawing/2014/main" id="{16705235-322A-5232-FC20-7B3191A55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59674" y="1702914"/>
            <a:ext cx="2303931" cy="20319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7" descr="Riders boarding a Metro Transit bus">
            <a:extLst>
              <a:ext uri="{FF2B5EF4-FFF2-40B4-BE49-F238E27FC236}">
                <a16:creationId xmlns:a16="http://schemas.microsoft.com/office/drawing/2014/main" id="{269DFB59-05EE-24E5-7316-7DD3673140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69733" y="6071533"/>
            <a:ext cx="2287179" cy="215806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8" descr="Wetland in Lake Elmo Regional Park">
            <a:extLst>
              <a:ext uri="{FF2B5EF4-FFF2-40B4-BE49-F238E27FC236}">
                <a16:creationId xmlns:a16="http://schemas.microsoft.com/office/drawing/2014/main" id="{2C1158DA-5978-D17F-6816-93A3A7CEFA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73280" y="3828062"/>
            <a:ext cx="2283631" cy="215033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34030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1 column 1 left photo 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B1A3CE7-7EB4-087C-C66A-B12245C0568A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94D570B-E2DA-3876-53D0-86174FC6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48A3935-C309-CBA1-6A7A-052EE1146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4125DC-A95D-732E-7E86-5DA606A06B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0554"/>
            <a:ext cx="1182417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25A5624-BE96-A6D8-0BE3-F0C7DD3D3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7D90E050-9825-CA5A-42C3-9A8FFDFE1C7A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100CBC-8FC3-45F1-9C3B-3D34D73746F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8D1BDEB-28A5-311A-DC27-827A2F87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F0BEAAAB-3118-32A1-704B-6F4EC55C99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BC2A4BD-E783-57A0-4914-A477532B75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E6EB5B85-CC81-5106-4EDA-64D1ED0F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12"/>
            <a:ext cx="326568" cy="326568"/>
          </a:xfrm>
          <a:prstGeom prst="rect">
            <a:avLst/>
          </a:prstGeom>
          <a:solidFill>
            <a:srgbClr val="ED1B2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" name="Picture 3" descr="Streaks of light from a light rail vehicle">
            <a:extLst>
              <a:ext uri="{FF2B5EF4-FFF2-40B4-BE49-F238E27FC236}">
                <a16:creationId xmlns:a16="http://schemas.microsoft.com/office/drawing/2014/main" id="{347D3F2E-8F0C-FD5E-8110-2BCA0B012F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311" y="1704816"/>
            <a:ext cx="3159416" cy="65367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51398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1 column 1 left photo th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F12C9BC-ADE7-5574-0F44-7BC95E8E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F9DC885-A62C-F112-61F3-A574FCDB8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328D1A1-C7EE-753F-52BA-0C9B8BC1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76C4E23-9594-C711-0069-E4AF00B5E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3718"/>
            <a:ext cx="11821582" cy="1230151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3740D8A-689E-7556-BB97-8DF4C76BB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196914A-DDFB-137B-38E6-DF1AC5E5DEF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47C02E-72B4-4609-B835-74B8C22A8A7E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4314F59D-674D-3417-3E37-93D02B86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95F03F34-D09C-15D1-0C76-0F7977C5E6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087465"/>
            <a:ext cx="9101489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A8650AC-0679-1164-4C0A-6EE64FCE47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00110" y="2790108"/>
            <a:ext cx="9076087" cy="428148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8E0B7D7B-B4C2-FBB8-44FD-3A9B6E1E1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E5FF491-9619-FACA-4B10-717943C9E92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-8311" y="1717965"/>
            <a:ext cx="3095628" cy="6587840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  <a:lvl2pPr marL="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2pPr>
          </a:lstStyle>
          <a:p>
            <a:pPr lvl="0"/>
            <a:r>
              <a:rPr lang="en-US"/>
              <a:t>Insert picture by</a:t>
            </a:r>
          </a:p>
          <a:p>
            <a:pPr lvl="0"/>
            <a:r>
              <a:rPr lang="en-US"/>
              <a:t>clicking icon</a:t>
            </a:r>
          </a:p>
        </p:txBody>
      </p:sp>
    </p:spTree>
    <p:extLst>
      <p:ext uri="{BB962C8B-B14F-4D97-AF65-F5344CB8AC3E}">
        <p14:creationId xmlns:p14="http://schemas.microsoft.com/office/powerpoint/2010/main" val="491363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399E8638-AF2B-E6E8-BA18-2F4E57097058}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6C22138-AAFF-A003-F332-E404902D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E244A91-C667-3E3C-35D4-43286AD4E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6738D73-8DAB-F314-3924-91C8BFAD49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1003"/>
            <a:ext cx="11887200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02DBB2B-BCB9-2720-4AF6-6D1399F61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626086D-0F5A-755F-3A10-626CF4BBC97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C45B69-32BE-48E6-BD8A-1C5D834A7A69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22FDBAB-5FB6-0ED3-53CF-2B5F78831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7B8B8D34-F8C3-9F91-9C61-D5D5486429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192164"/>
            <a:ext cx="11887200" cy="58579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B7AB261-EE00-3AA8-3C21-CA5B9AA3A4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886074"/>
            <a:ext cx="11887200" cy="4083801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Arial" pitchFamily="34"/>
                <a:cs typeface="Arial" pitchFamily="34"/>
              </a:defRPr>
            </a:lvl1pPr>
            <a:lvl2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2pPr>
            <a:lvl3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3pPr>
            <a:lvl4pPr marL="0" lvl="0" indent="0">
              <a:spcBef>
                <a:spcPts val="1000"/>
              </a:spcBef>
              <a:buNone/>
              <a:defRPr>
                <a:latin typeface="Arial" pitchFamily="34"/>
                <a:cs typeface="Arial" pitchFamily="34"/>
              </a:defRPr>
            </a:lvl4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94B6434C-83D9-B304-71AF-6FD470CBD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1249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6F14B2-28D1-BAC6-7731-FFF58DC94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2825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F9D3644C-F5A8-82DD-FC3E-B855E230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2413001"/>
            <a:ext cx="6121871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41AF482-A600-A3A1-EB2E-22CF751D6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C3A861-FA66-0243-3DBE-DCE50F662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85F53595-1B05-7FB0-8AA6-3B4F74C4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0C6600-E0BE-FA52-B0F7-474561442F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825" y="388766"/>
            <a:ext cx="11795430" cy="123577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D4912F5-23BE-62C7-E145-25D616B74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4FC7AFB-2D55-9BC2-3741-4DC7AAE0688D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868E38-7DB5-4CC4-920A-A80CB974B260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16EDBAA5-2338-DD78-87C7-965EB730B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4F0486EF-D9CD-4655-593C-DEDFFC30F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26247C-A35F-D22A-13B6-44F0B85C87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2760162"/>
            <a:ext cx="5478783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5D48B6C2-19C2-413C-B25F-93287582B7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5714" y="3716496"/>
            <a:ext cx="5478783" cy="3293906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92DA05-7BDF-CCEC-D54B-981AAD3CB5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2760162"/>
            <a:ext cx="5576248" cy="732333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C91359FA-F898-6EE3-8465-E6311A49B9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06344" y="3709455"/>
            <a:ext cx="5576248" cy="3300938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9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19C587F-7134-4749-4770-71C52C7B6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2C9F679-1954-BEC9-F864-E1D6D0052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B797DB6-57D6-66F5-3475-9AF4022B7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71DD5A-2F54-2466-BD2E-342665EC8F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96145"/>
            <a:ext cx="11899068" cy="1228725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CA1B924-9F89-0B42-D19B-454256E05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440D1799-F7B5-99B0-3680-155D34936E7B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E5169F-54D7-48F4-A03F-2E3709EB6EC9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FF6FD2DF-DB6D-6E69-0BA7-E021E56DB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C41D2F0-BEAD-5113-F0DE-63A34EF9C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D47B829F-FEAB-22E0-E013-C13EDCD9E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2636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19DB3F29-51B3-C6D8-19E8-E2BFA5AFB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54288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699EF8EB-8048-4D94-1122-C439765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65940" y="2542123"/>
            <a:ext cx="3975317" cy="4876796"/>
          </a:xfrm>
          <a:prstGeom prst="rect">
            <a:avLst/>
          </a:prstGeom>
          <a:solidFill>
            <a:srgbClr val="E7F1F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BB5388A-DED1-540C-6CDA-89D87C759D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34558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E3AA3991-541E-8359-653F-739934405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11067" y="3480288"/>
            <a:ext cx="3444873" cy="375870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E3CBC2B-5C87-EF3B-4B4E-653FFBB50C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1761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24797DA8-49B9-B097-2332-0C923AE96D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01761" y="3480288"/>
            <a:ext cx="3444873" cy="375870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67DE68-8F99-67F0-73C7-E0A9E733D4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19759" y="2842019"/>
            <a:ext cx="3421383" cy="427536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Subhead here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6530BE9F-5354-6185-8D29-FAEC555BA6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31153" y="3480288"/>
            <a:ext cx="3444873" cy="3758705"/>
          </a:xfrm>
        </p:spPr>
        <p:txBody>
          <a:bodyPr>
            <a:noAutofit/>
          </a:bodyPr>
          <a:lstStyle>
            <a:lvl1pPr marL="342900" indent="-342900">
              <a:defRPr>
                <a:latin typeface="Arial" pitchFamily="34"/>
                <a:cs typeface="Arial" pitchFamily="34"/>
              </a:defRPr>
            </a:lvl1pPr>
            <a:lvl2pPr marL="342900" lvl="0" indent="-342900">
              <a:spcBef>
                <a:spcPts val="1000"/>
              </a:spcBef>
              <a:defRPr>
                <a:latin typeface="Arial" pitchFamily="34"/>
                <a:cs typeface="Arial" pitchFamily="34"/>
              </a:defRPr>
            </a:lvl2pPr>
          </a:lstStyle>
          <a:p>
            <a:pPr lvl="0"/>
            <a:r>
              <a:rPr lang="en-US"/>
              <a:t>Click to add text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6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62A7389-AEEA-F60F-7FFB-195ACC400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3A33442-CC48-8F8F-6D99-24DF35D6D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1C65306-A17E-93DA-B742-1593DF32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30849B-E644-5294-9646-C2928384D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D033F97-63EE-6E1E-1941-3DD54C61E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96517165-BADF-8026-0D75-FEA086225A13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E69603-8E92-4AFC-9F40-31D59D942EF4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CE602B6-6574-2E5A-2CAA-CA6C44EE3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2FED453-7742-F585-565E-784F5E5BD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BF3D793-33D1-CA95-42EA-AADB5A64BE8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4400" y="2057400"/>
            <a:ext cx="12649196" cy="6172200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media by clicking icon </a:t>
            </a:r>
          </a:p>
        </p:txBody>
      </p:sp>
    </p:spTree>
    <p:extLst>
      <p:ext uri="{BB962C8B-B14F-4D97-AF65-F5344CB8AC3E}">
        <p14:creationId xmlns:p14="http://schemas.microsoft.com/office/powerpoint/2010/main" val="2343484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T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0E2FADA-5277-9306-2AEE-E5F519B41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704816"/>
          </a:xfrm>
          <a:prstGeom prst="rect">
            <a:avLst/>
          </a:prstGeom>
          <a:solidFill>
            <a:srgbClr val="005DA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EA82D31-23BC-BAE1-CCDA-4198D737B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563596" cy="1704816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708174A-8471-693A-F6F8-93C65F7BB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563596" y="0"/>
            <a:ext cx="1066803" cy="17048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B0DE02-2396-03E1-AF61-3364BDF0D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388766"/>
            <a:ext cx="11887200" cy="1231623"/>
          </a:xfrm>
        </p:spPr>
        <p:txBody>
          <a:bodyPr anchor="b">
            <a:no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Slide title to go here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96E21F5-0BD7-F61E-18F3-02B995D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36EF50D5-0902-D5C1-C905-19D2468E98B4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B686D9-E68D-4827-B363-0D0B4413FE82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A911FFF3-2FEA-30C7-DE92-C2D0BC7BF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34E320A-9DF3-9355-E2FD-E036745F2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26568" cy="326568"/>
          </a:xfrm>
          <a:prstGeom prst="rect">
            <a:avLst/>
          </a:prstGeom>
          <a:solidFill>
            <a:srgbClr val="EE312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317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E1FB2A-45B4-70DE-595C-33EB394F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A4556D7-6CF5-9A0E-474C-6B2278BF213C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8E8C2A-49B6-440C-9E10-1814403889B5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1033893-77F1-C60A-F7AC-BD19280C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13">
            <a:off x="10388671" y="3561716"/>
            <a:ext cx="7418920" cy="2954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20" b="1" i="0" u="none" strike="noStrike" kern="1200" cap="none" spc="24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2EE8C7-A06E-2102-AA03-6E95629DDE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35643" y="-1436376"/>
            <a:ext cx="4410233" cy="10477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hidden title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4B03708B-FAD1-2C8B-D146-195F542CF0DC}"/>
              </a:ext>
            </a:extLst>
          </p:cNvPr>
          <p:cNvGrpSpPr/>
          <p:nvPr/>
        </p:nvGrpSpPr>
        <p:grpSpPr>
          <a:xfrm>
            <a:off x="1364147" y="-1198129"/>
            <a:ext cx="8089011" cy="685745"/>
            <a:chOff x="1364147" y="-1198129"/>
            <a:chExt cx="8089011" cy="685745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5F200AB-4820-21F6-12DA-70A4A6FE4603}"/>
                </a:ext>
              </a:extLst>
            </p:cNvPr>
            <p:cNvSpPr/>
            <p:nvPr/>
          </p:nvSpPr>
          <p:spPr>
            <a:xfrm>
              <a:off x="1448784" y="-1198129"/>
              <a:ext cx="1600200" cy="274320"/>
            </a:xfrm>
            <a:prstGeom prst="rect">
              <a:avLst/>
            </a:prstGeom>
            <a:solidFill>
              <a:srgbClr val="005DA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F5F858A1-C839-14CC-F177-DE8A40387C7E}"/>
                </a:ext>
              </a:extLst>
            </p:cNvPr>
            <p:cNvSpPr txBox="1"/>
            <p:nvPr/>
          </p:nvSpPr>
          <p:spPr>
            <a:xfrm>
              <a:off x="1364147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Primary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0/93/170</a:t>
              </a: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A6ECC450-8BAC-304D-D568-40A2432CA774}"/>
                </a:ext>
              </a:extLst>
            </p:cNvPr>
            <p:cNvSpPr/>
            <p:nvPr/>
          </p:nvSpPr>
          <p:spPr>
            <a:xfrm>
              <a:off x="3051700" y="-1198129"/>
              <a:ext cx="1600200" cy="274320"/>
            </a:xfrm>
            <a:prstGeom prst="rect">
              <a:avLst/>
            </a:prstGeom>
            <a:solidFill>
              <a:srgbClr val="6CA4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C4594106-A7CC-F100-ACF7-335EDC2C33AB}"/>
                </a:ext>
              </a:extLst>
            </p:cNvPr>
            <p:cNvSpPr txBox="1"/>
            <p:nvPr/>
          </p:nvSpPr>
          <p:spPr>
            <a:xfrm>
              <a:off x="2968828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/Community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120/162/47</a:t>
              </a: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4A764E14-B5C1-9000-2CCD-D8A2A1736155}"/>
                </a:ext>
              </a:extLst>
            </p:cNvPr>
            <p:cNvSpPr/>
            <p:nvPr/>
          </p:nvSpPr>
          <p:spPr>
            <a:xfrm>
              <a:off x="4650208" y="-1198129"/>
              <a:ext cx="1600200" cy="274320"/>
            </a:xfrm>
            <a:prstGeom prst="rect">
              <a:avLst/>
            </a:prstGeom>
            <a:solidFill>
              <a:srgbClr val="EE312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ECCB90F9-97B2-4964-D8B7-00CB2BD76A7D}"/>
                </a:ext>
              </a:extLst>
            </p:cNvPr>
            <p:cNvSpPr txBox="1"/>
            <p:nvPr/>
          </p:nvSpPr>
          <p:spPr>
            <a:xfrm>
              <a:off x="4582323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/Metro Transit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238/49/36</a:t>
              </a: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9B020262-01D2-B179-BC9B-BFA8E3B1603A}"/>
                </a:ext>
              </a:extLst>
            </p:cNvPr>
            <p:cNvSpPr/>
            <p:nvPr/>
          </p:nvSpPr>
          <p:spPr>
            <a:xfrm>
              <a:off x="6245626" y="-1198129"/>
              <a:ext cx="1600200" cy="275051"/>
            </a:xfrm>
            <a:prstGeom prst="rect">
              <a:avLst/>
            </a:prstGeom>
            <a:solidFill>
              <a:srgbClr val="009AC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8F2175C3-F5E7-B609-0830-7563FB42AD1A}"/>
                </a:ext>
              </a:extLst>
            </p:cNvPr>
            <p:cNvSpPr txBox="1"/>
            <p:nvPr/>
          </p:nvSpPr>
          <p:spPr>
            <a:xfrm>
              <a:off x="6180831" y="-912498"/>
              <a:ext cx="1290629" cy="3842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2</a:t>
              </a:r>
              <a:r>
                <a:rPr lang="en-US" sz="1000" b="0" i="0" u="none" strike="noStrike" kern="1200" cap="none" spc="0" baseline="30000">
                  <a:solidFill>
                    <a:srgbClr val="373737"/>
                  </a:solidFill>
                  <a:uFillTx/>
                  <a:latin typeface="Arial"/>
                </a:rPr>
                <a:t>nd</a:t>
              </a: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/Environmental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0/154/199</a:t>
              </a: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B940E010-3642-CFBA-5E8D-BF986B8937ED}"/>
                </a:ext>
              </a:extLst>
            </p:cNvPr>
            <p:cNvSpPr/>
            <p:nvPr/>
          </p:nvSpPr>
          <p:spPr>
            <a:xfrm>
              <a:off x="7852958" y="-1198129"/>
              <a:ext cx="1600200" cy="274320"/>
            </a:xfrm>
            <a:prstGeom prst="rect">
              <a:avLst/>
            </a:pr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0553F4B-415C-85A4-E503-74C9DB98352F}"/>
                </a:ext>
              </a:extLst>
            </p:cNvPr>
            <p:cNvSpPr txBox="1"/>
            <p:nvPr/>
          </p:nvSpPr>
          <p:spPr>
            <a:xfrm>
              <a:off x="7862761" y="-912498"/>
              <a:ext cx="1290629" cy="4001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Black</a:t>
              </a:r>
              <a:b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</a:br>
              <a:r>
                <a:rPr lang="en-US" sz="1000" b="0" i="0" u="none" strike="noStrike" kern="1200" cap="none" spc="0" baseline="0">
                  <a:solidFill>
                    <a:srgbClr val="373737"/>
                  </a:solidFill>
                  <a:uFillTx/>
                  <a:latin typeface="Arial"/>
                </a:rPr>
                <a:t>RGB 0/0/0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8084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E5EE36AD-351E-0E42-DE07-D0813A04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353303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243B8B-544E-A6C5-7C2C-7B14C64500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2223061" y="3319464"/>
            <a:ext cx="8229600" cy="1590671"/>
          </a:xfrm>
        </p:spPr>
        <p:txBody>
          <a:bodyPr anchorCtr="1">
            <a:noAutofit/>
          </a:bodyPr>
          <a:lstStyle>
            <a:lvl1pPr algn="ctr">
              <a:defRPr sz="9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B271E5A-B575-DC10-0023-B7FC3A9B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7CEE666-CB9A-3E6F-787A-9A1AC43E1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7" y="5824023"/>
            <a:ext cx="2191633" cy="1504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3E1FCEB-E9F6-0A73-49B3-72FCBB36D9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79" y="2865967"/>
            <a:ext cx="5597527" cy="370386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8FC620D-97D5-50D0-CD51-8E108B2D2C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69" y="3267178"/>
            <a:ext cx="5597527" cy="1171575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  <a:lvl2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2pPr>
            <a:lvl3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/>
              <a:t>Title, department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3733239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ssissippi river with trees and a boat">
            <a:extLst>
              <a:ext uri="{FF2B5EF4-FFF2-40B4-BE49-F238E27FC236}">
                <a16:creationId xmlns:a16="http://schemas.microsoft.com/office/drawing/2014/main" id="{1CEBE101-65C5-9E15-B3B5-8399044A54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53303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3FF07B-3E45-2A9C-C402-5ABF20A91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2252660" y="3319464"/>
            <a:ext cx="8229600" cy="1590671"/>
          </a:xfrm>
        </p:spPr>
        <p:txBody>
          <a:bodyPr anchorCtr="1">
            <a:noAutofit/>
          </a:bodyPr>
          <a:lstStyle>
            <a:lvl1pPr algn="ctr">
              <a:defRPr sz="9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1061572-B830-75F7-FC90-B1FC1C07D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43BADD8B-0F27-7903-ADA4-B687414B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7" y="5824023"/>
            <a:ext cx="2191633" cy="1504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0B90CFC-9B24-0162-B011-B46E36D004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69" y="1658410"/>
            <a:ext cx="5597527" cy="34504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4CBE510-E3D3-A423-E46F-B92AA92313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79" y="2033854"/>
            <a:ext cx="5597527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  <a:lvl2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2pPr>
            <a:lvl3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/>
              <a:t>Title, department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Phone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0A6433-D6F6-6AD6-667D-42ABAE6B06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69" y="3412156"/>
            <a:ext cx="5597527" cy="345048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166DADD-F1B1-078E-50EF-5EFDD9C03B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69" y="3777331"/>
            <a:ext cx="5597527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  <a:lvl2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2pPr>
            <a:lvl3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/>
              <a:t>Title, department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93629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of Met Cou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utdoor photograph of bridge over the Mississippi river, with Minneapolis, Minnesota in background">
            <a:extLst>
              <a:ext uri="{FF2B5EF4-FFF2-40B4-BE49-F238E27FC236}">
                <a16:creationId xmlns:a16="http://schemas.microsoft.com/office/drawing/2014/main" id="{674A03DA-DE93-1EBF-45B0-61FBD450D7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98868" y="0"/>
            <a:ext cx="7331531" cy="82296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Outdoor photograph of train tracks along the Mississippi river, leading to Saint Paul, Minnesota">
            <a:extLst>
              <a:ext uri="{FF2B5EF4-FFF2-40B4-BE49-F238E27FC236}">
                <a16:creationId xmlns:a16="http://schemas.microsoft.com/office/drawing/2014/main" id="{43847AD1-3E76-99B4-7375-C7BF9C0E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7298868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977159A0-58EB-3AD7-D6B0-7667C9345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203981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38C0762E-7521-0484-4840-40E9B0499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865915" y="636815"/>
            <a:ext cx="0" cy="1191985"/>
          </a:xfrm>
          <a:prstGeom prst="straightConnector1">
            <a:avLst/>
          </a:prstGeom>
          <a:noFill/>
          <a:ln w="6345" cap="flat">
            <a:solidFill>
              <a:srgbClr val="3A3A3A"/>
            </a:solidFill>
            <a:prstDash val="solid"/>
            <a:miter/>
          </a:ln>
        </p:spPr>
      </p:cxnSp>
      <p:sp>
        <p:nvSpPr>
          <p:cNvPr id="6" name="Rectangle 10">
            <a:extLst>
              <a:ext uri="{FF2B5EF4-FFF2-40B4-BE49-F238E27FC236}">
                <a16:creationId xmlns:a16="http://schemas.microsoft.com/office/drawing/2014/main" id="{640C3C8D-4B1A-2068-7BC5-A0ABC35DE15A}"/>
              </a:ext>
            </a:extLst>
          </p:cNvPr>
          <p:cNvSpPr/>
          <p:nvPr/>
        </p:nvSpPr>
        <p:spPr>
          <a:xfrm>
            <a:off x="987661" y="595539"/>
            <a:ext cx="2009915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Metropolitan Council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B380094-3447-625B-0BD3-92366787FE32}"/>
              </a:ext>
            </a:extLst>
          </p:cNvPr>
          <p:cNvSpPr/>
          <p:nvPr/>
        </p:nvSpPr>
        <p:spPr>
          <a:xfrm>
            <a:off x="5289611" y="1164323"/>
            <a:ext cx="9095856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30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Creating the foundation for a thriving region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7774BEE-52B5-EA98-EBC8-EF9B7E78703C}"/>
              </a:ext>
            </a:extLst>
          </p:cNvPr>
          <p:cNvSpPr txBox="1"/>
          <p:nvPr/>
        </p:nvSpPr>
        <p:spPr>
          <a:xfrm>
            <a:off x="968194" y="850510"/>
            <a:ext cx="3490475" cy="7902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576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Our impact</a:t>
            </a:r>
          </a:p>
        </p:txBody>
      </p:sp>
    </p:spTree>
    <p:extLst>
      <p:ext uri="{BB962C8B-B14F-4D97-AF65-F5344CB8AC3E}">
        <p14:creationId xmlns:p14="http://schemas.microsoft.com/office/powerpoint/2010/main" val="2706230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verview of Belle Plain">
            <a:extLst>
              <a:ext uri="{FF2B5EF4-FFF2-40B4-BE49-F238E27FC236}">
                <a16:creationId xmlns:a16="http://schemas.microsoft.com/office/drawing/2014/main" id="{2F5A1E29-D8F2-979B-4B6C-00E65D73D4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17" y="0"/>
            <a:ext cx="7320165" cy="82296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A3D09E1D-727E-DB07-AB53-F3AAB4E07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D6F3896-E4C3-B63F-91D6-754BF1B2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7" y="5824023"/>
            <a:ext cx="2191633" cy="1504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3ED978D-A31B-41EC-0E24-16E9CA962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2362201" y="3276602"/>
            <a:ext cx="8229600" cy="1676396"/>
          </a:xfrm>
        </p:spPr>
        <p:txBody>
          <a:bodyPr anchorCtr="1">
            <a:noAutofit/>
          </a:bodyPr>
          <a:lstStyle>
            <a:lvl1pPr algn="ctr">
              <a:defRPr sz="9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Learn more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D10201-4138-968C-60AA-862F7CF470D5}"/>
              </a:ext>
            </a:extLst>
          </p:cNvPr>
          <p:cNvSpPr txBox="1"/>
          <p:nvPr/>
        </p:nvSpPr>
        <p:spPr>
          <a:xfrm>
            <a:off x="7950744" y="3161656"/>
            <a:ext cx="5821518" cy="9531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5DAA"/>
                </a:solidFill>
                <a:uFillTx/>
                <a:latin typeface="Arial" pitchFamily="34"/>
                <a:cs typeface="Arial" pitchFamily="34"/>
              </a:rPr>
              <a:t>Find out more at metrocouncil.org.</a:t>
            </a:r>
          </a:p>
        </p:txBody>
      </p:sp>
    </p:spTree>
    <p:extLst>
      <p:ext uri="{BB962C8B-B14F-4D97-AF65-F5344CB8AC3E}">
        <p14:creationId xmlns:p14="http://schemas.microsoft.com/office/powerpoint/2010/main" val="282626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E242CF3-F6A0-8F3F-F31F-16130357F2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7133197" cy="8229600"/>
          </a:xfrm>
        </p:spPr>
        <p:txBody>
          <a:bodyPr anchorCtr="1">
            <a:noAutofit/>
          </a:bodyPr>
          <a:lstStyle>
            <a:lvl1pPr marL="457200" indent="0" algn="ctr">
              <a:lnSpc>
                <a:spcPct val="100000"/>
              </a:lnSpc>
              <a:buNone/>
              <a:defRPr/>
            </a:lvl1pPr>
            <a:lvl2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2pPr>
            <a:lvl3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3pPr>
            <a:lvl4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4pPr>
            <a:lvl5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5pPr>
            <a:lvl6pPr marL="457200"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373737"/>
                </a:solidFill>
                <a:uFillTx/>
                <a:latin typeface="Arial"/>
              </a:defRPr>
            </a:lvl6pPr>
            <a:lvl7pPr marL="457200"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373737"/>
                </a:solidFill>
                <a:uFillTx/>
                <a:latin typeface="Arial"/>
              </a:defRPr>
            </a:lvl7pPr>
          </a:lstStyle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90D4803-1F31-2469-47F8-48F9988FB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8589652-587D-2367-B4E1-BBB4C995D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7" y="5824023"/>
            <a:ext cx="2191633" cy="1504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433AA6E-2A09-FDB9-11FE-77BE320C45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1930965" y="3319464"/>
            <a:ext cx="8229600" cy="1590671"/>
          </a:xfrm>
        </p:spPr>
        <p:txBody>
          <a:bodyPr anchorCtr="1">
            <a:noAutofit/>
          </a:bodyPr>
          <a:lstStyle>
            <a:lvl1pPr algn="ctr">
              <a:defRPr sz="9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F2BC589E-1E9C-33AE-1EA5-7038FC16AA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79" y="2865967"/>
            <a:ext cx="5597527" cy="380664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 b="1">
                <a:solidFill>
                  <a:srgbClr val="005DA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0894D97-4B26-940C-7F0C-0F4547C895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66079" y="3276953"/>
            <a:ext cx="5597527" cy="1011792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  <a:lvl2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2pPr>
            <a:lvl3pPr marL="0" lvl="0" indent="0">
              <a:lnSpc>
                <a:spcPts val="2260"/>
              </a:lnSpc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/>
              <a:t>Title, department</a:t>
            </a:r>
          </a:p>
          <a:p>
            <a:pPr lvl="0"/>
            <a:r>
              <a:rPr lang="en-US"/>
              <a:t>Email</a:t>
            </a:r>
          </a:p>
          <a:p>
            <a:pPr lvl="0"/>
            <a:r>
              <a:rPr lang="en-US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228649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 mo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0BF03695-64CF-449E-A388-1CDF971080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7315200" cy="8229600"/>
          </a:xfrm>
        </p:spPr>
        <p:txBody>
          <a:bodyPr anchorCtr="1">
            <a:noAutofit/>
          </a:bodyPr>
          <a:lstStyle>
            <a:lvl1pPr marL="457200" indent="0" algn="ctr">
              <a:lnSpc>
                <a:spcPct val="100000"/>
              </a:lnSpc>
              <a:buNone/>
              <a:defRPr/>
            </a:lvl1pPr>
            <a:lvl2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2pPr>
            <a:lvl3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3pPr>
            <a:lvl4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4pPr>
            <a:lvl5pPr marL="457200" lvl="0" indent="0" algn="ctr">
              <a:lnSpc>
                <a:spcPct val="100000"/>
              </a:lnSpc>
              <a:spcBef>
                <a:spcPts val="1000"/>
              </a:spcBef>
              <a:buNone/>
              <a:defRPr/>
            </a:lvl5pPr>
            <a:lvl6pPr marL="457200" marR="0" lvl="0"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en-US" sz="2000" b="0" i="0" u="none" strike="noStrike" cap="none" spc="0" baseline="0">
                <a:solidFill>
                  <a:srgbClr val="373737"/>
                </a:solidFill>
                <a:uFillTx/>
                <a:latin typeface="Arial"/>
              </a:defRPr>
            </a:lvl6pPr>
          </a:lstStyle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07BC0D6-68BD-5165-DE42-542270D78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3596" y="0"/>
            <a:ext cx="1066803" cy="1066803"/>
          </a:xfrm>
          <a:prstGeom prst="rect">
            <a:avLst/>
          </a:prstGeom>
          <a:solidFill>
            <a:srgbClr val="B5D5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E98F3C6-9319-F1A9-A1C6-4DAF387A1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7" y="5824023"/>
            <a:ext cx="2191633" cy="1504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99C8E5-7B1D-748B-3E66-D70905739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5400013">
            <a:off x="2133601" y="3276602"/>
            <a:ext cx="8229600" cy="1676396"/>
          </a:xfrm>
        </p:spPr>
        <p:txBody>
          <a:bodyPr anchorCtr="1">
            <a:noAutofit/>
          </a:bodyPr>
          <a:lstStyle>
            <a:lvl1pPr algn="ctr">
              <a:defRPr sz="9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Learn more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E41E05-CD90-991D-F211-1AC4A3422432}"/>
              </a:ext>
            </a:extLst>
          </p:cNvPr>
          <p:cNvSpPr txBox="1"/>
          <p:nvPr/>
        </p:nvSpPr>
        <p:spPr>
          <a:xfrm>
            <a:off x="7950744" y="3161656"/>
            <a:ext cx="5821518" cy="17493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097280" rtl="0" fontAlgn="auto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5DAA"/>
                </a:solidFill>
                <a:uFillTx/>
                <a:latin typeface="Arial" pitchFamily="34"/>
                <a:cs typeface="Arial" pitchFamily="34"/>
              </a:rPr>
              <a:t>Find out more at metrocouncil.org.</a:t>
            </a:r>
          </a:p>
        </p:txBody>
      </p:sp>
    </p:spTree>
    <p:extLst>
      <p:ext uri="{BB962C8B-B14F-4D97-AF65-F5344CB8AC3E}">
        <p14:creationId xmlns:p14="http://schemas.microsoft.com/office/powerpoint/2010/main" val="279417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re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351742D-D8D0-C177-BC41-7C8BD1A34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4630400" cy="2743200"/>
          </a:xfrm>
          <a:prstGeom prst="rect">
            <a:avLst/>
          </a:prstGeom>
          <a:solidFill>
            <a:srgbClr val="3A3A3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5D0677-A8A8-0555-937C-5B560746A17C}"/>
              </a:ext>
            </a:extLst>
          </p:cNvPr>
          <p:cNvSpPr/>
          <p:nvPr/>
        </p:nvSpPr>
        <p:spPr>
          <a:xfrm>
            <a:off x="1095240" y="1948092"/>
            <a:ext cx="1289562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30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Making a strong system possible through planning, coordination, and operations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9F4AAC7-5B2D-8121-72DE-111E94D5BCF3}"/>
              </a:ext>
            </a:extLst>
          </p:cNvPr>
          <p:cNvSpPr txBox="1"/>
          <p:nvPr/>
        </p:nvSpPr>
        <p:spPr>
          <a:xfrm>
            <a:off x="1048871" y="850510"/>
            <a:ext cx="9600075" cy="6979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576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Partnering on a shared vision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5C2DCF7-2551-82FC-2876-759DFB973CCB}"/>
              </a:ext>
            </a:extLst>
          </p:cNvPr>
          <p:cNvSpPr txBox="1"/>
          <p:nvPr/>
        </p:nvSpPr>
        <p:spPr>
          <a:xfrm>
            <a:off x="10270677" y="5611590"/>
            <a:ext cx="3510646" cy="8719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Connecting people to places and keeping the economy moving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90798CDE-B979-69CA-F2C1-1BBD26623F49}"/>
              </a:ext>
            </a:extLst>
          </p:cNvPr>
          <p:cNvSpPr txBox="1"/>
          <p:nvPr/>
        </p:nvSpPr>
        <p:spPr>
          <a:xfrm>
            <a:off x="10259787" y="4669977"/>
            <a:ext cx="3864428" cy="9130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ED1B2E"/>
                </a:solidFill>
                <a:uFillTx/>
                <a:latin typeface="Arial" pitchFamily="34"/>
                <a:cs typeface="Arial" pitchFamily="34"/>
              </a:rPr>
              <a:t>Transportation services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C5137908-DC1D-8D71-3A57-0B18A0B78EE4}"/>
              </a:ext>
            </a:extLst>
          </p:cNvPr>
          <p:cNvSpPr txBox="1"/>
          <p:nvPr/>
        </p:nvSpPr>
        <p:spPr>
          <a:xfrm>
            <a:off x="5535384" y="5622471"/>
            <a:ext cx="3458992" cy="12874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Protecting public waterways and parklands to sustain our environment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349FA6F-09F9-B2E9-48D8-51B010F3736E}"/>
              </a:ext>
            </a:extLst>
          </p:cNvPr>
          <p:cNvSpPr txBox="1"/>
          <p:nvPr/>
        </p:nvSpPr>
        <p:spPr>
          <a:xfrm>
            <a:off x="5524493" y="4680859"/>
            <a:ext cx="2890153" cy="9130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9AC7"/>
                </a:solidFill>
                <a:uFillTx/>
                <a:latin typeface="Arial" pitchFamily="34"/>
                <a:cs typeface="Arial" pitchFamily="34"/>
              </a:rPr>
              <a:t>Environmental protection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88698FD-E9D3-F33C-9752-937D47FAFF1B}"/>
              </a:ext>
            </a:extLst>
          </p:cNvPr>
          <p:cNvSpPr txBox="1"/>
          <p:nvPr/>
        </p:nvSpPr>
        <p:spPr>
          <a:xfrm>
            <a:off x="996037" y="5633362"/>
            <a:ext cx="3282046" cy="12874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Supporting cities and townships for the prosperity</a:t>
            </a:r>
            <a:br>
              <a:rPr lang="en-US" sz="18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1800" b="0" i="0" u="none" strike="noStrike" kern="1200" cap="none" spc="0" baseline="0">
                <a:solidFill>
                  <a:srgbClr val="373737"/>
                </a:solidFill>
                <a:uFillTx/>
                <a:latin typeface="Arial" pitchFamily="34"/>
                <a:cs typeface="Arial" pitchFamily="34"/>
              </a:rPr>
              <a:t>of the region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CEBE252B-1322-2AD6-19C8-EE4102D440F1}"/>
              </a:ext>
            </a:extLst>
          </p:cNvPr>
          <p:cNvSpPr txBox="1"/>
          <p:nvPr/>
        </p:nvSpPr>
        <p:spPr>
          <a:xfrm>
            <a:off x="971705" y="4691740"/>
            <a:ext cx="2890153" cy="9130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78A22F"/>
                </a:solidFill>
                <a:uFillTx/>
                <a:latin typeface="Arial" pitchFamily="34"/>
                <a:cs typeface="Arial" pitchFamily="34"/>
              </a:rPr>
              <a:t>Long-range </a:t>
            </a:r>
            <a:br>
              <a:rPr lang="en-US" sz="2800" b="1" i="0" u="none" strike="noStrike" kern="1200" cap="none" spc="0" baseline="0">
                <a:solidFill>
                  <a:srgbClr val="78A22F"/>
                </a:solidFill>
                <a:uFillTx/>
                <a:latin typeface="Arial" pitchFamily="34"/>
                <a:cs typeface="Arial" pitchFamily="34"/>
              </a:rPr>
            </a:br>
            <a:r>
              <a:rPr lang="en-US" sz="2800" b="1" i="0" u="none" strike="noStrike" kern="1200" cap="none" spc="0" baseline="0">
                <a:solidFill>
                  <a:srgbClr val="78A22F"/>
                </a:solidFill>
                <a:uFillTx/>
                <a:latin typeface="Arial" pitchFamily="34"/>
                <a:cs typeface="Arial" pitchFamily="34"/>
              </a:rPr>
              <a:t>planning</a:t>
            </a:r>
          </a:p>
        </p:txBody>
      </p:sp>
      <p:pic>
        <p:nvPicPr>
          <p:cNvPr id="11" name="Picture 15" descr="Icon graphic of green circle with house, representing Long-range planning">
            <a:extLst>
              <a:ext uri="{FF2B5EF4-FFF2-40B4-BE49-F238E27FC236}">
                <a16:creationId xmlns:a16="http://schemas.microsoft.com/office/drawing/2014/main" id="{4AE9A62A-5EA3-5F19-2F41-59FB2DFDE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67"/>
          <a:stretch>
            <a:fillRect/>
          </a:stretch>
        </p:blipFill>
        <p:spPr>
          <a:xfrm>
            <a:off x="1274161" y="3039849"/>
            <a:ext cx="1573965" cy="1562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16" descr="Icon graphic of red circle with bus, representing Transportaion services">
            <a:extLst>
              <a:ext uri="{FF2B5EF4-FFF2-40B4-BE49-F238E27FC236}">
                <a16:creationId xmlns:a16="http://schemas.microsoft.com/office/drawing/2014/main" id="{9DA4707D-2ED0-8D19-6559-C63D7EAD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80428" y="3057332"/>
            <a:ext cx="1573965" cy="1562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7" descr="Icon graphic of blue circle with tree, representing Environmental protection">
            <a:extLst>
              <a:ext uri="{FF2B5EF4-FFF2-40B4-BE49-F238E27FC236}">
                <a16:creationId xmlns:a16="http://schemas.microsoft.com/office/drawing/2014/main" id="{34B036E7-DA8D-950C-6510-1C4BF6D62A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57"/>
          <a:stretch>
            <a:fillRect/>
          </a:stretch>
        </p:blipFill>
        <p:spPr>
          <a:xfrm>
            <a:off x="5851620" y="3059829"/>
            <a:ext cx="1573965" cy="15621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49A3C8F-DB8E-8813-52BF-71A8031ED5A5}"/>
              </a:ext>
            </a:extLst>
          </p:cNvPr>
          <p:cNvSpPr txBox="1"/>
          <p:nvPr/>
        </p:nvSpPr>
        <p:spPr>
          <a:xfrm>
            <a:off x="13816007" y="7536896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97E121-8D39-4E11-95B4-73B27E8B2B96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733B2719-8ADB-4711-B48B-34E3E4C0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16007" y="7557570"/>
            <a:ext cx="532016" cy="399007"/>
          </a:xfrm>
          <a:prstGeom prst="rect">
            <a:avLst/>
          </a:prstGeom>
          <a:solidFill>
            <a:srgbClr val="9B9B9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92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B80FBF34-0038-0DC6-7CE8-8079CDDAF927}"/>
              </a:ext>
            </a:extLst>
          </p:cNvPr>
          <p:cNvSpPr txBox="1"/>
          <p:nvPr/>
        </p:nvSpPr>
        <p:spPr>
          <a:xfrm>
            <a:off x="13824319" y="7608283"/>
            <a:ext cx="515392" cy="313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6E7F54-CF6A-415C-AE70-F9615B05D21C}" type="slidenum">
              <a:t>‹#›</a:t>
            </a:fld>
            <a:endParaRPr lang="en-US" sz="144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5551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1F876-6ABA-3EC6-9FE6-84213DCEE0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Title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CEDD3-9F57-AA16-E749-F67498692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4AC63-FFE5-8E64-B37A-EB5CBED5BA6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F0CAE-6901-4BCC-07EB-46E85AD5285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AEA14-C524-F0A5-6934-DD10390D52C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E6F62E14-79FB-4AD2-87A6-FFF9F5FD1E2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0FE8BD-1FD5-5E86-8E8E-9F32DE5482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Basic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88FD7-653B-B170-E73A-73CD17D1C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BF4F-7615-DC7E-4DD1-4FF792B9BE1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489E0-8152-3AEF-DC58-7E594947575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79EF1-15B5-D238-7BF4-920B03FC8C5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EA40B145-18C3-4F5A-ACE3-6FE60992072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833D1-1C4E-8EF1-0DDF-26F9BEADE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Metc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7C31D-4966-A08F-6B79-0E0B392B70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F6210-3FE8-D607-2768-FE28A6FA7B3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A0EE3-F58A-81EA-1B1C-23F3286B57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87E14-DFE5-4120-8F3E-19FC4CA94B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8B0ACE94-FDB7-4481-93B9-3D947560F5F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75554-019F-D9A2-D2FE-B5ECFA8C06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CD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BEBF3-F8DF-827B-389F-E2F055BE23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154BA-221F-0D7C-78D5-7D304220071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6601-DC0E-6791-B0C1-3812769209E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E6B1-5368-A859-F673-4ECDF8758A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ACD972A2-98CB-46AF-9270-19C19FF5F20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A0E05-EE6F-9120-1F70-67C241EAD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ES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61E29-77C6-547A-E007-2973C5B15F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A6B90-7352-33C4-E674-2B490B80AC3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DF0DD-ECDF-529A-A37C-C0718AB372D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13C9B-ED9D-5A32-CC39-3D5D106ADF6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FAA17F92-BFEE-4374-A0CB-E64B399CB59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B468E-4A2B-EB82-9A86-B6C929BBF5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MTS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66DEA-240E-0358-1CC7-E03E8D4BCC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DADA-6A94-9C6B-9B5A-99A2A9C99E1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E6D7E-4E72-18A8-642F-9A7DB72AD0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A0A6-EC77-9D6B-4577-63D3F71ADF8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3900A382-0066-4223-9E7B-090CDE9079B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352A3F-F4BA-5F79-7EC9-04142AEA5B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6470" y="438153"/>
            <a:ext cx="12617448" cy="15906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Thank You Theme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88A6B-C6FC-5A85-4064-3FACDA57D4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06470" y="2190746"/>
            <a:ext cx="12617448" cy="52212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65FF3-CCB0-E4C1-DAE2-DB327B0E586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647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158CE-C06F-0FB1-70DF-91F8A98BA9D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846640" y="7627933"/>
            <a:ext cx="493712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782C-B458-CE6A-53E1-2DD4C34E61B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33040" y="7627933"/>
            <a:ext cx="3290889" cy="43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909090"/>
                </a:solidFill>
                <a:uFillTx/>
                <a:latin typeface="Arial"/>
              </a:defRPr>
            </a:lvl1pPr>
          </a:lstStyle>
          <a:p>
            <a:pPr lvl="0"/>
            <a:fld id="{A0F19628-435E-4E8C-BAB7-CCA88944B5B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373737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373737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95F3-8AE0-709F-834E-640671D09C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260826"/>
            <a:ext cx="8610603" cy="1556263"/>
          </a:xfrm>
        </p:spPr>
        <p:txBody>
          <a:bodyPr anchorCtr="1"/>
          <a:lstStyle/>
          <a:p>
            <a:pPr lvl="0" algn="ctr"/>
            <a:r>
              <a:rPr lang="en-US"/>
              <a:t>Presenting A</a:t>
            </a:r>
            <a:br>
              <a:rPr lang="en-US"/>
            </a:br>
            <a:r>
              <a:rPr lang="en-US"/>
              <a:t>New MTS Fleet Vehicle</a:t>
            </a:r>
            <a:br>
              <a:rPr lang="en-US"/>
            </a:br>
            <a:r>
              <a:rPr lang="en-US"/>
              <a:t>for TAAC Review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6CFF605-68E1-DE7B-193D-9B20411603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97" y="6659721"/>
            <a:ext cx="6818671" cy="3814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b="1">
                <a:solidFill>
                  <a:srgbClr val="FFFFFF"/>
                </a:solidFill>
                <a:latin typeface="Arial" pitchFamily="34"/>
                <a:cs typeface="Arial" pitchFamily="34"/>
              </a:rPr>
              <a:t>MTS Fleet, Jodi Janssen &amp; Paul Colton</a:t>
            </a:r>
          </a:p>
        </p:txBody>
      </p:sp>
      <p:pic>
        <p:nvPicPr>
          <p:cNvPr id="4" name="Picture 6" descr="Woodland Toyota | The 2025 SIENNA HYBRID LE AWD 8 PASSENGERS">
            <a:extLst>
              <a:ext uri="{FF2B5EF4-FFF2-40B4-BE49-F238E27FC236}">
                <a16:creationId xmlns:a16="http://schemas.microsoft.com/office/drawing/2014/main" id="{39E4E66C-6CB7-99D3-EFAA-F93C1B7A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23404" y="457200"/>
            <a:ext cx="5181603" cy="3886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4731-171C-AD6D-B8BE-EF9CBD87DA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2025 – 2026 Toyota Sienna XLE AWD Hybrid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3FB33-2454-4D38-68BC-57DA9B8213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192164"/>
            <a:ext cx="11887200" cy="585792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US" sz="2800" b="1">
                <a:solidFill>
                  <a:srgbClr val="005DAA"/>
                </a:solidFill>
                <a:latin typeface="Arial" pitchFamily="34"/>
                <a:cs typeface="Arial" pitchFamily="34"/>
              </a:rPr>
              <a:t>Key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94FE7-8C95-6446-2CC7-F52ECD62D9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886074"/>
            <a:ext cx="12573000" cy="4083801"/>
          </a:xfrm>
        </p:spPr>
        <p:txBody>
          <a:bodyPr>
            <a:noAutofit/>
          </a:bodyPr>
          <a:lstStyle/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All Wheel Drive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Hybrid Electric / Gasoline</a:t>
            </a:r>
            <a:endParaRPr lang="en-US" sz="1400" i="1">
              <a:latin typeface="Arial" pitchFamily="34"/>
              <a:cs typeface="Arial" pitchFamily="34"/>
            </a:endParaRP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MPG (Miles Per Gallon): 35 City / 36 Highway / 35 Combined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7 Passengers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3 Year / 36,000 Basic Warranty, 5 Year / 60,000 Drivetrain Warranty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Edmunds Rating: 8.3 / 10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Consumer Rating: 4 / 5 Stars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2F09-570D-306F-FE66-B13C57FDEA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2025 – 2026 Toyota Sienna XLE AWD Hybrid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EE2C8-5694-2C39-0042-2EDADCC5F0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962412"/>
            <a:ext cx="11887200" cy="585792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US" sz="2800" b="1">
                <a:solidFill>
                  <a:srgbClr val="005DAA"/>
                </a:solidFill>
                <a:latin typeface="Arial" pitchFamily="34"/>
                <a:cs typeface="Arial" pitchFamily="34"/>
              </a:rPr>
              <a:t>Dimensions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95009-4991-E65F-D8A5-4F9DD9399A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2667003"/>
            <a:ext cx="12573000" cy="4083801"/>
          </a:xfrm>
        </p:spPr>
        <p:txBody>
          <a:bodyPr>
            <a:noAutofit/>
          </a:bodyPr>
          <a:lstStyle/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Ground Clearance: 6.4”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Overall Width (without mirrors): 78.5”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Overall Height: 68.5”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Overall Length: 203.7”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Front Headroom: 40.1”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Front Legroom: 40.3”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Second Row Headroom: 39.3”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Second Row Legroom: 39.9”* </a:t>
            </a:r>
            <a:r>
              <a:rPr lang="en-US" sz="1600" i="1">
                <a:latin typeface="Arial" pitchFamily="34"/>
                <a:cs typeface="Arial" pitchFamily="34"/>
              </a:rPr>
              <a:t>(*can be much larger if not using third row)</a:t>
            </a:r>
            <a:endParaRPr lang="en-US" i="1">
              <a:latin typeface="Arial" pitchFamily="34"/>
              <a:cs typeface="Arial" pitchFamily="34"/>
            </a:endParaRP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Rear Row Headroom: 37.4”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Rear Row Legroom: 38.7”</a:t>
            </a:r>
          </a:p>
          <a:p>
            <a:pPr marL="342900" lvl="0" indent="-342900"/>
            <a:r>
              <a:rPr lang="en-US">
                <a:latin typeface="Arial" pitchFamily="34"/>
                <a:cs typeface="Arial" pitchFamily="34"/>
              </a:rPr>
              <a:t>Cargo Space: 33.5 cu.ft.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18BE-920B-465E-DFA1-06C68C1352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2025 – 2026 Toyota Sienna XLE AWD Hybrid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A2F34-8A52-A1CE-FC3E-61C48F4E7C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683" y="1879421"/>
            <a:ext cx="12409916" cy="585792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US" sz="2800" b="1">
                <a:solidFill>
                  <a:srgbClr val="005DAA"/>
                </a:solidFill>
                <a:latin typeface="Arial" pitchFamily="34"/>
                <a:cs typeface="Arial" pitchFamily="34"/>
              </a:rPr>
              <a:t>Photos Taken At Burnsville Toyota</a:t>
            </a:r>
          </a:p>
        </p:txBody>
      </p:sp>
      <p:pic>
        <p:nvPicPr>
          <p:cNvPr id="4" name="Picture 51" descr="Front view of a Toyota Sienna.">
            <a:extLst>
              <a:ext uri="{FF2B5EF4-FFF2-40B4-BE49-F238E27FC236}">
                <a16:creationId xmlns:a16="http://schemas.microsoft.com/office/drawing/2014/main" id="{652949EB-C936-7B5A-9D6B-25D9D63EF1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3" y="2461683"/>
            <a:ext cx="6019796" cy="5372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3" descr="Rear view of a Toyota Sienna with the back open.">
            <a:extLst>
              <a:ext uri="{FF2B5EF4-FFF2-40B4-BE49-F238E27FC236}">
                <a16:creationId xmlns:a16="http://schemas.microsoft.com/office/drawing/2014/main" id="{4C35C93B-6D52-2806-4612-ED5A3C1010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2461683"/>
            <a:ext cx="5638803" cy="53721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5BF5-1D76-1C00-97AD-26177E9A2FB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2025 – 2026 Toyota Sienna XLE AWD Hybrid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CE3F-1369-FAE0-7B9E-2AD0F2F255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683" y="1879421"/>
            <a:ext cx="12409916" cy="585792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005DAA"/>
                </a:solidFill>
                <a:latin typeface="Arial" pitchFamily="34"/>
                <a:cs typeface="Arial" pitchFamily="34"/>
              </a:rPr>
              <a:t>Photos Taken At Burnsville Toyota</a:t>
            </a:r>
          </a:p>
        </p:txBody>
      </p:sp>
      <p:pic>
        <p:nvPicPr>
          <p:cNvPr id="4" name="Picture 4" descr="Side view of a Toyota Sienna with its doors open">
            <a:extLst>
              <a:ext uri="{FF2B5EF4-FFF2-40B4-BE49-F238E27FC236}">
                <a16:creationId xmlns:a16="http://schemas.microsoft.com/office/drawing/2014/main" id="{EB934B22-D671-3147-E11D-B68B4800E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45" y="2470461"/>
            <a:ext cx="6584557" cy="49384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Side view of a Toyota Sienna with its doors open">
            <a:extLst>
              <a:ext uri="{FF2B5EF4-FFF2-40B4-BE49-F238E27FC236}">
                <a16:creationId xmlns:a16="http://schemas.microsoft.com/office/drawing/2014/main" id="{446B3955-871F-4A81-1A0E-ACC6567EC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235" y="2459059"/>
            <a:ext cx="6599764" cy="49498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8E95-CA8A-D651-A894-3A5B5D6840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2025 – 2026 Toyota Sienna XLE AWD Hybrid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7869E-38E7-FF3F-7EC3-EAB76F7635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683" y="1879421"/>
            <a:ext cx="12409916" cy="585792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US" sz="2800" b="1">
                <a:solidFill>
                  <a:srgbClr val="005DAA"/>
                </a:solidFill>
                <a:latin typeface="Arial" pitchFamily="34"/>
                <a:cs typeface="Arial" pitchFamily="34"/>
              </a:rPr>
              <a:t>Photos Taken At Burnsville Toyota</a:t>
            </a:r>
          </a:p>
        </p:txBody>
      </p:sp>
      <p:pic>
        <p:nvPicPr>
          <p:cNvPr id="4" name="Picture 4" descr="Fleet manager Paul Colton sitting in back of Toyota Sienna with plenty of leg room.">
            <a:extLst>
              <a:ext uri="{FF2B5EF4-FFF2-40B4-BE49-F238E27FC236}">
                <a16:creationId xmlns:a16="http://schemas.microsoft.com/office/drawing/2014/main" id="{0DCB2520-8DB6-1DEE-205B-1CCECC18B6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2" y="2465213"/>
            <a:ext cx="7315200" cy="5486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Inside view of a Toyota Sienna focusing on the back seats.">
            <a:extLst>
              <a:ext uri="{FF2B5EF4-FFF2-40B4-BE49-F238E27FC236}">
                <a16:creationId xmlns:a16="http://schemas.microsoft.com/office/drawing/2014/main" id="{79BBE7B9-D762-972E-47DF-29CF16594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1855774"/>
            <a:ext cx="4572000" cy="6096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3D94-9DFF-22D7-4F77-977BF39017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/>
              <a:t>2025 – 2026 Toyota Sienna XLE AWD Hybrid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26B32-87B3-6EDF-FD5B-91B2D4341E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1683" y="1879421"/>
            <a:ext cx="12409916" cy="585792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US" sz="2800" b="1">
                <a:solidFill>
                  <a:srgbClr val="005DAA"/>
                </a:solidFill>
                <a:latin typeface="Arial" pitchFamily="34"/>
                <a:cs typeface="Arial" pitchFamily="34"/>
              </a:rPr>
              <a:t>Photos Taken At Burnsville Toyota</a:t>
            </a:r>
          </a:p>
        </p:txBody>
      </p:sp>
      <p:pic>
        <p:nvPicPr>
          <p:cNvPr id="4" name="Picture 4" descr="Side view of a Toyota Sienna with its doors open.">
            <a:extLst>
              <a:ext uri="{FF2B5EF4-FFF2-40B4-BE49-F238E27FC236}">
                <a16:creationId xmlns:a16="http://schemas.microsoft.com/office/drawing/2014/main" id="{19A7454C-86E3-B25B-87A4-6296EC4857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1683" y="2607795"/>
            <a:ext cx="8676110" cy="52839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Side view of a Toyota Sienna with its doors open.">
            <a:extLst>
              <a:ext uri="{FF2B5EF4-FFF2-40B4-BE49-F238E27FC236}">
                <a16:creationId xmlns:a16="http://schemas.microsoft.com/office/drawing/2014/main" id="{97165406-7E82-3387-D357-32014FCA0C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196" y="1895185"/>
            <a:ext cx="4497421" cy="59965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A46E-3736-1E28-DB93-7F7860B0BB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n-US"/>
              <a:t>Questions?</a:t>
            </a:r>
          </a:p>
        </p:txBody>
      </p:sp>
      <p:pic>
        <p:nvPicPr>
          <p:cNvPr id="3" name="Picture 2" descr="White Toyota Sienna">
            <a:extLst>
              <a:ext uri="{FF2B5EF4-FFF2-40B4-BE49-F238E27FC236}">
                <a16:creationId xmlns:a16="http://schemas.microsoft.com/office/drawing/2014/main" id="{7138784B-5C32-92F7-E35E-98E020B4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48796" y="990596"/>
            <a:ext cx="5181603" cy="29146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verview and Formatt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eneral 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D 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ES 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ransportation 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Met%20Council%20Template</Template>
  <TotalTime>100</TotalTime>
  <Words>217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Aptos</vt:lpstr>
      <vt:lpstr>Title Slides</vt:lpstr>
      <vt:lpstr>Overview and Formatting Slides</vt:lpstr>
      <vt:lpstr>General Content Slides</vt:lpstr>
      <vt:lpstr>CD Content Slides</vt:lpstr>
      <vt:lpstr>ES Content Slides</vt:lpstr>
      <vt:lpstr>Transportation Content Slides</vt:lpstr>
      <vt:lpstr>Closing Slides</vt:lpstr>
      <vt:lpstr>Presenting A New MTS Fleet Vehicle for TAAC Review</vt:lpstr>
      <vt:lpstr>2025 – 2026 Toyota Sienna XLE AWD Hybrid</vt:lpstr>
      <vt:lpstr>2025 – 2026 Toyota Sienna XLE AWD Hybrid</vt:lpstr>
      <vt:lpstr>2025 – 2026 Toyota Sienna XLE AWD Hybrid</vt:lpstr>
      <vt:lpstr>2025 – 2026 Toyota Sienna XLE AWD Hybrid</vt:lpstr>
      <vt:lpstr>2025 – 2026 Toyota Sienna XLE AWD Hybrid</vt:lpstr>
      <vt:lpstr>2025 – 2026 Toyota Sienna XLE AWD Hybrid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Janssen, Jodi</dc:creator>
  <cp:lastModifiedBy>Petrie, Kevin</cp:lastModifiedBy>
  <cp:revision>10</cp:revision>
  <dcterms:created xsi:type="dcterms:W3CDTF">2025-09-24T19:09:22Z</dcterms:created>
  <dcterms:modified xsi:type="dcterms:W3CDTF">2025-10-01T03:59:23Z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0x010100CDEBED4953185D4494FB699BC57C8909</vt:lpwstr>
  </property>
  <property fmtid="{D5CDD505-2E9C-101B-9397-08002B2CF9AE}" pid="3" name="MediaServiceImageTags">
    <vt:lpwstr/>
  </property>
</Properties>
</file>