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8"/>
  </p:notesMasterIdLst>
  <p:handoutMasterIdLst>
    <p:handoutMasterId r:id="rId19"/>
  </p:handoutMasterIdLst>
  <p:sldIdLst>
    <p:sldId id="952" r:id="rId5"/>
    <p:sldId id="998" r:id="rId6"/>
    <p:sldId id="996" r:id="rId7"/>
    <p:sldId id="1015" r:id="rId8"/>
    <p:sldId id="1016" r:id="rId9"/>
    <p:sldId id="1018" r:id="rId10"/>
    <p:sldId id="1009" r:id="rId11"/>
    <p:sldId id="1020" r:id="rId12"/>
    <p:sldId id="1019" r:id="rId13"/>
    <p:sldId id="1021" r:id="rId14"/>
    <p:sldId id="1011" r:id="rId15"/>
    <p:sldId id="1008" r:id="rId16"/>
    <p:sldId id="268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z, Leah" initials="JL" lastIdx="1" clrIdx="0">
    <p:extLst>
      <p:ext uri="{19B8F6BF-5375-455C-9EA6-DF929625EA0E}">
        <p15:presenceInfo xmlns:p15="http://schemas.microsoft.com/office/powerpoint/2012/main" userId="S::leah.janz@metrotransit.org::a1774303-522a-4c45-9d90-dd9943175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46CF"/>
    <a:srgbClr val="99D1FF"/>
    <a:srgbClr val="D6EDFF"/>
    <a:srgbClr val="003865"/>
    <a:srgbClr val="78BE21"/>
    <a:srgbClr val="000000"/>
    <a:srgbClr val="E8E8E8"/>
    <a:srgbClr val="0D0D0D"/>
    <a:srgbClr val="B20738"/>
    <a:srgbClr val="00A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B28D51-2B79-4050-AC9E-E58ED797A6F2}" v="8" dt="2025-11-03T18:36:10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lner, Julie" userId="b8ec3729-ac90-4502-b586-b71c08b7e11c" providerId="ADAL" clId="{5632DAE9-3BE9-4361-A9CD-D16E4A6E6D82}"/>
    <pc:docChg chg="undo custSel delSld modSld">
      <pc:chgData name="Sellner, Julie" userId="b8ec3729-ac90-4502-b586-b71c08b7e11c" providerId="ADAL" clId="{5632DAE9-3BE9-4361-A9CD-D16E4A6E6D82}" dt="2025-11-03T18:53:35.587" v="809" actId="2696"/>
      <pc:docMkLst>
        <pc:docMk/>
      </pc:docMkLst>
      <pc:sldChg chg="modSp mod">
        <pc:chgData name="Sellner, Julie" userId="b8ec3729-ac90-4502-b586-b71c08b7e11c" providerId="ADAL" clId="{5632DAE9-3BE9-4361-A9CD-D16E4A6E6D82}" dt="2025-11-03T18:00:33.519" v="96" actId="20577"/>
        <pc:sldMkLst>
          <pc:docMk/>
          <pc:sldMk cId="3928581759" sldId="996"/>
        </pc:sldMkLst>
        <pc:graphicFrameChg chg="mod modGraphic">
          <ac:chgData name="Sellner, Julie" userId="b8ec3729-ac90-4502-b586-b71c08b7e11c" providerId="ADAL" clId="{5632DAE9-3BE9-4361-A9CD-D16E4A6E6D82}" dt="2025-11-03T18:00:33.519" v="96" actId="20577"/>
          <ac:graphicFrameMkLst>
            <pc:docMk/>
            <pc:sldMk cId="3928581759" sldId="996"/>
            <ac:graphicFrameMk id="6" creationId="{00FAB977-07CE-6F24-4194-C5C41AE3065C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53:21.240" v="808" actId="6549"/>
        <pc:sldMkLst>
          <pc:docMk/>
          <pc:sldMk cId="945075132" sldId="1008"/>
        </pc:sldMkLst>
        <pc:spChg chg="mod">
          <ac:chgData name="Sellner, Julie" userId="b8ec3729-ac90-4502-b586-b71c08b7e11c" providerId="ADAL" clId="{5632DAE9-3BE9-4361-A9CD-D16E4A6E6D82}" dt="2025-11-03T18:53:21.240" v="808" actId="6549"/>
          <ac:spMkLst>
            <pc:docMk/>
            <pc:sldMk cId="945075132" sldId="1008"/>
            <ac:spMk id="3" creationId="{10FA2E45-518C-8359-6622-F88A73A53485}"/>
          </ac:spMkLst>
        </pc:spChg>
      </pc:sldChg>
      <pc:sldChg chg="modSp mod">
        <pc:chgData name="Sellner, Julie" userId="b8ec3729-ac90-4502-b586-b71c08b7e11c" providerId="ADAL" clId="{5632DAE9-3BE9-4361-A9CD-D16E4A6E6D82}" dt="2025-11-03T18:25:35.278" v="601" actId="20577"/>
        <pc:sldMkLst>
          <pc:docMk/>
          <pc:sldMk cId="667623160" sldId="1009"/>
        </pc:sldMkLst>
        <pc:graphicFrameChg chg="modGraphic">
          <ac:chgData name="Sellner, Julie" userId="b8ec3729-ac90-4502-b586-b71c08b7e11c" providerId="ADAL" clId="{5632DAE9-3BE9-4361-A9CD-D16E4A6E6D82}" dt="2025-11-03T18:20:05.793" v="388" actId="20577"/>
          <ac:graphicFrameMkLst>
            <pc:docMk/>
            <pc:sldMk cId="667623160" sldId="1009"/>
            <ac:graphicFrameMk id="10" creationId="{A71DE52F-566C-DD2B-E5A1-5B1530D02327}"/>
          </ac:graphicFrameMkLst>
        </pc:graphicFrameChg>
        <pc:graphicFrameChg chg="modGraphic">
          <ac:chgData name="Sellner, Julie" userId="b8ec3729-ac90-4502-b586-b71c08b7e11c" providerId="ADAL" clId="{5632DAE9-3BE9-4361-A9CD-D16E4A6E6D82}" dt="2025-11-03T18:23:26.118" v="561" actId="122"/>
          <ac:graphicFrameMkLst>
            <pc:docMk/>
            <pc:sldMk cId="667623160" sldId="1009"/>
            <ac:graphicFrameMk id="11" creationId="{CC1D155E-0D40-4DF0-7F70-CB6B715A6A1F}"/>
          </ac:graphicFrameMkLst>
        </pc:graphicFrameChg>
        <pc:graphicFrameChg chg="modGraphic">
          <ac:chgData name="Sellner, Julie" userId="b8ec3729-ac90-4502-b586-b71c08b7e11c" providerId="ADAL" clId="{5632DAE9-3BE9-4361-A9CD-D16E4A6E6D82}" dt="2025-11-03T18:25:35.278" v="601" actId="20577"/>
          <ac:graphicFrameMkLst>
            <pc:docMk/>
            <pc:sldMk cId="667623160" sldId="1009"/>
            <ac:graphicFrameMk id="12" creationId="{4F2F803B-D7F1-6838-EFBC-E0276FBD4544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12:38.365" v="226" actId="20577"/>
        <pc:sldMkLst>
          <pc:docMk/>
          <pc:sldMk cId="635292690" sldId="1015"/>
        </pc:sldMkLst>
        <pc:graphicFrameChg chg="modGraphic">
          <ac:chgData name="Sellner, Julie" userId="b8ec3729-ac90-4502-b586-b71c08b7e11c" providerId="ADAL" clId="{5632DAE9-3BE9-4361-A9CD-D16E4A6E6D82}" dt="2025-11-03T18:01:10.783" v="122" actId="20577"/>
          <ac:graphicFrameMkLst>
            <pc:docMk/>
            <pc:sldMk cId="635292690" sldId="1015"/>
            <ac:graphicFrameMk id="6" creationId="{88BD26E0-44DF-6DE5-2DF4-505F3E50EDCE}"/>
          </ac:graphicFrameMkLst>
        </pc:graphicFrameChg>
        <pc:graphicFrameChg chg="modGraphic">
          <ac:chgData name="Sellner, Julie" userId="b8ec3729-ac90-4502-b586-b71c08b7e11c" providerId="ADAL" clId="{5632DAE9-3BE9-4361-A9CD-D16E4A6E6D82}" dt="2025-11-03T18:12:38.365" v="226" actId="20577"/>
          <ac:graphicFrameMkLst>
            <pc:docMk/>
            <pc:sldMk cId="635292690" sldId="1015"/>
            <ac:graphicFrameMk id="7" creationId="{C60B23C7-DF15-A080-0F79-80010A748AE5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14:45.999" v="298" actId="20577"/>
        <pc:sldMkLst>
          <pc:docMk/>
          <pc:sldMk cId="3585466689" sldId="1016"/>
        </pc:sldMkLst>
        <pc:graphicFrameChg chg="mod modGraphic">
          <ac:chgData name="Sellner, Julie" userId="b8ec3729-ac90-4502-b586-b71c08b7e11c" providerId="ADAL" clId="{5632DAE9-3BE9-4361-A9CD-D16E4A6E6D82}" dt="2025-11-03T18:14:45.999" v="298" actId="20577"/>
          <ac:graphicFrameMkLst>
            <pc:docMk/>
            <pc:sldMk cId="3585466689" sldId="1016"/>
            <ac:graphicFrameMk id="8" creationId="{17AD2360-8ECA-F865-6F0B-0D6E1EC236F5}"/>
          </ac:graphicFrameMkLst>
        </pc:graphicFrameChg>
      </pc:sldChg>
      <pc:sldChg chg="del">
        <pc:chgData name="Sellner, Julie" userId="b8ec3729-ac90-4502-b586-b71c08b7e11c" providerId="ADAL" clId="{5632DAE9-3BE9-4361-A9CD-D16E4A6E6D82}" dt="2025-11-03T18:53:35.587" v="809" actId="2696"/>
        <pc:sldMkLst>
          <pc:docMk/>
          <pc:sldMk cId="2007232710" sldId="1017"/>
        </pc:sldMkLst>
      </pc:sldChg>
      <pc:sldChg chg="modSp mod">
        <pc:chgData name="Sellner, Julie" userId="b8ec3729-ac90-4502-b586-b71c08b7e11c" providerId="ADAL" clId="{5632DAE9-3BE9-4361-A9CD-D16E4A6E6D82}" dt="2025-11-03T18:19:31.087" v="367" actId="20577"/>
        <pc:sldMkLst>
          <pc:docMk/>
          <pc:sldMk cId="729634135" sldId="1018"/>
        </pc:sldMkLst>
        <pc:graphicFrameChg chg="modGraphic">
          <ac:chgData name="Sellner, Julie" userId="b8ec3729-ac90-4502-b586-b71c08b7e11c" providerId="ADAL" clId="{5632DAE9-3BE9-4361-A9CD-D16E4A6E6D82}" dt="2025-11-03T18:19:31.087" v="367" actId="20577"/>
          <ac:graphicFrameMkLst>
            <pc:docMk/>
            <pc:sldMk cId="729634135" sldId="1018"/>
            <ac:graphicFrameMk id="6" creationId="{BF2CCE8D-457E-6A52-C6A2-22C37C4000F7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34:26.043" v="726" actId="20577"/>
        <pc:sldMkLst>
          <pc:docMk/>
          <pc:sldMk cId="2391901544" sldId="1019"/>
        </pc:sldMkLst>
        <pc:graphicFrameChg chg="modGraphic">
          <ac:chgData name="Sellner, Julie" userId="b8ec3729-ac90-4502-b586-b71c08b7e11c" providerId="ADAL" clId="{5632DAE9-3BE9-4361-A9CD-D16E4A6E6D82}" dt="2025-11-03T18:34:26.043" v="726" actId="20577"/>
          <ac:graphicFrameMkLst>
            <pc:docMk/>
            <pc:sldMk cId="2391901544" sldId="1019"/>
            <ac:graphicFrameMk id="6" creationId="{99EB0CE0-1EA7-6C30-2C62-432C6E4B0715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28:06.732" v="647" actId="20577"/>
        <pc:sldMkLst>
          <pc:docMk/>
          <pc:sldMk cId="3155524341" sldId="1020"/>
        </pc:sldMkLst>
        <pc:graphicFrameChg chg="mod modGraphic">
          <ac:chgData name="Sellner, Julie" userId="b8ec3729-ac90-4502-b586-b71c08b7e11c" providerId="ADAL" clId="{5632DAE9-3BE9-4361-A9CD-D16E4A6E6D82}" dt="2025-11-03T18:28:06.732" v="647" actId="20577"/>
          <ac:graphicFrameMkLst>
            <pc:docMk/>
            <pc:sldMk cId="3155524341" sldId="1020"/>
            <ac:graphicFrameMk id="8" creationId="{F919B5F3-7414-4342-FE9E-A139755CCEF6}"/>
          </ac:graphicFrameMkLst>
        </pc:graphicFrameChg>
      </pc:sldChg>
      <pc:sldChg chg="modSp mod">
        <pc:chgData name="Sellner, Julie" userId="b8ec3729-ac90-4502-b586-b71c08b7e11c" providerId="ADAL" clId="{5632DAE9-3BE9-4361-A9CD-D16E4A6E6D82}" dt="2025-11-03T18:37:16.043" v="796" actId="20577"/>
        <pc:sldMkLst>
          <pc:docMk/>
          <pc:sldMk cId="4037832844" sldId="1021"/>
        </pc:sldMkLst>
        <pc:graphicFrameChg chg="mod modGraphic">
          <ac:chgData name="Sellner, Julie" userId="b8ec3729-ac90-4502-b586-b71c08b7e11c" providerId="ADAL" clId="{5632DAE9-3BE9-4361-A9CD-D16E4A6E6D82}" dt="2025-11-03T18:37:16.043" v="796" actId="20577"/>
          <ac:graphicFrameMkLst>
            <pc:docMk/>
            <pc:sldMk cId="4037832844" sldId="1021"/>
            <ac:graphicFrameMk id="8" creationId="{04D69224-BFAE-3C5C-0B63-B35243CDEB6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11/3/2025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0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A2BE7-FEC6-2883-26FE-D139FEE68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C0DB42-8239-C2A9-7DC8-4F43E30321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E30F55-167F-3C39-7A5D-639E2720A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6A5FC-0412-1AF1-8FBA-D1C7839BF8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41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601CE-4F35-3A76-91E0-DE827961C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29315-EE93-F952-D7D4-92BE26614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E127E-AD1D-CCC3-E8A8-7102B8F01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EBC5D-2340-CD34-701C-4BB2BE340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8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9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0DCCE-CFF3-2299-2BBD-4C2EF8544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9B681F-3D87-BDD9-D449-84579AEF1E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85DABF-7BED-290F-BAE8-B471873E4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31F79-F63D-9D3E-7A11-7660BBCC64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13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CB974-E9F3-94D9-8068-04E463286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C0153B-1604-B514-88C3-D3C99E34EC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0512C0-DF11-13B0-C9A6-56309ED4FC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7F936-EBEF-2EAF-4103-659903DAF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01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13943-9C4F-C7B2-2134-D10230F9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C7F570-06C1-8918-16FB-E43C3C2A6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3F8ED4-4DF1-60BD-32C5-6E73995FE0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06E36-D106-30FE-D326-52EA25413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71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FD74D-D825-437F-14E5-B23977A37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18D3E-A6E9-276C-A906-45DB4ECEF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274C69-9FC7-50DE-6D16-EBE54FF54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31E0D-01C7-A7F4-43E4-B53BD4C99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6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27B2A-DE90-BF6B-6D4C-3CF282DCA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F40305-99F7-D420-688C-08D036F874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DE19CB-7085-5E93-021F-264EAE35B6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C42FB-2559-7DED-EA4B-66971D2250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91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38A46-DC19-1550-0593-A5BDA81BB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361D0-CE9B-2E18-99AA-CBBD98F4D5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DCA612-C41E-7272-2371-05F5A1C10B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DA44E-B43C-C9C5-5C04-BD97D9775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7728AE7-9781-4746-8415-01CB58B45CD4}"/>
              </a:ext>
            </a:extLst>
          </p:cNvPr>
          <p:cNvSpPr/>
          <p:nvPr userDrawn="1"/>
        </p:nvSpPr>
        <p:spPr bwMode="white">
          <a:xfrm>
            <a:off x="0" y="4461628"/>
            <a:ext cx="12192000" cy="239637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475"/>
            <a:ext cx="8128535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1081"/>
            <a:ext cx="8656921" cy="1087394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986FC4-3351-3744-8D76-CA74FEF5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44BA553-83DC-874E-88B8-A864A3C99D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F8FA5FC-D685-C64E-B40A-4758AD45EF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521AF865-361D-764F-BA54-5A0911F3CD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978E753A-5F42-264E-A613-CFAA02D9E9F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FACAE1C-4252-E842-8055-39E3D382E6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221809E5-D3B4-D643-86E4-6D7852AF191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D30C85B-0614-EE4D-88C0-2BAB3489D2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0EE424B-15D7-A04A-9FCE-A625EF2FC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5D7257E-758E-2642-BC37-5B6AE8B238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C44A9D-D26F-3444-AB9D-C423C1FA83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54382E37-ED85-C54C-AAE7-294821F8167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8C461A5-73BF-AF41-8BDE-6FC0A9E71D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9E03392-82AA-6D45-8BAF-8CE04019D79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199805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3E9167A5-D825-8C4C-BEC6-244E49142B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black">
          <a:xfrm>
            <a:off x="8270023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F0704B-5B6C-8A41-85CD-320B102ED3D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106A665-84FF-1644-804C-8165ECD207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915B410-D06C-CE45-B5CE-1F515BC3F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5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98688E0-A6AA-F840-AD39-A498D82A57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AAF1E6F-478E-5743-84DF-D2F72D437B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7DEDB8E4-D44D-E840-A3D4-04DA1AE5D15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FCCDD6D1-5175-7343-8133-78D8BCEC16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BB616E2-A148-1F44-9C48-B7D26F06C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0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Yellow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2598820"/>
            <a:ext cx="11658600" cy="785825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Add “thank you”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 err="1"/>
              <a:t>firstname.lastname@metrotransit.org</a:t>
            </a:r>
            <a:endParaRPr lang="en-US"/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21451-1323-8343-A27E-BAF75715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532"/>
            <a:ext cx="12192000" cy="139773"/>
          </a:xfrm>
          <a:prstGeom prst="rect">
            <a:avLst/>
          </a:prstGeom>
        </p:spPr>
      </p:pic>
      <p:pic>
        <p:nvPicPr>
          <p:cNvPr id="12" name="Graphic 8" descr="Metro Mobility logo">
            <a:extLst>
              <a:ext uri="{FF2B5EF4-FFF2-40B4-BE49-F238E27FC236}">
                <a16:creationId xmlns:a16="http://schemas.microsoft.com/office/drawing/2014/main" id="{DAB54457-90A3-5F41-8042-288DC47F7F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696"/>
            <a:ext cx="6583017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-2"/>
            <a:ext cx="12192000" cy="431982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0560"/>
            <a:ext cx="10530840" cy="1088136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1FD358-6985-1D46-8FE0-BB33EA7ED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2D5B31A-21EB-4845-90AF-9B8BEA1444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21087" y="5902111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colum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1051560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6D62370-7B43-4149-8118-BF5049D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4BAB7C2-51F8-4F4B-87A3-CEC87BF0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9749B1B-B866-2B49-B659-D3DF99F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7FC32A-9FF6-0048-96C3-021FA4F8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2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484632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07480" y="2057400"/>
            <a:ext cx="4846320" cy="4114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E0B521-362E-8E42-9052-BA315AA83B0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DB1710F-86D3-3743-834F-C922FAE41D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07CF73-50F7-DE40-8F9C-0A227235ED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696046-5F11-9048-BDDF-59CFA68A6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9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03BB34-220D-5F48-9A75-9C9752418644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10512424" cy="3108960"/>
          </a:xfrm>
          <a:noFill/>
        </p:spPr>
        <p:txBody>
          <a:bodyPr lIns="0" rIns="0" numCol="2" spcCol="91440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3A20F-6CE1-E64B-B2F3-347F7F25CB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161E-D7B9-C947-AF53-D379DCC6AD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267A9-22AE-BB46-9BC7-D6AC23A9E3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9EA9BB-C186-8A4E-99DD-79BB7F44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20C8BF-B321-DC4B-8445-98553B51201D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92AA05-4981-9349-A737-73F69064E58A}"/>
              </a:ext>
            </a:extLst>
          </p:cNvPr>
          <p:cNvSpPr>
            <a:spLocks noGrp="1"/>
          </p:cNvSpPr>
          <p:nvPr>
            <p:ph sz="half" idx="2"/>
          </p:nvPr>
        </p:nvSpPr>
        <p:spPr bwMode="gray">
          <a:xfrm>
            <a:off x="6504432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26C15-9F9E-AA4E-8B3C-485FDE19B4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24F1F-FCC0-9948-A2CD-F50B4CA1B2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42981-7BE7-6C4D-AA04-E6F213AAB7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0D93717-6A1D-E24A-91F4-C6ACD461A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column stacke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4215384"/>
            <a:ext cx="10515600" cy="1828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70402"/>
            <a:ext cx="10515600" cy="1828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47318-B5FA-4445-B7A1-FD43F52379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96EDD6-9106-D745-923B-51DDED949E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D946222-5FAE-A048-B745-6393336E43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612B9D-4620-C343-ACB1-B2D38EE6E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2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Image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199" y="2086708"/>
            <a:ext cx="6236208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2086708"/>
            <a:ext cx="4535424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0BBFCD-235E-CC48-B20C-974D536D4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05B71CE-1FB3-5441-A779-929D1E7B86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5DB17DA-D682-3B4E-A0FC-515CE07440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B537F8F4-454F-2647-98B8-FE6C9CF6133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F44A55C3-164C-BE47-B58E-A8B841E34B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8AC9CD10-2FFB-BA4A-88F2-2456A24DEAD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552F817C-D73B-0C4B-A41E-88047BC4BE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D74917D1-B5B4-6345-AE79-FEDF502F854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B79E397-D832-824A-B5CB-400E15BEDE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E26FC9-EDBF-F44C-B935-E1A9E8F91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2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97146A86-9F44-0143-A019-33CAB9F4355B}" type="datetime1">
              <a:rPr lang="en-US" smtClean="0"/>
              <a:t>11/3/2025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r>
              <a:rPr lang="en-US"/>
              <a:t>metrotransit.org/websiteurl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396728" y="6356350"/>
            <a:ext cx="1462668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5" r:id="rId2"/>
    <p:sldLayoutId id="2147483847" r:id="rId3"/>
    <p:sldLayoutId id="2147483848" r:id="rId4"/>
    <p:sldLayoutId id="2147483858" r:id="rId5"/>
    <p:sldLayoutId id="2147483860" r:id="rId6"/>
    <p:sldLayoutId id="2147483852" r:id="rId7"/>
    <p:sldLayoutId id="2147483826" r:id="rId8"/>
    <p:sldLayoutId id="2147483861" r:id="rId9"/>
    <p:sldLayoutId id="2147483862" r:id="rId10"/>
    <p:sldLayoutId id="2147483863" r:id="rId11"/>
    <p:sldLayoutId id="2147483864" r:id="rId12"/>
    <p:sldLayoutId id="2147483732" r:id="rId13"/>
    <p:sldLayoutId id="2147483733" r:id="rId14"/>
    <p:sldLayoutId id="2147483821" r:id="rId15"/>
    <p:sldLayoutId id="214748379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enorit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System Font Regular"/>
        <a:buChar char="–"/>
        <a:defRPr sz="2100" kern="1200">
          <a:solidFill>
            <a:schemeClr val="tx2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32F616-EF4C-8844-8AE1-66EE0B8459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Metro Mobility Program Overview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16AF3-2D63-7043-B862-239247E68B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" y="5568474"/>
            <a:ext cx="11212022" cy="12895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Transportation Accessibility Advisory Committee, 11/05/2025</a:t>
            </a:r>
          </a:p>
          <a:p>
            <a:r>
              <a:rPr lang="en-US" dirty="0"/>
              <a:t>Julie Sellner, Metro Mobility Customer Service Manager, Julie.sellner@metc.state.mn.us </a:t>
            </a:r>
          </a:p>
          <a:p>
            <a:r>
              <a:rPr lang="en-US" dirty="0"/>
              <a:t>Cheryl Schmidt, Metro Mobility Customer Service Assistant Manager, Cheryl.Schmidt@metc.state.mn.us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Graphic 8" descr="Metro Mobility logo">
            <a:extLst>
              <a:ext uri="{FF2B5EF4-FFF2-40B4-BE49-F238E27FC236}">
                <a16:creationId xmlns:a16="http://schemas.microsoft.com/office/drawing/2014/main" id="{E5AE4C01-2FA4-6744-96B0-E67007AAB7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C0BF0-E801-F027-6DEA-B05D586BC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7066-1CBA-B880-A5F1-139F4D69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chemeClr val="tx2"/>
                </a:solidFill>
              </a:rPr>
              <a:t>On Board Time Performance - Comparative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62D1F-3637-DF3E-7012-3CABA9ACDBC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4D69224-BFAE-3C5C-0B63-B35243CDEB6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93736400"/>
              </p:ext>
            </p:extLst>
          </p:nvPr>
        </p:nvGraphicFramePr>
        <p:xfrm>
          <a:off x="838199" y="2153264"/>
          <a:ext cx="10582274" cy="3726426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697362">
                  <a:extLst>
                    <a:ext uri="{9D8B030D-6E8A-4147-A177-3AD203B41FA5}">
                      <a16:colId xmlns:a16="http://schemas.microsoft.com/office/drawing/2014/main" val="2261846770"/>
                    </a:ext>
                  </a:extLst>
                </a:gridCol>
                <a:gridCol w="2104104">
                  <a:extLst>
                    <a:ext uri="{9D8B030D-6E8A-4147-A177-3AD203B41FA5}">
                      <a16:colId xmlns:a16="http://schemas.microsoft.com/office/drawing/2014/main" val="1083757714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3352815309"/>
                    </a:ext>
                  </a:extLst>
                </a:gridCol>
                <a:gridCol w="1912679">
                  <a:extLst>
                    <a:ext uri="{9D8B030D-6E8A-4147-A177-3AD203B41FA5}">
                      <a16:colId xmlns:a16="http://schemas.microsoft.com/office/drawing/2014/main" val="1170340878"/>
                    </a:ext>
                  </a:extLst>
                </a:gridCol>
              </a:tblGrid>
              <a:tr h="6210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2024 YTD OTP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2645347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95.0%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96.1%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3930194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8548970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within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1,437,973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1,405,972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1,422,958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3688394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Exceeding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41,998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73,999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57,013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28001619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Additional 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32,000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15,014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752889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E0A188C-735C-975B-8253-FE9186E494ED}"/>
              </a:ext>
            </a:extLst>
          </p:cNvPr>
          <p:cNvSpPr txBox="1"/>
          <p:nvPr/>
        </p:nvSpPr>
        <p:spPr>
          <a:xfrm>
            <a:off x="1455173" y="5919019"/>
            <a:ext cx="9232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Our goal is not just to achieve FTA Threshold,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but to continuously work to exceed On Board Time Performance expectations</a:t>
            </a:r>
          </a:p>
        </p:txBody>
      </p:sp>
    </p:spTree>
    <p:extLst>
      <p:ext uri="{BB962C8B-B14F-4D97-AF65-F5344CB8AC3E}">
        <p14:creationId xmlns:p14="http://schemas.microsoft.com/office/powerpoint/2010/main" val="4037832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1701-D392-371D-9548-E8BB1310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02D6-FB4F-0B53-EA78-A1D6D92DA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ADA Trip Request Denials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D9442-9F25-C629-FE32-3B0EFB1831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8F0F13-FA83-7684-1DF5-1CC7A962B7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258952"/>
            <a:ext cx="10296526" cy="36560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= 0 total one-way denials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2024 = 111 total one-way denials (almost exclusively in January)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2023 = 10,726 total one-way denials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E11AE-7A73-9F26-9749-778BA0E44E4C}"/>
              </a:ext>
            </a:extLst>
          </p:cNvPr>
          <p:cNvSpPr txBox="1"/>
          <p:nvPr/>
        </p:nvSpPr>
        <p:spPr>
          <a:xfrm>
            <a:off x="332604" y="5314860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 dirty="0">
                <a:solidFill>
                  <a:schemeClr val="tx1"/>
                </a:solidFill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06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2D26-A5B2-738A-8518-80031F94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727587"/>
          </a:xfrm>
        </p:spPr>
        <p:txBody>
          <a:bodyPr>
            <a:normAutofit fontScale="90000"/>
          </a:bodyPr>
          <a:lstStyle/>
          <a:p>
            <a:r>
              <a:rPr lang="en-US" dirty="0"/>
              <a:t>Member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2E45-518C-8359-6622-F88A73A53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497"/>
            <a:ext cx="10596716" cy="493579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Questions?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CE54C-6209-21EB-2C07-9A332AEA7F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7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br>
              <a:rPr lang="en-US"/>
            </a:br>
            <a:r>
              <a:rPr lang="en-US"/>
              <a:t>Thank you!</a:t>
            </a:r>
          </a:p>
        </p:txBody>
      </p:sp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70913D66-2695-BF4F-A564-ED9C877F04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5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/>
          <a:lstStyle/>
          <a:p>
            <a:r>
              <a:rPr lang="en-US"/>
              <a:t>Key Service Performance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5E0EA-716D-5647-A420-A52E5098C4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396728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B0365FC-BD43-E013-ED4C-F3289E9A2FE0}"/>
              </a:ext>
            </a:extLst>
          </p:cNvPr>
          <p:cNvSpPr txBox="1">
            <a:spLocks/>
          </p:cNvSpPr>
          <p:nvPr/>
        </p:nvSpPr>
        <p:spPr>
          <a:xfrm>
            <a:off x="585227" y="1952973"/>
            <a:ext cx="6385844" cy="36907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System Font Regular"/>
              <a:buChar char="–"/>
              <a:defRPr sz="21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On-Time Performance (OTP):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 within 30-minutes of the negotiated pick-up time. 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Appointment Time (APPT):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arrived no later than the negotiated appointment time and no earlier than 30 minutes early* to the scheduled appointment time. (*effective 1/1/2024)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On-Board Time (OBT): </a:t>
            </a:r>
            <a:r>
              <a:rPr lang="en-US" sz="1800" kern="0">
                <a:solidFill>
                  <a:schemeClr val="tx1"/>
                </a:solidFill>
              </a:rPr>
              <a:t>Percentage of trips that did not exceed the calculated maximum on board time.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Capacity Denials</a:t>
            </a:r>
            <a:r>
              <a:rPr lang="en-US" sz="1800" kern="0">
                <a:solidFill>
                  <a:schemeClr val="tx1"/>
                </a:solidFill>
              </a:rPr>
              <a:t>: Count of requested trips that were unable to be performed due to system capacity constraints.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6CEFB-5F12-D536-C7C9-D295BA9F1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28060"/>
              </p:ext>
            </p:extLst>
          </p:nvPr>
        </p:nvGraphicFramePr>
        <p:xfrm>
          <a:off x="7196226" y="1952973"/>
          <a:ext cx="4663170" cy="3351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655">
                  <a:extLst>
                    <a:ext uri="{9D8B030D-6E8A-4147-A177-3AD203B41FA5}">
                      <a16:colId xmlns:a16="http://schemas.microsoft.com/office/drawing/2014/main" val="2663592423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3194215380"/>
                    </a:ext>
                  </a:extLst>
                </a:gridCol>
                <a:gridCol w="984140">
                  <a:extLst>
                    <a:ext uri="{9D8B030D-6E8A-4147-A177-3AD203B41FA5}">
                      <a16:colId xmlns:a16="http://schemas.microsoft.com/office/drawing/2014/main" val="2593191620"/>
                    </a:ext>
                  </a:extLst>
                </a:gridCol>
              </a:tblGrid>
              <a:tr h="4750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“ADA”</a:t>
                      </a:r>
                    </a:p>
                    <a:p>
                      <a:pPr algn="ctr"/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“Non-ADA” 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41679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</a:t>
                      </a:r>
                    </a:p>
                    <a:p>
                      <a:r>
                        <a:rPr lang="en-US" dirty="0"/>
                        <a:t>(contract min. 90%)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87543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APPT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  <a:p>
                      <a:r>
                        <a:rPr lang="en-US" dirty="0"/>
                        <a:t>(contract min. 85%)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51334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/>
                        <a:t>OBT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100%</a:t>
                      </a:r>
                    </a:p>
                    <a:p>
                      <a:r>
                        <a:rPr lang="en-US"/>
                        <a:t>(contract min. 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56316"/>
                  </a:ext>
                </a:extLst>
              </a:tr>
              <a:tr h="475005">
                <a:tc>
                  <a:txBody>
                    <a:bodyPr/>
                    <a:lstStyle/>
                    <a:p>
                      <a:r>
                        <a:rPr lang="en-US"/>
                        <a:t>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8670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2CD2B0-E2DB-ACB6-B718-04DA86BCE2FF}"/>
              </a:ext>
            </a:extLst>
          </p:cNvPr>
          <p:cNvSpPr txBox="1"/>
          <p:nvPr/>
        </p:nvSpPr>
        <p:spPr>
          <a:xfrm>
            <a:off x="332604" y="5756185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 dirty="0">
                <a:solidFill>
                  <a:schemeClr val="tx1"/>
                </a:solidFill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21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BB53-24B5-5DF7-4CAB-3211256D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D456-1DC1-9D94-7DF7-A02D2150B1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FAB977-07CE-6F24-4194-C5C41AE3065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87410408"/>
              </p:ext>
            </p:extLst>
          </p:nvPr>
        </p:nvGraphicFramePr>
        <p:xfrm>
          <a:off x="1292942" y="1946788"/>
          <a:ext cx="9606115" cy="3903405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529781">
                  <a:extLst>
                    <a:ext uri="{9D8B030D-6E8A-4147-A177-3AD203B41FA5}">
                      <a16:colId xmlns:a16="http://schemas.microsoft.com/office/drawing/2014/main" val="2628878237"/>
                    </a:ext>
                  </a:extLst>
                </a:gridCol>
                <a:gridCol w="2025445">
                  <a:extLst>
                    <a:ext uri="{9D8B030D-6E8A-4147-A177-3AD203B41FA5}">
                      <a16:colId xmlns:a16="http://schemas.microsoft.com/office/drawing/2014/main" val="120750614"/>
                    </a:ext>
                  </a:extLst>
                </a:gridCol>
                <a:gridCol w="2288118">
                  <a:extLst>
                    <a:ext uri="{9D8B030D-6E8A-4147-A177-3AD203B41FA5}">
                      <a16:colId xmlns:a16="http://schemas.microsoft.com/office/drawing/2014/main" val="1083203648"/>
                    </a:ext>
                  </a:extLst>
                </a:gridCol>
                <a:gridCol w="1762771">
                  <a:extLst>
                    <a:ext uri="{9D8B030D-6E8A-4147-A177-3AD203B41FA5}">
                      <a16:colId xmlns:a16="http://schemas.microsoft.com/office/drawing/2014/main" val="1577304155"/>
                    </a:ext>
                  </a:extLst>
                </a:gridCol>
              </a:tblGrid>
              <a:tr h="7806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8555226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93.5%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93.3%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93.5%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3710134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1,067,909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412,062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9558292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998,589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384,592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1,383,189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83452948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69,320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27,470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96,782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30401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8E538EB-A2FD-EDCB-76C3-81BCF9564C76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90%</a:t>
            </a:r>
          </a:p>
        </p:txBody>
      </p:sp>
    </p:spTree>
    <p:extLst>
      <p:ext uri="{BB962C8B-B14F-4D97-AF65-F5344CB8AC3E}">
        <p14:creationId xmlns:p14="http://schemas.microsoft.com/office/powerpoint/2010/main" val="392858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87323-F9A3-ED8B-78B1-6B57D88F2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2D5-59C6-C1CF-3BC1-84810C75E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</a:t>
            </a:r>
            <a:r>
              <a:rPr lang="en-US" dirty="0">
                <a:solidFill>
                  <a:schemeClr val="tx2"/>
                </a:solidFill>
              </a:rPr>
              <a:t>On Time Performance – Late Trips in Detail: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34DD1-0476-8E0E-F1EF-3D241895482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8BD26E0-44DF-6DE5-2DF4-505F3E50EDC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0944398"/>
              </p:ext>
            </p:extLst>
          </p:nvPr>
        </p:nvGraphicFramePr>
        <p:xfrm>
          <a:off x="658763" y="1932207"/>
          <a:ext cx="3578940" cy="1371600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82760">
                  <a:extLst>
                    <a:ext uri="{9D8B030D-6E8A-4147-A177-3AD203B41FA5}">
                      <a16:colId xmlns:a16="http://schemas.microsoft.com/office/drawing/2014/main" val="1185850862"/>
                    </a:ext>
                  </a:extLst>
                </a:gridCol>
                <a:gridCol w="1396180">
                  <a:extLst>
                    <a:ext uri="{9D8B030D-6E8A-4147-A177-3AD203B41FA5}">
                      <a16:colId xmlns:a16="http://schemas.microsoft.com/office/drawing/2014/main" val="269838192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Total Trips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02030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On Time Performance: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93.5%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05363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Total Trips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1,479,971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00917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On Time Trips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1,383,189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465474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Late Trips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96,782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156006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60B23C7-DF15-A080-0F79-80010A748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133164"/>
              </p:ext>
            </p:extLst>
          </p:nvPr>
        </p:nvGraphicFramePr>
        <p:xfrm>
          <a:off x="658763" y="3410389"/>
          <a:ext cx="10761711" cy="2900348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98045">
                  <a:extLst>
                    <a:ext uri="{9D8B030D-6E8A-4147-A177-3AD203B41FA5}">
                      <a16:colId xmlns:a16="http://schemas.microsoft.com/office/drawing/2014/main" val="3126611733"/>
                    </a:ext>
                  </a:extLst>
                </a:gridCol>
                <a:gridCol w="768694">
                  <a:extLst>
                    <a:ext uri="{9D8B030D-6E8A-4147-A177-3AD203B41FA5}">
                      <a16:colId xmlns:a16="http://schemas.microsoft.com/office/drawing/2014/main" val="3592268838"/>
                    </a:ext>
                  </a:extLst>
                </a:gridCol>
                <a:gridCol w="1732846">
                  <a:extLst>
                    <a:ext uri="{9D8B030D-6E8A-4147-A177-3AD203B41FA5}">
                      <a16:colId xmlns:a16="http://schemas.microsoft.com/office/drawing/2014/main" val="850550989"/>
                    </a:ext>
                  </a:extLst>
                </a:gridCol>
                <a:gridCol w="265757">
                  <a:extLst>
                    <a:ext uri="{9D8B030D-6E8A-4147-A177-3AD203B41FA5}">
                      <a16:colId xmlns:a16="http://schemas.microsoft.com/office/drawing/2014/main" val="2671228283"/>
                    </a:ext>
                  </a:extLst>
                </a:gridCol>
                <a:gridCol w="3167018">
                  <a:extLst>
                    <a:ext uri="{9D8B030D-6E8A-4147-A177-3AD203B41FA5}">
                      <a16:colId xmlns:a16="http://schemas.microsoft.com/office/drawing/2014/main" val="2922028164"/>
                    </a:ext>
                  </a:extLst>
                </a:gridCol>
                <a:gridCol w="768694">
                  <a:extLst>
                    <a:ext uri="{9D8B030D-6E8A-4147-A177-3AD203B41FA5}">
                      <a16:colId xmlns:a16="http://schemas.microsoft.com/office/drawing/2014/main" val="3798405467"/>
                    </a:ext>
                  </a:extLst>
                </a:gridCol>
                <a:gridCol w="1260657">
                  <a:extLst>
                    <a:ext uri="{9D8B030D-6E8A-4147-A177-3AD203B41FA5}">
                      <a16:colId xmlns:a16="http://schemas.microsoft.com/office/drawing/2014/main" val="3728237967"/>
                    </a:ext>
                  </a:extLst>
                </a:gridCol>
              </a:tblGrid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u="none" strike="noStrike" dirty="0">
                          <a:effectLst/>
                        </a:rPr>
                        <a:t>Trips on time: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Trips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Late Trips: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Trips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9873775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0 to 5 -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421,972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&lt;5 -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36,172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3692561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 to 10 -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293,679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 to 10 -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23,691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6636323"/>
                  </a:ext>
                </a:extLst>
              </a:tr>
              <a:tr h="52986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10 to 20 -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422,759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 to 20 -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22,486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7704765"/>
                  </a:ext>
                </a:extLst>
              </a:tr>
              <a:tr h="52986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20 to 30 -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244,779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 to 30 -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8,120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6866352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&gt;30 -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6,312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64476693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1,383,189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96,792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7852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29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D835E-F0E0-5E3B-9479-A02FC28E7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80AE-3AA7-36F7-1ED1-FD863DAFB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</a:t>
            </a:r>
            <a:r>
              <a:rPr lang="en-US" dirty="0">
                <a:solidFill>
                  <a:schemeClr val="tx2"/>
                </a:solidFill>
              </a:rPr>
              <a:t>On Time Performance – Comparative: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3B7D6-054F-7833-9505-303FFEBE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7AD2360-8ECA-F865-6F0B-0D6E1EC236F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49193661"/>
              </p:ext>
            </p:extLst>
          </p:nvPr>
        </p:nvGraphicFramePr>
        <p:xfrm>
          <a:off x="1376515" y="2005779"/>
          <a:ext cx="9232492" cy="3588774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79521">
                  <a:extLst>
                    <a:ext uri="{9D8B030D-6E8A-4147-A177-3AD203B41FA5}">
                      <a16:colId xmlns:a16="http://schemas.microsoft.com/office/drawing/2014/main" val="1611272908"/>
                    </a:ext>
                  </a:extLst>
                </a:gridCol>
                <a:gridCol w="1928048">
                  <a:extLst>
                    <a:ext uri="{9D8B030D-6E8A-4147-A177-3AD203B41FA5}">
                      <a16:colId xmlns:a16="http://schemas.microsoft.com/office/drawing/2014/main" val="1659662820"/>
                    </a:ext>
                  </a:extLst>
                </a:gridCol>
                <a:gridCol w="2356503">
                  <a:extLst>
                    <a:ext uri="{9D8B030D-6E8A-4147-A177-3AD203B41FA5}">
                      <a16:colId xmlns:a16="http://schemas.microsoft.com/office/drawing/2014/main" val="301701315"/>
                    </a:ext>
                  </a:extLst>
                </a:gridCol>
                <a:gridCol w="1868420">
                  <a:extLst>
                    <a:ext uri="{9D8B030D-6E8A-4147-A177-3AD203B41FA5}">
                      <a16:colId xmlns:a16="http://schemas.microsoft.com/office/drawing/2014/main" val="1755961144"/>
                    </a:ext>
                  </a:extLst>
                </a:gridCol>
              </a:tblGrid>
              <a:tr h="5981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2024 YTD OTP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53531881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93.5%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90.0%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91.8%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11886264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5816521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1,383,189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1,331,974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1,358,444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2975830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96,782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147,997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121,527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8648208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Additional 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51,215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24,745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680689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372526A-A458-3F21-3A61-36B81D1F246C}"/>
              </a:ext>
            </a:extLst>
          </p:cNvPr>
          <p:cNvSpPr txBox="1"/>
          <p:nvPr/>
        </p:nvSpPr>
        <p:spPr>
          <a:xfrm>
            <a:off x="365940" y="5679242"/>
            <a:ext cx="115267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Our goal is not just to achieve FTA Threshold, but to continuously work to exceed OTP expectations.</a:t>
            </a:r>
          </a:p>
          <a:p>
            <a:pPr algn="ctr"/>
            <a:r>
              <a:rPr lang="en-US" sz="1900" dirty="0">
                <a:solidFill>
                  <a:srgbClr val="FF0000"/>
                </a:solidFill>
              </a:rPr>
              <a:t>Contracts include language of a stretch goal of 93% to incentivize performance that exceeds Federal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58546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88709-FF0B-A022-0E7F-A30967F7A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BB83D-9293-7B77-A48B-7FD149634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          </a:t>
            </a:r>
            <a:r>
              <a:rPr lang="en-US" dirty="0">
                <a:solidFill>
                  <a:schemeClr val="tx2"/>
                </a:solidFill>
              </a:rPr>
              <a:t>Appointment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97B0E1-8AAE-C900-189A-D060B3D6DF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F2CCE8D-457E-6A52-C6A2-22C37C4000F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07039785"/>
              </p:ext>
            </p:extLst>
          </p:nvPr>
        </p:nvGraphicFramePr>
        <p:xfrm>
          <a:off x="1081548" y="2320413"/>
          <a:ext cx="10338925" cy="3392129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647187">
                  <a:extLst>
                    <a:ext uri="{9D8B030D-6E8A-4147-A177-3AD203B41FA5}">
                      <a16:colId xmlns:a16="http://schemas.microsoft.com/office/drawing/2014/main" val="1984375145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171922273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1767505641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743654084"/>
                    </a:ext>
                  </a:extLst>
                </a:gridCol>
              </a:tblGrid>
              <a:tr h="12720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9698965"/>
                  </a:ext>
                </a:extLst>
              </a:tr>
              <a:tr h="8480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Appointment 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92.9%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92.9%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54924270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300,527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116,470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416,997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2915560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2,940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1,142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4,082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3924985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18,283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7,085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25,368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480744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5CBBA79-A414-A477-85A9-52F5F482E6B5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90%</a:t>
            </a:r>
          </a:p>
        </p:txBody>
      </p:sp>
    </p:spTree>
    <p:extLst>
      <p:ext uri="{BB962C8B-B14F-4D97-AF65-F5344CB8AC3E}">
        <p14:creationId xmlns:p14="http://schemas.microsoft.com/office/powerpoint/2010/main" val="72963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E7613-F573-F755-541C-DF4C6107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515C-1C93-899E-D243-0ACA3F2DE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          </a:t>
            </a:r>
            <a:r>
              <a:rPr lang="en-US" dirty="0">
                <a:solidFill>
                  <a:schemeClr val="tx2"/>
                </a:solidFill>
              </a:rPr>
              <a:t>Appointment Time Performance – Detail: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6E79E-D2AB-5ACE-1D33-EA988025EE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71DE52F-566C-DD2B-E5A1-5B1530D0232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42898282"/>
              </p:ext>
            </p:extLst>
          </p:nvPr>
        </p:nvGraphicFramePr>
        <p:xfrm>
          <a:off x="4165188" y="1804987"/>
          <a:ext cx="3645311" cy="1524000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41769">
                  <a:extLst>
                    <a:ext uri="{9D8B030D-6E8A-4147-A177-3AD203B41FA5}">
                      <a16:colId xmlns:a16="http://schemas.microsoft.com/office/drawing/2014/main" val="1696743029"/>
                    </a:ext>
                  </a:extLst>
                </a:gridCol>
                <a:gridCol w="1403542">
                  <a:extLst>
                    <a:ext uri="{9D8B030D-6E8A-4147-A177-3AD203B41FA5}">
                      <a16:colId xmlns:a16="http://schemas.microsoft.com/office/drawing/2014/main" val="30210750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Total Trips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62459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Appointment OTP: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92.9%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48971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Total Trips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416,997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91102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Early Trips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4,082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96672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Late Trips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25,368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834625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C1D155E-0D40-4DF0-7F70-CB6B715A6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412381"/>
              </p:ext>
            </p:extLst>
          </p:nvPr>
        </p:nvGraphicFramePr>
        <p:xfrm>
          <a:off x="838199" y="3429000"/>
          <a:ext cx="5149645" cy="2927351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30161">
                  <a:extLst>
                    <a:ext uri="{9D8B030D-6E8A-4147-A177-3AD203B41FA5}">
                      <a16:colId xmlns:a16="http://schemas.microsoft.com/office/drawing/2014/main" val="1222830539"/>
                    </a:ext>
                  </a:extLst>
                </a:gridCol>
                <a:gridCol w="1297163">
                  <a:extLst>
                    <a:ext uri="{9D8B030D-6E8A-4147-A177-3AD203B41FA5}">
                      <a16:colId xmlns:a16="http://schemas.microsoft.com/office/drawing/2014/main" val="196925520"/>
                    </a:ext>
                  </a:extLst>
                </a:gridCol>
                <a:gridCol w="1622321">
                  <a:extLst>
                    <a:ext uri="{9D8B030D-6E8A-4147-A177-3AD203B41FA5}">
                      <a16:colId xmlns:a16="http://schemas.microsoft.com/office/drawing/2014/main" val="3332157540"/>
                    </a:ext>
                  </a:extLst>
                </a:gridCol>
              </a:tblGrid>
              <a:tr h="41819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Appt Dropoff  Early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9416166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&gt;90 - Early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9174852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75 to 90 -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9248190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60 to 75 -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81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9624507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45 to 60 -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1,249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469346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 to 45 -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2,745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3500943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Early Trips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4,082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71932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F2F803B-D7F1-6838-EFBC-E0276FBD4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858097"/>
              </p:ext>
            </p:extLst>
          </p:nvPr>
        </p:nvGraphicFramePr>
        <p:xfrm>
          <a:off x="6204157" y="3428999"/>
          <a:ext cx="4984953" cy="2939511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07424">
                  <a:extLst>
                    <a:ext uri="{9D8B030D-6E8A-4147-A177-3AD203B41FA5}">
                      <a16:colId xmlns:a16="http://schemas.microsoft.com/office/drawing/2014/main" val="3494801600"/>
                    </a:ext>
                  </a:extLst>
                </a:gridCol>
                <a:gridCol w="933272">
                  <a:extLst>
                    <a:ext uri="{9D8B030D-6E8A-4147-A177-3AD203B41FA5}">
                      <a16:colId xmlns:a16="http://schemas.microsoft.com/office/drawing/2014/main" val="3393304694"/>
                    </a:ext>
                  </a:extLst>
                </a:gridCol>
                <a:gridCol w="1344257">
                  <a:extLst>
                    <a:ext uri="{9D8B030D-6E8A-4147-A177-3AD203B41FA5}">
                      <a16:colId xmlns:a16="http://schemas.microsoft.com/office/drawing/2014/main" val="27227973"/>
                    </a:ext>
                  </a:extLst>
                </a:gridCol>
              </a:tblGrid>
              <a:tr h="3791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Late Appt Trips: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1004153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&lt;+5 -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6,842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1546940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+5 to +10 -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25%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6,348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184543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+10 to +15 -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4,600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9759860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+15 to +20 -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2,922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6853069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+20 to +30 -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2,803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2336865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&gt;+30 -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1,854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5929807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Late Appt Trips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25,368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258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62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3F2EE-7059-C561-75DE-FD05F080E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C3E1-86B3-CBE9-154F-8C0214295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>
                <a:solidFill>
                  <a:schemeClr val="tx2"/>
                </a:solidFill>
              </a:rPr>
              <a:t>Appointment Time Performance - Comparative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A30E3-B5D1-2170-0727-06BAC100E5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919B5F3-7414-4342-FE9E-A139755CCEF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18127590"/>
              </p:ext>
            </p:extLst>
          </p:nvPr>
        </p:nvGraphicFramePr>
        <p:xfrm>
          <a:off x="838199" y="2015613"/>
          <a:ext cx="10582273" cy="3903408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352511">
                  <a:extLst>
                    <a:ext uri="{9D8B030D-6E8A-4147-A177-3AD203B41FA5}">
                      <a16:colId xmlns:a16="http://schemas.microsoft.com/office/drawing/2014/main" val="3598308878"/>
                    </a:ext>
                  </a:extLst>
                </a:gridCol>
                <a:gridCol w="2098964">
                  <a:extLst>
                    <a:ext uri="{9D8B030D-6E8A-4147-A177-3AD203B41FA5}">
                      <a16:colId xmlns:a16="http://schemas.microsoft.com/office/drawing/2014/main" val="172973195"/>
                    </a:ext>
                  </a:extLst>
                </a:gridCol>
                <a:gridCol w="2565399">
                  <a:extLst>
                    <a:ext uri="{9D8B030D-6E8A-4147-A177-3AD203B41FA5}">
                      <a16:colId xmlns:a16="http://schemas.microsoft.com/office/drawing/2014/main" val="867706416"/>
                    </a:ext>
                  </a:extLst>
                </a:gridCol>
                <a:gridCol w="2565399">
                  <a:extLst>
                    <a:ext uri="{9D8B030D-6E8A-4147-A177-3AD203B41FA5}">
                      <a16:colId xmlns:a16="http://schemas.microsoft.com/office/drawing/2014/main" val="157604354"/>
                    </a:ext>
                  </a:extLst>
                </a:gridCol>
              </a:tblGrid>
              <a:tr h="650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2024 YTD Appt OTP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036097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Appointment OTP: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92.9%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90.0%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88.5%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3930973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416,997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416,997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416,997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5283235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4,082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9427249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25,368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2215951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Total Early + Late Trips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29,450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41,700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47,895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996744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1726FC0-0A5E-8B76-7147-E970A9D87CD5}"/>
              </a:ext>
            </a:extLst>
          </p:cNvPr>
          <p:cNvSpPr txBox="1"/>
          <p:nvPr/>
        </p:nvSpPr>
        <p:spPr>
          <a:xfrm>
            <a:off x="1455173" y="5919019"/>
            <a:ext cx="9232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Our goal is not just to achieve FTA Threshold,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but to continuously work to exceed Appointment On Time Performance expectations</a:t>
            </a:r>
          </a:p>
        </p:txBody>
      </p:sp>
    </p:spTree>
    <p:extLst>
      <p:ext uri="{BB962C8B-B14F-4D97-AF65-F5344CB8AC3E}">
        <p14:creationId xmlns:p14="http://schemas.microsoft.com/office/powerpoint/2010/main" val="315552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36E43-FAD0-A9F9-193B-17837315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FB17-4CB6-A2AB-D1B8-1B73380B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>
                <a:solidFill>
                  <a:schemeClr val="tx2"/>
                </a:solidFill>
              </a:rPr>
              <a:t>On Board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D25DA-2482-6C26-D3FE-60B1BE7406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9EB0CE0-1EA7-6C30-2C62-432C6E4B071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5899811"/>
              </p:ext>
            </p:extLst>
          </p:nvPr>
        </p:nvGraphicFramePr>
        <p:xfrm>
          <a:off x="838199" y="2271252"/>
          <a:ext cx="10582275" cy="3529780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756569">
                  <a:extLst>
                    <a:ext uri="{9D8B030D-6E8A-4147-A177-3AD203B41FA5}">
                      <a16:colId xmlns:a16="http://schemas.microsoft.com/office/drawing/2014/main" val="2385992281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1428299839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1780342027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591737520"/>
                    </a:ext>
                  </a:extLst>
                </a:gridCol>
              </a:tblGrid>
              <a:tr h="7059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96729200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96.8%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98.2%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6299223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1,067,909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412,062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1,479,971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57631794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within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1,033,557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404,416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1,437,973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2782320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Exceeding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34,352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7,646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41,998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457086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6295532-AAC6-F629-A435-56AB5B6A15E0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95%</a:t>
            </a:r>
          </a:p>
        </p:txBody>
      </p:sp>
    </p:spTree>
    <p:extLst>
      <p:ext uri="{BB962C8B-B14F-4D97-AF65-F5344CB8AC3E}">
        <p14:creationId xmlns:p14="http://schemas.microsoft.com/office/powerpoint/2010/main" val="239190154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 Transit">
  <a:themeElements>
    <a:clrScheme name="Metro Transit 1">
      <a:dk1>
        <a:srgbClr val="0053A0"/>
      </a:dk1>
      <a:lt1>
        <a:srgbClr val="FFFFFF"/>
      </a:lt1>
      <a:dk2>
        <a:srgbClr val="000000"/>
      </a:dk2>
      <a:lt2>
        <a:srgbClr val="DDDDDA"/>
      </a:lt2>
      <a:accent1>
        <a:srgbClr val="0053A0"/>
      </a:accent1>
      <a:accent2>
        <a:srgbClr val="FFD200"/>
      </a:accent2>
      <a:accent3>
        <a:srgbClr val="ED1B2E"/>
      </a:accent3>
      <a:accent4>
        <a:srgbClr val="A5CF4C"/>
      </a:accent4>
      <a:accent5>
        <a:srgbClr val="FF7300"/>
      </a:accent5>
      <a:accent6>
        <a:srgbClr val="6B1F7C"/>
      </a:accent6>
      <a:hlink>
        <a:srgbClr val="0097D0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Mobility-Presentation" id="{1950ACA5-5372-FC48-9FCD-C32C9203FE90}" vid="{67CBFBA6-27AA-FB48-87B3-0E9B0702DA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EBED4953185D4494FB699BC57C8909" ma:contentTypeVersion="9" ma:contentTypeDescription="Create a new document." ma:contentTypeScope="" ma:versionID="c2954326608b84e81984de76cdcbf5b1">
  <xsd:schema xmlns:xsd="http://www.w3.org/2001/XMLSchema" xmlns:xs="http://www.w3.org/2001/XMLSchema" xmlns:p="http://schemas.microsoft.com/office/2006/metadata/properties" xmlns:ns2="962adcfb-85f3-40de-a590-6513ded792f5" xmlns:ns3="153d070c-618c-4659-9950-3ff4cc4c0885" targetNamespace="http://schemas.microsoft.com/office/2006/metadata/properties" ma:root="true" ma:fieldsID="8629571bff8986737f0153ee3c01ed85" ns2:_="" ns3:_="">
    <xsd:import namespace="962adcfb-85f3-40de-a590-6513ded792f5"/>
    <xsd:import namespace="153d070c-618c-4659-9950-3ff4cc4c08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Owner" minOccurs="0"/>
                <xsd:element ref="ns2:Division" minOccurs="0"/>
                <xsd:element ref="ns2:Department" minOccurs="0"/>
                <xsd:element ref="ns2:Description_x002f_Purpose" minOccurs="0"/>
                <xsd:element ref="ns2:App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adcfb-85f3-40de-a590-6513ded792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Owner" ma:index="10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11" nillable="true" ma:displayName="Division" ma:default="-" ma:format="Dropdown" ma:internalName="Division">
      <xsd:simpleType>
        <xsd:restriction base="dms:Choice">
          <xsd:enumeration value="-"/>
          <xsd:enumeration value="CD"/>
          <xsd:enumeration value="ES"/>
          <xsd:enumeration value="MC"/>
          <xsd:enumeration value="MTS"/>
          <xsd:enumeration value="MT"/>
        </xsd:restriction>
      </xsd:simpleType>
    </xsd:element>
    <xsd:element name="Department" ma:index="12" nillable="true" ma:displayName="Department" ma:internalName="Department">
      <xsd:simpleType>
        <xsd:restriction base="dms:Text">
          <xsd:maxLength value="255"/>
        </xsd:restriction>
      </xsd:simpleType>
    </xsd:element>
    <xsd:element name="Description_x002f_Purpose" ma:index="13" nillable="true" ma:displayName="Description/Purpose" ma:format="Dropdown" ma:internalName="Description_x002f_Purpose">
      <xsd:simpleType>
        <xsd:restriction base="dms:Note">
          <xsd:maxLength value="255"/>
        </xsd:restriction>
      </xsd:simpleType>
    </xsd:element>
    <xsd:element name="App" ma:index="14" nillable="true" ma:displayName="Council Templates" ma:default="Word" ma:description="Report Template" ma:format="Dropdown" ma:internalName="App">
      <xsd:simpleType>
        <xsd:restriction base="dms:Choice">
          <xsd:enumeration value="Word"/>
          <xsd:enumeration value="PowerPoint"/>
          <xsd:enumeration value="Excel"/>
          <xsd:enumeration value="Division"/>
          <xsd:enumeration value="Fold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d070c-618c-4659-9950-3ff4cc4c088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ment xmlns="962adcfb-85f3-40de-a590-6513ded792f5">Metro Mobility</Department>
    <Division xmlns="962adcfb-85f3-40de-a590-6513ded792f5">MC</Division>
    <Description_x002f_Purpose xmlns="962adcfb-85f3-40de-a590-6513ded792f5">Presentation template for Metro Mobility</Description_x002f_Purpose>
    <App xmlns="962adcfb-85f3-40de-a590-6513ded792f5">PowerPoint</App>
    <Owner xmlns="962adcfb-85f3-40de-a590-6513ded792f5">
      <UserInfo>
        <DisplayName>Kuennen, Christine</DisplayName>
        <AccountId>282</AccountId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AF11AB-0AA3-44FA-8D50-B437889D45AA}">
  <ds:schemaRefs>
    <ds:schemaRef ds:uri="153d070c-618c-4659-9950-3ff4cc4c0885"/>
    <ds:schemaRef ds:uri="962adcfb-85f3-40de-a590-6513ded792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78B604-9059-4F1C-B8E2-C96A71A964D2}">
  <ds:schemaRefs>
    <ds:schemaRef ds:uri="153d070c-618c-4659-9950-3ff4cc4c0885"/>
    <ds:schemaRef ds:uri="962adcfb-85f3-40de-a590-6513ded792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MetroMobility-Presentation</Template>
  <TotalTime>13322</TotalTime>
  <Words>1034</Words>
  <Application>Microsoft Office PowerPoint</Application>
  <PresentationFormat>Widescreen</PresentationFormat>
  <Paragraphs>289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 Narrow</vt:lpstr>
      <vt:lpstr>Arial</vt:lpstr>
      <vt:lpstr>Calibri</vt:lpstr>
      <vt:lpstr>Roboto</vt:lpstr>
      <vt:lpstr>System Font Regular</vt:lpstr>
      <vt:lpstr>Tenorite</vt:lpstr>
      <vt:lpstr>Metro Transit</vt:lpstr>
      <vt:lpstr>Metro Mobility Program Overview</vt:lpstr>
      <vt:lpstr>Key Service Performance Metrics</vt:lpstr>
      <vt:lpstr>2025 Year To Date KPI Data –      On Time Performance</vt:lpstr>
      <vt:lpstr>2025 Year To Date KPI Data –               On Time Performance – Late Trips in Detail:</vt:lpstr>
      <vt:lpstr>2025 Year To Date KPI Data –               On Time Performance – Comparative:</vt:lpstr>
      <vt:lpstr>2025 Year To Date KPI Data –                         Appointment Time Performance</vt:lpstr>
      <vt:lpstr>2025 Year To Date KPI Data –                         Appointment Time Performance – Detail:</vt:lpstr>
      <vt:lpstr>2025 Year To Date KPI Data –           Appointment Time Performance - Comparative</vt:lpstr>
      <vt:lpstr>2025 Year To Date KPI Data –     On Board Time Performance</vt:lpstr>
      <vt:lpstr>2025 Year To Date KPI Data –   On Board Time Performance - Comparative</vt:lpstr>
      <vt:lpstr>2025 Year To Date KPI Data –      ADA Trip Request Denials</vt:lpstr>
      <vt:lpstr>Member Questions</vt:lpstr>
      <vt:lpstr>  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Logo</dc:title>
  <dc:subject/>
  <dc:creator>Kuennen, Christine</dc:creator>
  <cp:keywords/>
  <dc:description/>
  <cp:lastModifiedBy>Petrie, Kevin</cp:lastModifiedBy>
  <cp:revision>26</cp:revision>
  <cp:lastPrinted>2017-03-14T16:27:36Z</cp:lastPrinted>
  <dcterms:created xsi:type="dcterms:W3CDTF">2023-11-30T16:41:23Z</dcterms:created>
  <dcterms:modified xsi:type="dcterms:W3CDTF">2025-11-03T22:13:51Z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2.0</vt:lpwstr>
  </property>
  <property fmtid="{D5CDD505-2E9C-101B-9397-08002B2CF9AE}" pid="3" name="ContentTypeId">
    <vt:lpwstr>0x010100CDEBED4953185D4494FB699BC57C8909</vt:lpwstr>
  </property>
</Properties>
</file>