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7" r:id="rId3"/>
    <p:sldId id="268" r:id="rId4"/>
    <p:sldId id="259" r:id="rId5"/>
    <p:sldId id="269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71" r:id="rId14"/>
    <p:sldId id="272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E1982-22D2-4D36-BBE6-5A16AD31E2E0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977FB-2E84-46DF-AF82-FE6762421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4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Located at intersection of regions two busiest highways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15774-9397-4DEB-8726-7867F74B9F5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18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840 units total (2 phases).  Phase 1 = 420 units, 6 stories.</a:t>
            </a:r>
            <a:r>
              <a:rPr lang="en-US" baseline="0" dirty="0" smtClean="0"/>
              <a:t>  Spring start?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7E8F-9D20-4713-B1D1-F4725BB88C8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Market will dictate design along secondary streets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21DBC-94B5-487A-9D58-9904E4DF8EB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5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SEGUE:</a:t>
            </a:r>
            <a:r>
              <a:rPr lang="en-US" baseline="0" dirty="0" smtClean="0"/>
              <a:t>  Glen will provide an overview of the amendments regarding nonconformities and motor vehicle sales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21DBC-94B5-487A-9D58-9904E4DF8EB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99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 dealers already allowed</a:t>
            </a:r>
            <a:r>
              <a:rPr lang="en-US" baseline="0" dirty="0" smtClean="0"/>
              <a:t> in 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15774-9397-4DEB-8726-7867F74B9F5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22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steps in right direction can lead to change in market that will</a:t>
            </a:r>
            <a:r>
              <a:rPr lang="en-US" baseline="0" dirty="0" smtClean="0"/>
              <a:t> attract development that supports higher development standards, intensity,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1349-0E88-43B1-B11F-0932E4D31E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4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97602-C8E1-4415-8264-8A6998EF49F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2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97602-C8E1-4415-8264-8A6998EF49F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77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37E8F-9D20-4713-B1D1-F4725BB88C8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36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Provide park and open space facilities for new users and existing neighborhood residents including the park and trailhead at East Old Shakopee and 24</a:t>
            </a:r>
            <a:r>
              <a:rPr lang="en-US" baseline="30000" dirty="0"/>
              <a:t>th</a:t>
            </a:r>
            <a:r>
              <a:rPr lang="en-US" dirty="0"/>
              <a:t> Avenue.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Improve access and access facilities to the Minnesota Valley National Wildlife Refuge (MVNWR).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Assure that development adjacent to Bluff Edge area is compatible the natural resource base.   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Develop pedestrian and bicycle connectivity within South Loop and to destinations outside of the district.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Protect, preserve and restore natural resources within the bluff edge area.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Focused in existing new residential neighborhoods.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4617E-CD84-4B03-B573-C169A12C9A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67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73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9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5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2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0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4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34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2D9A-D2D0-4617-AF19-7319232B1B2C}" type="datetimeFigureOut">
              <a:rPr lang="en-US" smtClean="0"/>
              <a:t>01/13/2017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A4E7-1EA7-4E07-835E-E2F968C8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7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92162"/>
          </a:xfrm>
        </p:spPr>
        <p:txBody>
          <a:bodyPr anchor="t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Penn American District Vision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14600" y="914400"/>
            <a:ext cx="7086600" cy="5627078"/>
          </a:xfrm>
        </p:spPr>
      </p:pic>
    </p:spTree>
    <p:extLst>
      <p:ext uri="{BB962C8B-B14F-4D97-AF65-F5344CB8AC3E}">
        <p14:creationId xmlns:p14="http://schemas.microsoft.com/office/powerpoint/2010/main" val="2491667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686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Genesee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1800" dirty="0"/>
          </a:p>
        </p:txBody>
      </p:sp>
      <p:pic>
        <p:nvPicPr>
          <p:cNvPr id="9" name="Picture 2" descr="http://citybiz/Pictures/cobc_sc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248400"/>
            <a:ext cx="1447800" cy="353724"/>
          </a:xfrm>
          <a:prstGeom prst="rect">
            <a:avLst/>
          </a:prstGeom>
          <a:noFill/>
        </p:spPr>
      </p:pic>
      <p:pic>
        <p:nvPicPr>
          <p:cNvPr id="6" name="Picture 2" descr="C:\Users\sschmidt\Desktop\HomeFair Pics.2014\Genes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1066800"/>
            <a:ext cx="7610475" cy="5076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9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8686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Home 2 Suites by Hilton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1800" dirty="0"/>
          </a:p>
        </p:txBody>
      </p:sp>
      <p:pic>
        <p:nvPicPr>
          <p:cNvPr id="9" name="Picture 2" descr="http://citybiz/Pictures/cobc_sc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248400"/>
            <a:ext cx="1447800" cy="35372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19200"/>
            <a:ext cx="7381875" cy="478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7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Fresh Thyme Farmer’s Market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79026"/>
            <a:ext cx="7086600" cy="532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79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mework Diagrams 20110808 Land Use.jpg"/>
          <p:cNvPicPr>
            <a:picLocks noChangeAspect="1"/>
          </p:cNvPicPr>
          <p:nvPr/>
        </p:nvPicPr>
        <p:blipFill>
          <a:blip r:embed="rId3" cstate="print"/>
          <a:srcRect l="6195" t="3333" r="5336" b="3333"/>
          <a:stretch>
            <a:fillRect/>
          </a:stretch>
        </p:blipFill>
        <p:spPr>
          <a:xfrm>
            <a:off x="2286000" y="609601"/>
            <a:ext cx="7467600" cy="6090081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South Loop Land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Framework Highlights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612" name="AutoShape 4"/>
          <p:cNvSpPr>
            <a:spLocks noChangeArrowheads="1"/>
          </p:cNvSpPr>
          <p:nvPr/>
        </p:nvSpPr>
        <p:spPr bwMode="auto">
          <a:xfrm>
            <a:off x="8001000" y="1981200"/>
            <a:ext cx="2514600" cy="1066800"/>
          </a:xfrm>
          <a:prstGeom prst="wedgeRoundRectCallout">
            <a:avLst>
              <a:gd name="adj1" fmla="val -92769"/>
              <a:gd name="adj2" fmla="val -9313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4" tIns="45698" rIns="91394" bIns="45698"/>
          <a:lstStyle/>
          <a:p>
            <a:r>
              <a:rPr lang="en-US" dirty="0"/>
              <a:t>New high-density </a:t>
            </a:r>
            <a:r>
              <a:rPr lang="en-US" dirty="0"/>
              <a:t>residential, mixed use TOD neighborhood</a:t>
            </a:r>
            <a:endParaRPr lang="en-US" dirty="0"/>
          </a:p>
        </p:txBody>
      </p:sp>
      <p:sp>
        <p:nvSpPr>
          <p:cNvPr id="68614" name="AutoShape 6"/>
          <p:cNvSpPr>
            <a:spLocks noChangeArrowheads="1"/>
          </p:cNvSpPr>
          <p:nvPr/>
        </p:nvSpPr>
        <p:spPr bwMode="auto">
          <a:xfrm>
            <a:off x="5638800" y="5334000"/>
            <a:ext cx="2362200" cy="1219200"/>
          </a:xfrm>
          <a:prstGeom prst="wedgeRoundRectCallout">
            <a:avLst>
              <a:gd name="adj1" fmla="val -70890"/>
              <a:gd name="adj2" fmla="val -28562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4" tIns="45698" rIns="91394" bIns="45698"/>
          <a:lstStyle/>
          <a:p>
            <a:r>
              <a:rPr lang="en-US" dirty="0"/>
              <a:t>Dense, mixed use, </a:t>
            </a:r>
            <a:r>
              <a:rPr lang="en-US" dirty="0" err="1"/>
              <a:t>walkable</a:t>
            </a:r>
            <a:r>
              <a:rPr lang="en-US" dirty="0"/>
              <a:t>, core connecting MOA and BCS</a:t>
            </a:r>
            <a:endParaRPr lang="en-US" dirty="0"/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auto">
          <a:xfrm>
            <a:off x="1676400" y="1066800"/>
            <a:ext cx="1905000" cy="914400"/>
          </a:xfrm>
          <a:prstGeom prst="wedgeRoundRectCallout">
            <a:avLst>
              <a:gd name="adj1" fmla="val 120219"/>
              <a:gd name="adj2" fmla="val 608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4" tIns="45698" rIns="91394" bIns="45698"/>
          <a:lstStyle/>
          <a:p>
            <a:r>
              <a:rPr lang="en-US" dirty="0"/>
              <a:t>Mixed use by dominant </a:t>
            </a:r>
            <a:r>
              <a:rPr lang="en-US" dirty="0"/>
              <a:t>use themes</a:t>
            </a:r>
            <a:endParaRPr lang="en-US" dirty="0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752600" y="4343400"/>
            <a:ext cx="1600200" cy="990600"/>
          </a:xfrm>
          <a:prstGeom prst="wedgeRoundRectCallout">
            <a:avLst>
              <a:gd name="adj1" fmla="val 161410"/>
              <a:gd name="adj2" fmla="val -16092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394" tIns="45698" rIns="91394" bIns="45698"/>
          <a:lstStyle/>
          <a:p>
            <a:r>
              <a:rPr lang="en-US" dirty="0"/>
              <a:t>New Office/Tech land use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2F0C-8E42-46BC-9FDD-CCF03B04272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5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 l="1961" t="5303" b="30303"/>
          <a:stretch>
            <a:fillRect/>
          </a:stretch>
        </p:blipFill>
        <p:spPr bwMode="auto">
          <a:xfrm>
            <a:off x="2438400" y="762000"/>
            <a:ext cx="68580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6400" y="0"/>
            <a:ext cx="8991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South Loop Parks &amp; Open Space Framework Highlights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477000" y="4572000"/>
            <a:ext cx="1905000" cy="685800"/>
          </a:xfrm>
          <a:prstGeom prst="wedgeRoundRectCallout">
            <a:avLst>
              <a:gd name="adj1" fmla="val -90570"/>
              <a:gd name="adj2" fmla="val -2658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28800" y="2362200"/>
            <a:ext cx="1905000" cy="914400"/>
          </a:xfrm>
          <a:prstGeom prst="wedgeRoundRectCallout">
            <a:avLst>
              <a:gd name="adj1" fmla="val 122207"/>
              <a:gd name="adj2" fmla="val -2683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Network of sidewalks and trails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543800" y="3048000"/>
            <a:ext cx="1828800" cy="1143000"/>
          </a:xfrm>
          <a:prstGeom prst="wedgeRoundRectCallout">
            <a:avLst>
              <a:gd name="adj1" fmla="val -89416"/>
              <a:gd name="adj2" fmla="val -13900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“Greenway” entrance to MVNWR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8229600" y="1600200"/>
            <a:ext cx="2209800" cy="838200"/>
          </a:xfrm>
          <a:prstGeom prst="wedgeRoundRectCallout">
            <a:avLst>
              <a:gd name="adj1" fmla="val -111454"/>
              <a:gd name="adj2" fmla="val -2761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Parks and plazas create focal areas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981200" y="4419600"/>
            <a:ext cx="1676400" cy="914400"/>
          </a:xfrm>
          <a:prstGeom prst="wedgeRoundRectCallout">
            <a:avLst>
              <a:gd name="adj1" fmla="val 95508"/>
              <a:gd name="adj2" fmla="val -1399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park and ravine trail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477000" y="4572000"/>
            <a:ext cx="1905000" cy="685800"/>
          </a:xfrm>
          <a:prstGeom prst="wedgeRoundRectCallout">
            <a:avLst>
              <a:gd name="adj1" fmla="val -118433"/>
              <a:gd name="adj2" fmla="val -12333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4" tIns="45698" rIns="91394" bIns="45698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trailheads into MVNWR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2F0C-8E42-46BC-9FDD-CCF03B04272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39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5002" y="1447800"/>
            <a:ext cx="8381999" cy="3581400"/>
          </a:xfrm>
        </p:spPr>
        <p:txBody>
          <a:bodyPr>
            <a:normAutofit/>
          </a:bodyPr>
          <a:lstStyle/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Integrate art and artists into South Loop, including public infrastructure, from the beginning.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Think holistically, not on piecemeal basis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Build City and partner (e.g. BTAC) capacity to encourage and foster creative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placemaking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 South Loop for years to come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77345" y="458752"/>
            <a:ext cx="9004041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 public art to creative </a:t>
            </a:r>
            <a:r>
              <a:rPr lang="en-US" dirty="0" err="1" smtClean="0"/>
              <a:t>placemaking</a:t>
            </a:r>
            <a:endParaRPr lang="en-US" dirty="0"/>
          </a:p>
        </p:txBody>
      </p:sp>
      <p:pic>
        <p:nvPicPr>
          <p:cNvPr id="4" name="Picture 3" descr="Daley fountain3.jpg"/>
          <p:cNvPicPr>
            <a:picLocks noChangeAspect="1"/>
          </p:cNvPicPr>
          <p:nvPr/>
        </p:nvPicPr>
        <p:blipFill>
          <a:blip r:embed="rId2" cstate="print"/>
          <a:srcRect l="7500" t="8889" b="25556"/>
          <a:stretch>
            <a:fillRect/>
          </a:stretch>
        </p:blipFill>
        <p:spPr>
          <a:xfrm>
            <a:off x="6248400" y="4572001"/>
            <a:ext cx="4038600" cy="214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cs_park_reflections_people.JPG"/>
          <p:cNvPicPr>
            <a:picLocks noChangeAspect="1"/>
          </p:cNvPicPr>
          <p:nvPr/>
        </p:nvPicPr>
        <p:blipFill rotWithShape="1">
          <a:blip r:embed="rId3" cstate="print"/>
          <a:srcRect b="13205"/>
          <a:stretch/>
        </p:blipFill>
        <p:spPr>
          <a:xfrm>
            <a:off x="1905000" y="4572001"/>
            <a:ext cx="3962400" cy="214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6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CS apts 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2097"/>
          <a:stretch>
            <a:fillRect/>
          </a:stretch>
        </p:blipFill>
        <p:spPr>
          <a:xfrm>
            <a:off x="1614605" y="2296634"/>
            <a:ext cx="9105637" cy="45613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3490" y="988829"/>
            <a:ext cx="4912243" cy="10632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Pending Development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/>
              <a:t>BCS – Residential (Lennar)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22F0C-8E42-46BC-9FDD-CCF03B04272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BCS apts 1.jpg"/>
          <p:cNvPicPr>
            <a:picLocks noChangeAspect="1"/>
          </p:cNvPicPr>
          <p:nvPr/>
        </p:nvPicPr>
        <p:blipFill>
          <a:blip r:embed="rId4" cstate="print"/>
          <a:srcRect l="5315"/>
          <a:stretch>
            <a:fillRect/>
          </a:stretch>
        </p:blipFill>
        <p:spPr>
          <a:xfrm>
            <a:off x="6621792" y="1301045"/>
            <a:ext cx="4046209" cy="19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7916" y="492642"/>
            <a:ext cx="8229600" cy="1066800"/>
          </a:xfrm>
        </p:spPr>
        <p:txBody>
          <a:bodyPr>
            <a:normAutofit/>
          </a:bodyPr>
          <a:lstStyle/>
          <a:p>
            <a:r>
              <a:rPr lang="en-US" sz="3200" b="1" dirty="0"/>
              <a:t>BCS Central Park</a:t>
            </a:r>
            <a:endParaRPr lang="en-US" sz="3200" b="1" dirty="0"/>
          </a:p>
        </p:txBody>
      </p:sp>
      <p:pic>
        <p:nvPicPr>
          <p:cNvPr id="7" name="Content Placeholder 6" descr="bcs_park_lrt_from_above_wid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125754"/>
            <a:ext cx="5709878" cy="3806585"/>
          </a:xfrm>
        </p:spPr>
      </p:pic>
      <p:pic>
        <p:nvPicPr>
          <p:cNvPr id="8" name="Content Placeholder 7" descr="bcs_park_reflections_peopl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40085" y="4029740"/>
            <a:ext cx="3827915" cy="255194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0A2C-9DFC-426E-B323-FA66F0AD414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bcs_park_water_scul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4330" y="1414129"/>
            <a:ext cx="3843671" cy="25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8618220" y="3128326"/>
            <a:ext cx="2049780" cy="956051"/>
          </a:xfrm>
          <a:prstGeom prst="rect">
            <a:avLst/>
          </a:prstGeom>
          <a:solidFill>
            <a:srgbClr val="FFFF66">
              <a:alpha val="57647"/>
            </a:srgbClr>
          </a:solidFill>
        </p:spPr>
        <p:txBody>
          <a:bodyPr vert="horz" lIns="91429" tIns="45714" rIns="91429" bIns="45714" rtlCol="0">
            <a:normAutofit/>
          </a:bodyPr>
          <a:lstStyle/>
          <a:p>
            <a:pPr indent="1588" algn="ctr" defTabSz="914293">
              <a:spcBef>
                <a:spcPct val="20000"/>
              </a:spcBef>
              <a:defRPr/>
            </a:pPr>
            <a:r>
              <a:rPr lang="en-US" sz="1200" b="1" u="sng" dirty="0"/>
              <a:t>Bloomington Central Station</a:t>
            </a:r>
          </a:p>
          <a:p>
            <a:pPr indent="1588" algn="ctr" defTabSz="914293">
              <a:spcBef>
                <a:spcPct val="20000"/>
              </a:spcBef>
              <a:defRPr/>
            </a:pPr>
            <a:r>
              <a:rPr lang="en-US" sz="1200" b="1" dirty="0"/>
              <a:t>$1 billion, mixed-use TOD</a:t>
            </a:r>
            <a:endParaRPr lang="en-US" sz="1200" dirty="0"/>
          </a:p>
          <a:p>
            <a:pPr marL="285717" indent="-285717" algn="ctr" defTabSz="914293">
              <a:spcBef>
                <a:spcPct val="20000"/>
              </a:spcBef>
              <a:defRPr/>
            </a:pPr>
            <a:endParaRPr lang="en-US" sz="1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1" y="3179136"/>
            <a:ext cx="2147777" cy="876732"/>
          </a:xfrm>
          <a:prstGeom prst="rect">
            <a:avLst/>
          </a:prstGeom>
          <a:solidFill>
            <a:srgbClr val="FFFF66">
              <a:alpha val="57647"/>
            </a:srgbClr>
          </a:solidFill>
        </p:spPr>
        <p:txBody>
          <a:bodyPr vert="horz" lIns="91429" tIns="45714" rIns="91429" bIns="45714" rtlCol="0">
            <a:noAutofit/>
          </a:bodyPr>
          <a:lstStyle/>
          <a:p>
            <a:pPr marL="285717" indent="-285717" algn="ctr">
              <a:lnSpc>
                <a:spcPct val="110000"/>
              </a:lnSpc>
              <a:spcBef>
                <a:spcPct val="20000"/>
              </a:spcBef>
            </a:pPr>
            <a:r>
              <a:rPr lang="en-US" sz="1200" b="1" u="sng" dirty="0"/>
              <a:t>Mall of America</a:t>
            </a:r>
          </a:p>
          <a:p>
            <a:pPr marL="285717" indent="-285717" algn="ctr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/>
              <a:t>40+ M visitors per year </a:t>
            </a:r>
          </a:p>
          <a:p>
            <a:pPr marL="285717" indent="-285717" algn="ctr">
              <a:lnSpc>
                <a:spcPct val="110000"/>
              </a:lnSpc>
              <a:spcBef>
                <a:spcPct val="20000"/>
              </a:spcBef>
            </a:pPr>
            <a:r>
              <a:rPr lang="en-US" sz="1200" b="1" dirty="0"/>
              <a:t>Additional 5+ MSF</a:t>
            </a:r>
          </a:p>
          <a:p>
            <a:pPr marL="285717" indent="-285717" algn="ctr">
              <a:lnSpc>
                <a:spcPct val="110000"/>
              </a:lnSpc>
              <a:spcBef>
                <a:spcPct val="20000"/>
              </a:spcBef>
            </a:pPr>
            <a:endParaRPr lang="en-US" sz="1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38995" y="114930"/>
            <a:ext cx="8229600" cy="1066800"/>
          </a:xfrm>
        </p:spPr>
        <p:txBody>
          <a:bodyPr/>
          <a:lstStyle/>
          <a:p>
            <a:r>
              <a:rPr lang="en-US" dirty="0" err="1" smtClean="0"/>
              <a:t>Lindau</a:t>
            </a:r>
            <a:r>
              <a:rPr lang="en-US" dirty="0" smtClean="0"/>
              <a:t> Lane</a:t>
            </a:r>
            <a:endParaRPr lang="en-US" dirty="0"/>
          </a:p>
        </p:txBody>
      </p:sp>
      <p:pic>
        <p:nvPicPr>
          <p:cNvPr id="4" name="Picture 2" descr="H:\PROJECTS\Airport South - South Loop\Graphics- CAD\BCS\3D Birdse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64" y="4011064"/>
            <a:ext cx="4071937" cy="2846937"/>
          </a:xfrm>
          <a:prstGeom prst="rect">
            <a:avLst/>
          </a:prstGeom>
          <a:noFill/>
        </p:spPr>
      </p:pic>
      <p:pic>
        <p:nvPicPr>
          <p:cNvPr id="5" name="Picture 2" descr="\\Cob-cp02\vol1\PORT\Graphics - CAD\MOA II\MOA II 2013\MOA Multiple Views_Page_01.jpg"/>
          <p:cNvPicPr>
            <a:picLocks noChangeAspect="1" noChangeArrowheads="1"/>
          </p:cNvPicPr>
          <p:nvPr/>
        </p:nvPicPr>
        <p:blipFill>
          <a:blip r:embed="rId3" cstate="print"/>
          <a:srcRect l="11698" r="10082"/>
          <a:stretch>
            <a:fillRect/>
          </a:stretch>
        </p:blipFill>
        <p:spPr bwMode="auto">
          <a:xfrm>
            <a:off x="1524000" y="4031832"/>
            <a:ext cx="4348716" cy="2816839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</p:spPr>
      </p:pic>
      <p:pic>
        <p:nvPicPr>
          <p:cNvPr id="8" name="Picture 2" descr="H:\PROJECTS\2010\TIGER-II\CC January 24\Bonding Request\Lindau Corridor Projects - Overview smaller file size.jpg"/>
          <p:cNvPicPr>
            <a:picLocks noChangeAspect="1" noChangeArrowheads="1"/>
          </p:cNvPicPr>
          <p:nvPr/>
        </p:nvPicPr>
        <p:blipFill>
          <a:blip r:embed="rId4" cstate="print"/>
          <a:srcRect t="6667" b="6667"/>
          <a:stretch>
            <a:fillRect/>
          </a:stretch>
        </p:blipFill>
        <p:spPr bwMode="auto">
          <a:xfrm>
            <a:off x="3639880" y="1052623"/>
            <a:ext cx="4996955" cy="320558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/>
        </p:spPr>
      </p:pic>
      <p:sp>
        <p:nvSpPr>
          <p:cNvPr id="9" name="Left-Right Arrow 8"/>
          <p:cNvSpPr/>
          <p:nvPr/>
        </p:nvSpPr>
        <p:spPr>
          <a:xfrm>
            <a:off x="5239948" y="5416864"/>
            <a:ext cx="2076813" cy="1090263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370860" y="5752795"/>
            <a:ext cx="1958517" cy="47788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marL="285717" indent="-285717" algn="ctr" defTabSz="914293">
              <a:spcBef>
                <a:spcPct val="20000"/>
              </a:spcBef>
              <a:defRPr/>
            </a:pPr>
            <a:r>
              <a:rPr lang="en-US" sz="1600" b="1" dirty="0" err="1"/>
              <a:t>Lindau</a:t>
            </a:r>
            <a:r>
              <a:rPr lang="en-US" sz="1600" b="1" dirty="0"/>
              <a:t> Lane</a:t>
            </a:r>
            <a:endParaRPr lang="en-US" sz="1600" dirty="0"/>
          </a:p>
          <a:p>
            <a:pPr marL="285717" indent="-285717" algn="ctr" defTabSz="914293">
              <a:spcBef>
                <a:spcPct val="20000"/>
              </a:spcBef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288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44" y="312508"/>
            <a:ext cx="8682706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Penn American District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BRT</a:t>
            </a:r>
            <a: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337" t="38985" r="5923" b="11999"/>
          <a:stretch>
            <a:fillRect/>
          </a:stretch>
        </p:blipFill>
        <p:spPr>
          <a:xfrm>
            <a:off x="1905000" y="1752600"/>
            <a:ext cx="8229602" cy="4267200"/>
          </a:xfrm>
        </p:spPr>
      </p:pic>
      <p:cxnSp>
        <p:nvCxnSpPr>
          <p:cNvPr id="4" name="Straight Connector 3"/>
          <p:cNvCxnSpPr/>
          <p:nvPr/>
        </p:nvCxnSpPr>
        <p:spPr>
          <a:xfrm>
            <a:off x="3086100" y="2362200"/>
            <a:ext cx="4876800" cy="0"/>
          </a:xfrm>
          <a:prstGeom prst="line">
            <a:avLst/>
          </a:prstGeom>
          <a:ln w="7620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332150" y="2358000"/>
            <a:ext cx="2057400" cy="16800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761858" y="2353800"/>
            <a:ext cx="914400" cy="8400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610600" y="1295400"/>
            <a:ext cx="609600" cy="2971800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334500" y="4648200"/>
            <a:ext cx="266700" cy="2133600"/>
          </a:xfrm>
          <a:prstGeom prst="straightConnector1">
            <a:avLst/>
          </a:prstGeom>
          <a:ln w="76200">
            <a:solidFill>
              <a:schemeClr val="accent3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32988" y="2395331"/>
            <a:ext cx="929913" cy="49529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962900" y="289311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7256053" y="2898059"/>
            <a:ext cx="816222" cy="199103"/>
          </a:xfrm>
          <a:custGeom>
            <a:avLst/>
            <a:gdLst>
              <a:gd name="connsiteX0" fmla="*/ 712992 w 816222"/>
              <a:gd name="connsiteY0" fmla="*/ 0 h 199103"/>
              <a:gd name="connsiteX1" fmla="*/ 794108 w 816222"/>
              <a:gd name="connsiteY1" fmla="*/ 154858 h 199103"/>
              <a:gd name="connsiteX2" fmla="*/ 359031 w 816222"/>
              <a:gd name="connsiteY2" fmla="*/ 191729 h 199103"/>
              <a:gd name="connsiteX3" fmla="*/ 27192 w 816222"/>
              <a:gd name="connsiteY3" fmla="*/ 199103 h 199103"/>
              <a:gd name="connsiteX4" fmla="*/ 19818 w 816222"/>
              <a:gd name="connsiteY4" fmla="*/ 191729 h 199103"/>
              <a:gd name="connsiteX5" fmla="*/ 12444 w 816222"/>
              <a:gd name="connsiteY5" fmla="*/ 184355 h 199103"/>
              <a:gd name="connsiteX6" fmla="*/ 5070 w 816222"/>
              <a:gd name="connsiteY6" fmla="*/ 199103 h 1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22" h="199103">
                <a:moveTo>
                  <a:pt x="712992" y="0"/>
                </a:moveTo>
                <a:cubicBezTo>
                  <a:pt x="783046" y="61451"/>
                  <a:pt x="853101" y="122903"/>
                  <a:pt x="794108" y="154858"/>
                </a:cubicBezTo>
                <a:cubicBezTo>
                  <a:pt x="735115" y="186813"/>
                  <a:pt x="486850" y="184355"/>
                  <a:pt x="359031" y="191729"/>
                </a:cubicBezTo>
                <a:cubicBezTo>
                  <a:pt x="231212" y="199103"/>
                  <a:pt x="83727" y="199103"/>
                  <a:pt x="27192" y="199103"/>
                </a:cubicBezTo>
                <a:cubicBezTo>
                  <a:pt x="-29343" y="199103"/>
                  <a:pt x="19818" y="191729"/>
                  <a:pt x="19818" y="191729"/>
                </a:cubicBezTo>
                <a:cubicBezTo>
                  <a:pt x="17360" y="189271"/>
                  <a:pt x="14902" y="183126"/>
                  <a:pt x="12444" y="184355"/>
                </a:cubicBezTo>
                <a:cubicBezTo>
                  <a:pt x="9986" y="185584"/>
                  <a:pt x="7528" y="192343"/>
                  <a:pt x="5070" y="199103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8" name="Straight Connector 2047"/>
          <p:cNvCxnSpPr>
            <a:stCxn id="30" idx="6"/>
          </p:cNvCxnSpPr>
          <p:nvPr/>
        </p:nvCxnSpPr>
        <p:spPr>
          <a:xfrm>
            <a:off x="7261124" y="3097162"/>
            <a:ext cx="54077" cy="1551039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Straight Connector 2051"/>
          <p:cNvCxnSpPr/>
          <p:nvPr/>
        </p:nvCxnSpPr>
        <p:spPr>
          <a:xfrm flipH="1">
            <a:off x="7001106" y="4648200"/>
            <a:ext cx="314094" cy="6096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Connector 2060"/>
          <p:cNvCxnSpPr/>
          <p:nvPr/>
        </p:nvCxnSpPr>
        <p:spPr>
          <a:xfrm flipH="1">
            <a:off x="6934200" y="5257800"/>
            <a:ext cx="66906" cy="4572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/>
          <p:cNvCxnSpPr/>
          <p:nvPr/>
        </p:nvCxnSpPr>
        <p:spPr>
          <a:xfrm flipH="1" flipV="1">
            <a:off x="6934200" y="5715000"/>
            <a:ext cx="3048000" cy="1524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Arrow Connector 2070"/>
          <p:cNvCxnSpPr/>
          <p:nvPr/>
        </p:nvCxnSpPr>
        <p:spPr>
          <a:xfrm>
            <a:off x="8915400" y="5801466"/>
            <a:ext cx="419100" cy="64240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8" name="Straight Arrow Connector 2077"/>
          <p:cNvCxnSpPr/>
          <p:nvPr/>
        </p:nvCxnSpPr>
        <p:spPr>
          <a:xfrm flipV="1">
            <a:off x="9753600" y="5867400"/>
            <a:ext cx="228600" cy="5334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7" name="Straight Arrow Connector 2086"/>
          <p:cNvCxnSpPr/>
          <p:nvPr/>
        </p:nvCxnSpPr>
        <p:spPr>
          <a:xfrm flipV="1">
            <a:off x="7032988" y="1481114"/>
            <a:ext cx="1" cy="914216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2" name="Rectangle 2091"/>
          <p:cNvSpPr/>
          <p:nvPr/>
        </p:nvSpPr>
        <p:spPr>
          <a:xfrm>
            <a:off x="7315200" y="3429000"/>
            <a:ext cx="152400" cy="22860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3" name="Rectangle 2092"/>
          <p:cNvSpPr/>
          <p:nvPr/>
        </p:nvSpPr>
        <p:spPr>
          <a:xfrm>
            <a:off x="7086600" y="4038600"/>
            <a:ext cx="152400" cy="228600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4" name="TextBox 2093"/>
          <p:cNvSpPr txBox="1"/>
          <p:nvPr/>
        </p:nvSpPr>
        <p:spPr>
          <a:xfrm>
            <a:off x="7233088" y="3403164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NB</a:t>
            </a:r>
            <a:endParaRPr lang="en-US" sz="900" dirty="0"/>
          </a:p>
        </p:txBody>
      </p:sp>
      <p:sp>
        <p:nvSpPr>
          <p:cNvPr id="2095" name="TextBox 2094"/>
          <p:cNvSpPr txBox="1"/>
          <p:nvPr/>
        </p:nvSpPr>
        <p:spPr>
          <a:xfrm>
            <a:off x="7010400" y="4022247"/>
            <a:ext cx="381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SB</a:t>
            </a:r>
            <a:endParaRPr lang="en-US" sz="900" dirty="0"/>
          </a:p>
        </p:txBody>
      </p:sp>
      <p:sp>
        <p:nvSpPr>
          <p:cNvPr id="2096" name="TextBox 2095"/>
          <p:cNvSpPr txBox="1"/>
          <p:nvPr/>
        </p:nvSpPr>
        <p:spPr>
          <a:xfrm>
            <a:off x="5610576" y="1766154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</a:rPr>
              <a:t>Best Buy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2097" name="TextBox 2096"/>
          <p:cNvSpPr txBox="1"/>
          <p:nvPr/>
        </p:nvSpPr>
        <p:spPr>
          <a:xfrm>
            <a:off x="5167042" y="2955321"/>
            <a:ext cx="839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err="1">
                <a:solidFill>
                  <a:schemeClr val="bg1"/>
                </a:solidFill>
              </a:rPr>
              <a:t>Southtown</a:t>
            </a:r>
            <a:r>
              <a:rPr lang="en-US" sz="1100" b="1" i="1" dirty="0">
                <a:solidFill>
                  <a:schemeClr val="bg1"/>
                </a:solidFill>
              </a:rPr>
              <a:t> Center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2098" name="TextBox 2097"/>
          <p:cNvSpPr txBox="1"/>
          <p:nvPr/>
        </p:nvSpPr>
        <p:spPr>
          <a:xfrm>
            <a:off x="7739852" y="3187722"/>
            <a:ext cx="635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</a:rPr>
              <a:t>Auto Dealers</a:t>
            </a:r>
            <a:endParaRPr lang="en-US" sz="1100" b="1" i="1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962900" y="3957430"/>
            <a:ext cx="635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chemeClr val="bg1"/>
                </a:solidFill>
              </a:rPr>
              <a:t>Auto Dealers</a:t>
            </a:r>
            <a:endParaRPr lang="en-US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"/>
            <a:ext cx="8229600" cy="86836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Code Modifications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143000"/>
            <a:ext cx="3962400" cy="548640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Highest design on “primary” streets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Street enclosure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eight – feet </a:t>
            </a:r>
            <a:r>
              <a:rPr 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stories</a:t>
            </a:r>
          </a:p>
          <a:p>
            <a:pPr lvl="1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Landscape, fence/wall, and art alternatives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Parking Flexibility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Shared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On-street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Proof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Transit proximity &amp; TDM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 b="2590"/>
          <a:stretch/>
        </p:blipFill>
        <p:spPr bwMode="auto">
          <a:xfrm>
            <a:off x="5787711" y="990600"/>
            <a:ext cx="4666740" cy="296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24000" r="8194" b="21856"/>
          <a:stretch/>
        </p:blipFill>
        <p:spPr>
          <a:xfrm>
            <a:off x="5783734" y="4191001"/>
            <a:ext cx="4796992" cy="2286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070786">
            <a:off x="8706336" y="2518332"/>
            <a:ext cx="19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Primary Street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164290" y="5294412"/>
            <a:ext cx="914399" cy="30777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25 </a:t>
            </a:r>
            <a:r>
              <a:rPr lang="en-US" sz="1400" b="1" dirty="0" err="1">
                <a:solidFill>
                  <a:srgbClr val="FF0000"/>
                </a:solidFill>
              </a:rPr>
              <a:t>ft</a:t>
            </a:r>
            <a:r>
              <a:rPr lang="en-US" sz="1400" b="1" dirty="0">
                <a:solidFill>
                  <a:srgbClr val="FF0000"/>
                </a:solidFill>
              </a:rPr>
              <a:t> min.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67600" y="4876800"/>
            <a:ext cx="0" cy="11430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482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Structure Design Modifications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828801"/>
            <a:ext cx="3962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Windows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Priority on pedestrian oriented streets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 on ground level vs. entire façade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 alternatives (display boxes; art; wall treatment)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Entrances</a:t>
            </a:r>
          </a:p>
          <a:p>
            <a:pPr lvl="1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on streets with parking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/>
          <a:stretch/>
        </p:blipFill>
        <p:spPr bwMode="auto">
          <a:xfrm>
            <a:off x="5704400" y="1905000"/>
            <a:ext cx="483596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05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3264"/>
            <a:ext cx="7405744" cy="724936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Code Modifications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19219"/>
            <a:ext cx="4419600" cy="32479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Façade transparency and “activation”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applies to “ground level”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Window substitutions: art, display boxes, façade decoration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Entrances only required on streets with parking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876801"/>
            <a:ext cx="739457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17" y="6324601"/>
            <a:ext cx="679767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1" y="6153944"/>
            <a:ext cx="5492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838201"/>
            <a:ext cx="310356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929353"/>
            <a:ext cx="310356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 rot="20781004">
            <a:off x="9429541" y="5130939"/>
            <a:ext cx="1216025" cy="944563"/>
          </a:xfrm>
          <a:prstGeom prst="wedgeEllipseCallout">
            <a:avLst>
              <a:gd name="adj1" fmla="val -69333"/>
              <a:gd name="adj2" fmla="val 4525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371584">
            <a:off x="9452711" y="531083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Ground Level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2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Parking Flexibility </a:t>
            </a: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(adopted 2006)</a:t>
            </a: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752601"/>
            <a:ext cx="4038600" cy="4525963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Shared parking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 to transit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Transportation Demand Management (TDM)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On-street parking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Proof of parking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09800"/>
            <a:ext cx="4528608" cy="3396456"/>
          </a:xfrm>
        </p:spPr>
      </p:pic>
    </p:spTree>
    <p:extLst>
      <p:ext uri="{BB962C8B-B14F-4D97-AF65-F5344CB8AC3E}">
        <p14:creationId xmlns:p14="http://schemas.microsoft.com/office/powerpoint/2010/main" val="179765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545" t="17922" r="33463" b="18144"/>
          <a:stretch>
            <a:fillRect/>
          </a:stretch>
        </p:blipFill>
        <p:spPr bwMode="auto">
          <a:xfrm>
            <a:off x="1828800" y="1597152"/>
            <a:ext cx="6019800" cy="457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1996156" y="2038172"/>
            <a:ext cx="5623845" cy="3962400"/>
          </a:xfrm>
          <a:custGeom>
            <a:avLst/>
            <a:gdLst>
              <a:gd name="connsiteX0" fmla="*/ 1391479 w 7227736"/>
              <a:gd name="connsiteY0" fmla="*/ 0 h 5152445"/>
              <a:gd name="connsiteX1" fmla="*/ 1415333 w 7227736"/>
              <a:gd name="connsiteY1" fmla="*/ 2305878 h 5152445"/>
              <a:gd name="connsiteX2" fmla="*/ 23854 w 7227736"/>
              <a:gd name="connsiteY2" fmla="*/ 2297927 h 5152445"/>
              <a:gd name="connsiteX3" fmla="*/ 0 w 7227736"/>
              <a:gd name="connsiteY3" fmla="*/ 5112689 h 5152445"/>
              <a:gd name="connsiteX4" fmla="*/ 7227736 w 7227736"/>
              <a:gd name="connsiteY4" fmla="*/ 5152445 h 5152445"/>
              <a:gd name="connsiteX5" fmla="*/ 7076661 w 7227736"/>
              <a:gd name="connsiteY5" fmla="*/ 55659 h 5152445"/>
              <a:gd name="connsiteX6" fmla="*/ 1391479 w 7227736"/>
              <a:gd name="connsiteY6" fmla="*/ 0 h 515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7736" h="5152445">
                <a:moveTo>
                  <a:pt x="1391479" y="0"/>
                </a:moveTo>
                <a:lnTo>
                  <a:pt x="1415333" y="2305878"/>
                </a:lnTo>
                <a:lnTo>
                  <a:pt x="23854" y="2297927"/>
                </a:lnTo>
                <a:lnTo>
                  <a:pt x="0" y="5112689"/>
                </a:lnTo>
                <a:lnTo>
                  <a:pt x="7227736" y="5152445"/>
                </a:lnTo>
                <a:lnTo>
                  <a:pt x="7076661" y="55659"/>
                </a:lnTo>
                <a:lnTo>
                  <a:pt x="1391479" y="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96155" y="457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Non-Conformities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7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924800" y="1943959"/>
            <a:ext cx="2743200" cy="37117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Vehicle Related </a:t>
            </a:r>
          </a:p>
          <a:p>
            <a:pPr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Flexibility</a:t>
            </a:r>
          </a:p>
          <a:p>
            <a:pPr>
              <a:buNone/>
            </a:pPr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 existing auto dealers as permitted uses in C-4 and C-5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172200" y="2847319"/>
            <a:ext cx="1371600" cy="190500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598570" y="3820326"/>
            <a:ext cx="457200" cy="990600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197907" y="3233410"/>
            <a:ext cx="228600" cy="3048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93265" y="3507433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Vehicle dealerships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1" y="4038600"/>
            <a:ext cx="1082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Vehicle dealership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1190" y="3124200"/>
            <a:ext cx="838200" cy="52322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Vehicle Repair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6983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hart 2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/>
          <a:stretch/>
        </p:blipFill>
        <p:spPr bwMode="auto">
          <a:xfrm>
            <a:off x="1905001" y="1204957"/>
            <a:ext cx="8309289" cy="481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514600" y="3124200"/>
            <a:ext cx="746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51234" y="2849967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C-5/transit station area minimum FAR (1.0)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14600" y="3733800"/>
            <a:ext cx="7467600" cy="3810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43400" y="3454962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C-4/C-5 minimum FAR for existing auto dealers (0.6)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4689" y="152400"/>
            <a:ext cx="8229600" cy="8560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Floor Area Ratio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(Existing Auto Dealers)</a:t>
            </a:r>
            <a:endParaRPr lang="en-US" sz="31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0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Lessons Learned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33600" y="990601"/>
            <a:ext cx="8001000" cy="33527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better, even if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 ideal</a:t>
            </a:r>
          </a:p>
          <a:p>
            <a:pPr lvl="1">
              <a:spcBef>
                <a:spcPts val="120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Transformation takes time; incremental</a:t>
            </a:r>
          </a:p>
          <a:p>
            <a:pPr lvl="1"/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Strive for improvement, not perfection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close with affected property owners is key</a:t>
            </a:r>
          </a:p>
          <a:p>
            <a:pPr marL="914400" lvl="1" indent="-514350"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Flexibility crucial to smooth transition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Openness greatly appreciated, builds trust and </a:t>
            </a: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</a:t>
            </a:r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30805" r="19293" b="43333"/>
          <a:stretch/>
        </p:blipFill>
        <p:spPr>
          <a:xfrm>
            <a:off x="2667000" y="4495800"/>
            <a:ext cx="6187444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6553200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Source: Robert M. Sharlin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58562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589</Words>
  <Application>Microsoft Office PowerPoint</Application>
  <PresentationFormat>Widescreen</PresentationFormat>
  <Paragraphs>115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Candara</vt:lpstr>
      <vt:lpstr>Wingdings</vt:lpstr>
      <vt:lpstr>Office Theme</vt:lpstr>
      <vt:lpstr>Penn American District Vision</vt:lpstr>
      <vt:lpstr>Penn American District Orange Line BRT </vt:lpstr>
      <vt:lpstr>Key Code Modifications</vt:lpstr>
      <vt:lpstr>Structure Design Modifications </vt:lpstr>
      <vt:lpstr>Key Code Modifications</vt:lpstr>
      <vt:lpstr>Parking Flexibility (adopted 2006)</vt:lpstr>
      <vt:lpstr>Use Non-Conformities   </vt:lpstr>
      <vt:lpstr>Floor Area Ratio (Existing Auto Dealers)</vt:lpstr>
      <vt:lpstr>Lessons Learned</vt:lpstr>
      <vt:lpstr>Genesee Development</vt:lpstr>
      <vt:lpstr>Home 2 Suites by Hilton</vt:lpstr>
      <vt:lpstr>Fresh Thyme Farmer’s Market</vt:lpstr>
      <vt:lpstr>South Loop Land Use Framework Highlights</vt:lpstr>
      <vt:lpstr>South Loop Parks &amp; Open Space Framework Highlights</vt:lpstr>
      <vt:lpstr>From public art to creative placemaking</vt:lpstr>
      <vt:lpstr>Pending Development BCS – Residential (Lennar) </vt:lpstr>
      <vt:lpstr>BCS Central Park</vt:lpstr>
      <vt:lpstr>Lindau Lane</vt:lpstr>
    </vt:vector>
  </TitlesOfParts>
  <Company>City of Bloomington, MN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Genesee Development</dc:title>
  <dc:creator>Schmidt, Jason</dc:creator>
  <cp:lastModifiedBy>Schmidt, Jason</cp:lastModifiedBy>
  <cp:revision>3</cp:revision>
  <dcterms:created xsi:type="dcterms:W3CDTF">2017-01-13T16:48:03Z</dcterms:created>
  <dcterms:modified xsi:type="dcterms:W3CDTF">2017-01-13T17:14:19Z</dcterms:modified>
</cp:coreProperties>
</file>