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5"/>
    <p:sldMasterId id="2147483660" r:id="rId6"/>
    <p:sldMasterId id="2147483681" r:id="rId7"/>
  </p:sldMasterIdLst>
  <p:notesMasterIdLst>
    <p:notesMasterId r:id="rId14"/>
  </p:notesMasterIdLst>
  <p:handoutMasterIdLst>
    <p:handoutMasterId r:id="rId15"/>
  </p:handoutMasterIdLst>
  <p:sldIdLst>
    <p:sldId id="529" r:id="rId8"/>
    <p:sldId id="532" r:id="rId9"/>
    <p:sldId id="533" r:id="rId10"/>
    <p:sldId id="534" r:id="rId11"/>
    <p:sldId id="535" r:id="rId12"/>
    <p:sldId id="536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64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lmer, Steven" initials="ES" lastIdx="1" clrIdx="0">
    <p:extLst>
      <p:ext uri="{19B8F6BF-5375-455C-9EA6-DF929625EA0E}">
        <p15:presenceInfo xmlns:p15="http://schemas.microsoft.com/office/powerpoint/2012/main" userId="S-1-5-21-45710892-1888355708-794563710-37954" providerId="AD"/>
      </p:ext>
    </p:extLst>
  </p:cmAuthor>
  <p:cmAuthor id="2" name="wikenrl" initials="RW" lastIdx="1" clrIdx="1"/>
  <p:cmAuthor id="3" name="Larson, Michael" initials="LM" lastIdx="1" clrIdx="2">
    <p:extLst>
      <p:ext uri="{19B8F6BF-5375-455C-9EA6-DF929625EA0E}">
        <p15:presenceInfo xmlns:p15="http://schemas.microsoft.com/office/powerpoint/2012/main" userId="S-1-5-21-45710892-1888355708-794563710-4740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5594"/>
    <a:srgbClr val="78A2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16" autoAdjust="0"/>
    <p:restoredTop sz="59016" autoAdjust="0"/>
  </p:normalViewPr>
  <p:slideViewPr>
    <p:cSldViewPr snapToGrid="0">
      <p:cViewPr varScale="1">
        <p:scale>
          <a:sx n="45" d="100"/>
          <a:sy n="45" d="100"/>
        </p:scale>
        <p:origin x="2262" y="48"/>
      </p:cViewPr>
      <p:guideLst>
        <p:guide orient="horz" pos="206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>
        <p:scale>
          <a:sx n="60" d="100"/>
          <a:sy n="60" d="100"/>
        </p:scale>
        <p:origin x="3678" y="91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3.xml"/><Relationship Id="rId12" Type="http://schemas.openxmlformats.org/officeDocument/2006/relationships/slide" Target="slides/slide5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3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6725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1"/>
            <a:ext cx="3038475" cy="466725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r">
              <a:defRPr sz="1200"/>
            </a:lvl1pPr>
          </a:lstStyle>
          <a:p>
            <a:fld id="{B54A4160-68B3-4342-81DC-DCD13879DA6C}" type="datetimeFigureOut">
              <a:rPr lang="en-US" smtClean="0"/>
              <a:pPr/>
              <a:t>1/30/2017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6"/>
            <a:ext cx="3038475" cy="466725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829676"/>
            <a:ext cx="3038475" cy="466725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r">
              <a:defRPr sz="1200"/>
            </a:lvl1pPr>
          </a:lstStyle>
          <a:p>
            <a:fld id="{D06F78C8-5F94-4F4C-90AE-F0F8FD1E1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1716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r">
              <a:defRPr sz="1200"/>
            </a:lvl1pPr>
          </a:lstStyle>
          <a:p>
            <a:fld id="{1426ED90-2C1C-48AA-870B-57ED2DB5B5B0}" type="datetimeFigureOut">
              <a:rPr lang="en-US" smtClean="0"/>
              <a:pPr/>
              <a:t>1/30/2017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4" tIns="46582" rIns="93164" bIns="4658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64" tIns="46582" rIns="93164" bIns="465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r">
              <a:defRPr sz="1200"/>
            </a:lvl1pPr>
          </a:lstStyle>
          <a:p>
            <a:fld id="{C6F17732-738F-4B57-A47E-98F035DD803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6511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F17732-738F-4B57-A47E-98F035DD803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2750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F17732-738F-4B57-A47E-98F035DD803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0732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F17732-738F-4B57-A47E-98F035DD803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81667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F17732-738F-4B57-A47E-98F035DD803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6156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F17732-738F-4B57-A47E-98F035DD8033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216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F17732-738F-4B57-A47E-98F035DD8033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286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080" y="4343400"/>
            <a:ext cx="6858000" cy="578076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" y="2788920"/>
            <a:ext cx="4004992" cy="1463040"/>
          </a:xfrm>
          <a:prstGeom prst="rect">
            <a:avLst/>
          </a:prstGeom>
        </p:spPr>
      </p:pic>
      <p:sp>
        <p:nvSpPr>
          <p:cNvPr id="10" name="Text Placeholder 9"/>
          <p:cNvSpPr>
            <a:spLocks noGrp="1" noChangeAspect="1"/>
          </p:cNvSpPr>
          <p:nvPr>
            <p:ph type="body" sz="quarter" idx="10" hasCustomPrompt="1"/>
          </p:nvPr>
        </p:nvSpPr>
        <p:spPr>
          <a:xfrm>
            <a:off x="640080" y="5029200"/>
            <a:ext cx="6848475" cy="55562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Date, Year</a:t>
            </a:r>
          </a:p>
        </p:txBody>
      </p:sp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640080" y="155448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76107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10188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73657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36689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2237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927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34815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43693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jpeg"/><Relationship Id="rId5" Type="http://schemas.openxmlformats.org/officeDocument/2006/relationships/image" Target="../media/image1.jpe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7.jpe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0080" y="155448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3108960"/>
            <a:ext cx="7886700" cy="31019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310"/>
          <a:stretch/>
        </p:blipFill>
        <p:spPr>
          <a:xfrm>
            <a:off x="-4572" y="-10886"/>
            <a:ext cx="9148572" cy="1370368"/>
          </a:xfrm>
          <a:prstGeom prst="rect">
            <a:avLst/>
          </a:prstGeom>
        </p:spPr>
      </p:pic>
      <p:pic>
        <p:nvPicPr>
          <p:cNvPr id="5" name="Picture 2" descr="N:\CommDev\LPA\2040 Comp Plan Training Program\Project Management\Brochure\1759 (002).jp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76888" y="5513633"/>
            <a:ext cx="1600200" cy="117614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35730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8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78A22F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105594"/>
          </a:solidFill>
          <a:latin typeface="Arial" pitchFamily="34" charset="0"/>
          <a:ea typeface="+mn-ea"/>
          <a:cs typeface="Arial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105594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105594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05594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05594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 userDrawn="1"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 noChangeAspect="1"/>
          </p:cNvSpPr>
          <p:nvPr userDrawn="1"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15" name="Group 14"/>
          <p:cNvGrpSpPr/>
          <p:nvPr userDrawn="1"/>
        </p:nvGrpSpPr>
        <p:grpSpPr>
          <a:xfrm>
            <a:off x="253055" y="5939161"/>
            <a:ext cx="8880286" cy="918839"/>
            <a:chOff x="253055" y="5931140"/>
            <a:chExt cx="8880286" cy="918839"/>
          </a:xfrm>
        </p:grpSpPr>
        <p:pic>
          <p:nvPicPr>
            <p:cNvPr id="9" name="Picture 8"/>
            <p:cNvPicPr>
              <a:picLocks noChangeAspect="1"/>
            </p:cNvPicPr>
            <p:nvPr userDrawn="1"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61" t="26327" r="34277" b="42680"/>
            <a:stretch/>
          </p:blipFill>
          <p:spPr>
            <a:xfrm>
              <a:off x="1871602" y="5992796"/>
              <a:ext cx="6697856" cy="852744"/>
            </a:xfrm>
            <a:prstGeom prst="rect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p:spPr>
        </p:pic>
        <p:grpSp>
          <p:nvGrpSpPr>
            <p:cNvPr id="14" name="Group 13"/>
            <p:cNvGrpSpPr/>
            <p:nvPr userDrawn="1"/>
          </p:nvGrpSpPr>
          <p:grpSpPr>
            <a:xfrm>
              <a:off x="253055" y="5931140"/>
              <a:ext cx="8880286" cy="918839"/>
              <a:chOff x="253055" y="5939161"/>
              <a:chExt cx="8880286" cy="918839"/>
            </a:xfrm>
          </p:grpSpPr>
          <p:pic>
            <p:nvPicPr>
              <p:cNvPr id="8" name="Picture 7"/>
              <p:cNvPicPr>
                <a:picLocks noChangeAspect="1"/>
              </p:cNvPicPr>
              <p:nvPr userDrawn="1"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3055" y="6185582"/>
                <a:ext cx="1316736" cy="482554"/>
              </a:xfrm>
              <a:prstGeom prst="rect">
                <a:avLst/>
              </a:prstGeom>
            </p:spPr>
          </p:pic>
          <p:sp>
            <p:nvSpPr>
              <p:cNvPr id="13" name="TextBox 12"/>
              <p:cNvSpPr txBox="1"/>
              <p:nvPr userDrawn="1"/>
            </p:nvSpPr>
            <p:spPr>
              <a:xfrm>
                <a:off x="7304541" y="5939161"/>
                <a:ext cx="1828800" cy="91440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  <p:pic>
            <p:nvPicPr>
              <p:cNvPr id="11" name="Picture 2" descr="N:\CommDev\LPA\2040 Comp Plan Training Program\Project Management\Brochure\1759 (002).jpg"/>
              <p:cNvPicPr>
                <a:picLocks noChangeAspect="1" noChangeArrowheads="1"/>
              </p:cNvPicPr>
              <p:nvPr userDrawn="1"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7710249" y="6000817"/>
                <a:ext cx="1005840" cy="739294"/>
              </a:xfrm>
              <a:prstGeom prst="rect">
                <a:avLst/>
              </a:prstGeom>
              <a:noFill/>
            </p:spPr>
          </p:pic>
          <p:sp>
            <p:nvSpPr>
              <p:cNvPr id="12" name="Rectangle 11"/>
              <p:cNvSpPr/>
              <p:nvPr userDrawn="1"/>
            </p:nvSpPr>
            <p:spPr>
              <a:xfrm>
                <a:off x="1868905" y="5999747"/>
                <a:ext cx="5462338" cy="858253"/>
              </a:xfrm>
              <a:prstGeom prst="rect">
                <a:avLst/>
              </a:prstGeom>
              <a:gradFill flip="none" rotWithShape="1">
                <a:gsLst>
                  <a:gs pos="0">
                    <a:schemeClr val="bg1"/>
                  </a:gs>
                  <a:gs pos="9000">
                    <a:schemeClr val="bg1">
                      <a:alpha val="0"/>
                    </a:schemeClr>
                  </a:gs>
                  <a:gs pos="9000">
                    <a:schemeClr val="bg1">
                      <a:alpha val="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74092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4" r:id="rId2"/>
    <p:sldLayoutId id="2147483666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78A22F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105594"/>
          </a:solidFill>
          <a:latin typeface="Arial" pitchFamily="34" charset="0"/>
          <a:ea typeface="+mn-ea"/>
          <a:cs typeface="Arial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105594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105594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05594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05594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 userDrawn="1"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 noChangeAspect="1"/>
          </p:cNvSpPr>
          <p:nvPr userDrawn="1"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15" name="Group 14"/>
          <p:cNvGrpSpPr/>
          <p:nvPr userDrawn="1"/>
        </p:nvGrpSpPr>
        <p:grpSpPr>
          <a:xfrm>
            <a:off x="253055" y="5939161"/>
            <a:ext cx="8880286" cy="1477328"/>
            <a:chOff x="253055" y="5931140"/>
            <a:chExt cx="8880286" cy="1477328"/>
          </a:xfrm>
        </p:grpSpPr>
        <p:pic>
          <p:nvPicPr>
            <p:cNvPr id="9" name="Picture 8"/>
            <p:cNvPicPr>
              <a:picLocks noChangeAspect="1"/>
            </p:cNvPicPr>
            <p:nvPr userDrawn="1"/>
          </p:nvPicPr>
          <p:blipFill rotWithShape="1"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871602" y="5992796"/>
              <a:ext cx="6697856" cy="852744"/>
            </a:xfrm>
            <a:prstGeom prst="rect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p:spPr>
        </p:pic>
        <p:grpSp>
          <p:nvGrpSpPr>
            <p:cNvPr id="14" name="Group 13"/>
            <p:cNvGrpSpPr/>
            <p:nvPr userDrawn="1"/>
          </p:nvGrpSpPr>
          <p:grpSpPr>
            <a:xfrm>
              <a:off x="253055" y="5931140"/>
              <a:ext cx="8880286" cy="1477328"/>
              <a:chOff x="253055" y="5939161"/>
              <a:chExt cx="8880286" cy="1477328"/>
            </a:xfrm>
          </p:grpSpPr>
          <p:pic>
            <p:nvPicPr>
              <p:cNvPr id="8" name="Picture 7"/>
              <p:cNvPicPr>
                <a:picLocks noChangeAspect="1"/>
              </p:cNvPicPr>
              <p:nvPr userDrawn="1"/>
            </p:nvPicPr>
            <p:blipFill>
              <a:blip r:embed="rId6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253055" y="6185582"/>
                <a:ext cx="1316736" cy="482554"/>
              </a:xfrm>
              <a:prstGeom prst="rect">
                <a:avLst/>
              </a:prstGeom>
            </p:spPr>
          </p:pic>
          <p:sp>
            <p:nvSpPr>
              <p:cNvPr id="13" name="TextBox 12"/>
              <p:cNvSpPr txBox="1"/>
              <p:nvPr userDrawn="1"/>
            </p:nvSpPr>
            <p:spPr>
              <a:xfrm>
                <a:off x="7304541" y="5939161"/>
                <a:ext cx="1828800" cy="1477328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  <a:p>
                <a:endParaRPr lang="en-US" dirty="0">
                  <a:solidFill>
                    <a:prstClr val="black"/>
                  </a:solidFill>
                </a:endParaRPr>
              </a:p>
              <a:p>
                <a:endParaRPr lang="en-US" dirty="0">
                  <a:solidFill>
                    <a:prstClr val="black"/>
                  </a:solidFill>
                </a:endParaRPr>
              </a:p>
              <a:p>
                <a:endParaRPr lang="en-US" dirty="0">
                  <a:solidFill>
                    <a:prstClr val="black"/>
                  </a:solidFill>
                </a:endParaRPr>
              </a:p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pic>
            <p:nvPicPr>
              <p:cNvPr id="11" name="Picture 2" descr="N:\CommDev\LPA\2040 Comp Plan Training Program\Project Management\Brochure\1759 (002).jpg"/>
              <p:cNvPicPr>
                <a:picLocks noChangeAspect="1" noChangeArrowheads="1"/>
              </p:cNvPicPr>
              <p:nvPr userDrawn="1"/>
            </p:nvPicPr>
            <p:blipFill>
              <a:blip r:embed="rId7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710249" y="6000817"/>
                <a:ext cx="1005840" cy="739294"/>
              </a:xfrm>
              <a:prstGeom prst="rect">
                <a:avLst/>
              </a:prstGeom>
              <a:noFill/>
            </p:spPr>
          </p:pic>
          <p:sp>
            <p:nvSpPr>
              <p:cNvPr id="12" name="Rectangle 11"/>
              <p:cNvSpPr/>
              <p:nvPr userDrawn="1"/>
            </p:nvSpPr>
            <p:spPr>
              <a:xfrm>
                <a:off x="1868905" y="5999747"/>
                <a:ext cx="5462338" cy="858253"/>
              </a:xfrm>
              <a:prstGeom prst="rect">
                <a:avLst/>
              </a:prstGeom>
              <a:gradFill flip="none" rotWithShape="1">
                <a:gsLst>
                  <a:gs pos="0">
                    <a:schemeClr val="bg1"/>
                  </a:gs>
                  <a:gs pos="9000">
                    <a:schemeClr val="bg1">
                      <a:alpha val="0"/>
                    </a:schemeClr>
                  </a:gs>
                  <a:gs pos="9000">
                    <a:schemeClr val="bg1">
                      <a:alpha val="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prstClr val="white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3966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78A22F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105594"/>
          </a:solidFill>
          <a:latin typeface="Arial" pitchFamily="34" charset="0"/>
          <a:ea typeface="+mn-ea"/>
          <a:cs typeface="Arial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105594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105594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05594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05594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100" b="1" dirty="0"/>
              <a:t>Kim Berggren, Director of Community Development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100" dirty="0"/>
              <a:t>City of Brooklyn Park</a:t>
            </a:r>
          </a:p>
          <a:p>
            <a:pPr marL="0" indent="0">
              <a:spcBef>
                <a:spcPts val="0"/>
              </a:spcBef>
              <a:buNone/>
            </a:pPr>
            <a:endParaRPr lang="en-US" sz="21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100" b="1" dirty="0"/>
              <a:t>Kersten Elverum, Director of Econ. Development &amp; Planning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100" dirty="0"/>
              <a:t>City of Hopkins</a:t>
            </a:r>
          </a:p>
          <a:p>
            <a:pPr marL="0" indent="0">
              <a:spcBef>
                <a:spcPts val="0"/>
              </a:spcBef>
              <a:buNone/>
            </a:pPr>
            <a:endParaRPr lang="en-US" sz="21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100" b="1" dirty="0"/>
              <a:t>Jason Schmidt, Senior Planner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100" dirty="0"/>
              <a:t>City of Bloomington</a:t>
            </a:r>
          </a:p>
          <a:p>
            <a:pPr marL="0" indent="0">
              <a:spcBef>
                <a:spcPts val="0"/>
              </a:spcBef>
              <a:buNone/>
            </a:pPr>
            <a:endParaRPr lang="en-US" sz="21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100" b="1" dirty="0"/>
              <a:t>Bob </a:t>
            </a:r>
            <a:r>
              <a:rPr lang="en-US" sz="2100" b="1" dirty="0" err="1"/>
              <a:t>Streetar</a:t>
            </a:r>
            <a:r>
              <a:rPr lang="en-US" sz="2100" b="1" dirty="0"/>
              <a:t>, Community Development Director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100" dirty="0"/>
              <a:t>City of Oakdale</a:t>
            </a:r>
          </a:p>
          <a:p>
            <a:pPr marL="0" indent="0">
              <a:spcBef>
                <a:spcPts val="0"/>
              </a:spcBef>
              <a:buNone/>
            </a:pPr>
            <a:endParaRPr lang="en-US" sz="21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100" b="1" dirty="0"/>
              <a:t>Julie Wischnack, Community Development Director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100" dirty="0"/>
              <a:t>City of Minnetonka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 Panel Discussion</a:t>
            </a:r>
          </a:p>
        </p:txBody>
      </p:sp>
    </p:spTree>
    <p:extLst>
      <p:ext uri="{BB962C8B-B14F-4D97-AF65-F5344CB8AC3E}">
        <p14:creationId xmlns:p14="http://schemas.microsoft.com/office/powerpoint/2010/main" val="1576809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i="1" dirty="0"/>
              <a:t>How is TOD planning different from, or similar to, other types of planning?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 Panel Discussion</a:t>
            </a:r>
          </a:p>
        </p:txBody>
      </p:sp>
    </p:spTree>
    <p:extLst>
      <p:ext uri="{BB962C8B-B14F-4D97-AF65-F5344CB8AC3E}">
        <p14:creationId xmlns:p14="http://schemas.microsoft.com/office/powerpoint/2010/main" val="2355575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i="1" dirty="0"/>
              <a:t>What lessons can you share from previous comprehensive planning and station area planning?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 Panel Discussion</a:t>
            </a:r>
          </a:p>
        </p:txBody>
      </p:sp>
    </p:spTree>
    <p:extLst>
      <p:ext uri="{BB962C8B-B14F-4D97-AF65-F5344CB8AC3E}">
        <p14:creationId xmlns:p14="http://schemas.microsoft.com/office/powerpoint/2010/main" val="2904281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i="1" dirty="0"/>
              <a:t>How should communities plan for places that are currently transit-friendly versus those that require more intervention or transformation?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 Panel Discussion</a:t>
            </a:r>
          </a:p>
        </p:txBody>
      </p:sp>
    </p:spTree>
    <p:extLst>
      <p:ext uri="{BB962C8B-B14F-4D97-AF65-F5344CB8AC3E}">
        <p14:creationId xmlns:p14="http://schemas.microsoft.com/office/powerpoint/2010/main" val="2285580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i="1" dirty="0"/>
              <a:t>What are the TOD market opportunities and challenges in your community?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 Panel Discussion</a:t>
            </a:r>
          </a:p>
        </p:txBody>
      </p:sp>
    </p:spTree>
    <p:extLst>
      <p:ext uri="{BB962C8B-B14F-4D97-AF65-F5344CB8AC3E}">
        <p14:creationId xmlns:p14="http://schemas.microsoft.com/office/powerpoint/2010/main" val="28654802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i="1" dirty="0"/>
              <a:t>How do you effectively communicate with a variety of stakeholders about the need for TOD and its benefits?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 Panel Discussion</a:t>
            </a:r>
          </a:p>
        </p:txBody>
      </p:sp>
    </p:spTree>
    <p:extLst>
      <p:ext uri="{BB962C8B-B14F-4D97-AF65-F5344CB8AC3E}">
        <p14:creationId xmlns:p14="http://schemas.microsoft.com/office/powerpoint/2010/main" val="4168232753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3136d835-caec-42fb-aef5-7dc4f4491699">QQPN4YNDDVCH-118-188</_dlc_DocId>
    <_dlc_DocIdUrl xmlns="3136d835-caec-42fb-aef5-7dc4f4491699">
      <Url>http://metnet/cd/cd/LPA/_layouts/DocIdRedir.aspx?ID=QQPN4YNDDVCH-118-188</Url>
      <Description>QQPN4YNDDVCH-118-188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6C8D403E91DA41BBD48134BC418E6F" ma:contentTypeVersion="1" ma:contentTypeDescription="Create a new document." ma:contentTypeScope="" ma:versionID="768a73e7d3630e0d9fd2b5a28f07be31">
  <xsd:schema xmlns:xsd="http://www.w3.org/2001/XMLSchema" xmlns:xs="http://www.w3.org/2001/XMLSchema" xmlns:p="http://schemas.microsoft.com/office/2006/metadata/properties" xmlns:ns2="3136d835-caec-42fb-aef5-7dc4f4491699" targetNamespace="http://schemas.microsoft.com/office/2006/metadata/properties" ma:root="true" ma:fieldsID="584686b3437d66fee8fd2216fd3c2053" ns2:_="">
    <xsd:import namespace="3136d835-caec-42fb-aef5-7dc4f4491699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36d835-caec-42fb-aef5-7dc4f449169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4A3B3B13-DBFD-4946-9151-4038FC617482}">
  <ds:schemaRefs>
    <ds:schemaRef ds:uri="http://purl.org/dc/dcmitype/"/>
    <ds:schemaRef ds:uri="http://schemas.microsoft.com/office/2006/documentManagement/types"/>
    <ds:schemaRef ds:uri="http://purl.org/dc/elements/1.1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3136d835-caec-42fb-aef5-7dc4f4491699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FE7E6E3-D896-45AC-AC0F-65C7D0251C9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111D5FC-EFCA-4475-BB40-7AE29C8368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136d835-caec-42fb-aef5-7dc4f44916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806ADFE5-029E-4543-8FEF-CD8FFCEC52F8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14402</TotalTime>
  <Words>154</Words>
  <Application>Microsoft Office PowerPoint</Application>
  <PresentationFormat>On-screen Show (4:3)</PresentationFormat>
  <Paragraphs>31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2_Office Theme</vt:lpstr>
      <vt:lpstr>Office Theme</vt:lpstr>
      <vt:lpstr>1_Office Theme</vt:lpstr>
      <vt:lpstr>Local Panel Discussion</vt:lpstr>
      <vt:lpstr>Local Panel Discussion</vt:lpstr>
      <vt:lpstr>Local Panel Discussion</vt:lpstr>
      <vt:lpstr>Local Panel Discussion</vt:lpstr>
      <vt:lpstr>Local Panel Discussion</vt:lpstr>
      <vt:lpstr>Local Panel Discussion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Torres, Angela</dc:creator>
  <cp:lastModifiedBy>Larson, Michael</cp:lastModifiedBy>
  <cp:revision>725</cp:revision>
  <cp:lastPrinted>2017-01-24T17:24:23Z</cp:lastPrinted>
  <dcterms:created xsi:type="dcterms:W3CDTF">2016-05-11T15:42:57Z</dcterms:created>
  <dcterms:modified xsi:type="dcterms:W3CDTF">2017-01-30T23:51:49Z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0x010100406C8D403E91DA41BBD48134BC418E6F</vt:lpwstr>
  </property>
  <property fmtid="{D5CDD505-2E9C-101B-9397-08002B2CF9AE}" pid="3" name="_dlc_DocIdItemGuid">
    <vt:lpwstr>bbd420d7-794e-4655-bde6-e34895a3e2b3</vt:lpwstr>
  </property>
</Properties>
</file>