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5FE976-1F84-02BB-D0B2-F07D357D9FE7}" name="Barge, Victor" initials="BV" userId="S::victor.barge@metc.state.mn.us::990b695d-e26a-463f-bce9-207c896bbe0f" providerId="AD"/>
  <p188:author id="{0A410EF3-04A8-B80D-FAE5-6A96C08647F0}" name="Samander, Mark" initials="SM" userId="S::mark.samander@metc.state.mn.us::4c6bf6aa-9b64-4991-9d74-8277f2d1f412" providerId="AD"/>
  <p188:author id="{F82666F6-8C17-5AD5-D10C-C9062FA0648C}" name="Severud, MayAnn" initials="MS" userId="S::MayAnn.Severud@metc.state.mn.us::aa579708-a558-4dc1-a851-7ad29e15411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60C"/>
    <a:srgbClr val="78A22F"/>
    <a:srgbClr val="009AC7"/>
    <a:srgbClr val="005DAA"/>
    <a:srgbClr val="3A3A3A"/>
    <a:srgbClr val="9A57CD"/>
    <a:srgbClr val="000000"/>
    <a:srgbClr val="DF00FF"/>
    <a:srgbClr val="B5D5F0"/>
    <a:srgbClr val="EE3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E00120-213B-7514-4CD7-D248E6B02B52}" v="1" dt="2026-03-11T19:29:19.588"/>
    <p1510:client id="{D4DF16DF-C4A7-3D0E-9341-AEA0320F975E}" v="1" dt="2026-03-10T20:11:43.8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524" y="6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comments/modernComment_162_9DB9E1A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ECF003D-EFFD-4E40-9D8F-6125B9A8D831}" authorId="{F82666F6-8C17-5AD5-D10C-C9062FA0648C}" status="resolved" created="2026-02-09T20:35:44.35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46204844" sldId="354"/>
      <ac:spMk id="3" creationId="{2B10819A-3AFC-EC20-12BC-6E738E59D0DB}"/>
    </ac:deMkLst>
    <p188:txBody>
      <a:bodyPr/>
      <a:lstStyle/>
      <a:p>
        <a:r>
          <a:rPr lang="en-US"/>
          <a:t>[@Samander, Mark]  This one is a bit squishier… because we might list out developers, Content Authors, Recording Secretaries, then comes those who report, and eventually all employees for internal/external content. Hoping we can get to a “simple table” here...</a:t>
        </a:r>
      </a:p>
    </p188:txBody>
  </p188:cm>
</p188:cmLst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2CB1E-8C00-49B7-861F-78C105F2F8A0}">
      <dsp:nvSpPr>
        <dsp:cNvPr id="0" name=""/>
        <dsp:cNvSpPr/>
      </dsp:nvSpPr>
      <dsp:spPr>
        <a:xfrm>
          <a:off x="160" y="0"/>
          <a:ext cx="2143459" cy="5573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u="sng" kern="1200"/>
            <a:t>Improve Score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1. </a:t>
          </a:r>
          <a:r>
            <a:rPr lang="en-US" sz="1600" kern="1200" err="1"/>
            <a:t>metrocouncil.org</a:t>
          </a:r>
          <a:r>
            <a:rPr lang="en-US" sz="1600" kern="1200"/>
            <a:t>: Improve score by 5 points for WCAG 2.2 standard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2. Imagine 2050 site: Do not go below baseline score (launched 9/4/2025)</a:t>
          </a:r>
        </a:p>
      </dsp:txBody>
      <dsp:txXfrm>
        <a:off x="160" y="2229394"/>
        <a:ext cx="2143459" cy="2229394"/>
      </dsp:txXfrm>
    </dsp:sp>
    <dsp:sp modelId="{3EB241A5-23C2-4577-9301-27F55DA62F24}">
      <dsp:nvSpPr>
        <dsp:cNvPr id="0" name=""/>
        <dsp:cNvSpPr/>
      </dsp:nvSpPr>
      <dsp:spPr>
        <a:xfrm>
          <a:off x="276885" y="304806"/>
          <a:ext cx="1590010" cy="159001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166F3C-8A8A-4B74-BA20-0DC69B045E3A}">
      <dsp:nvSpPr>
        <dsp:cNvPr id="0" name=""/>
        <dsp:cNvSpPr/>
      </dsp:nvSpPr>
      <dsp:spPr>
        <a:xfrm>
          <a:off x="2207924" y="0"/>
          <a:ext cx="2143459" cy="5573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u="sng" kern="1200"/>
            <a:t>PDF Remediation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32 highly-consumed, high-risk PDFs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none" kern="1200"/>
            <a:t>Audit &amp; Archive </a:t>
          </a:r>
          <a:r>
            <a:rPr lang="en-US" sz="1600" kern="1200"/>
            <a:t>PDFs for these sections:</a:t>
          </a:r>
          <a:endParaRPr lang="en-US" sz="1300" kern="120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1. Transportation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strike="noStrike" kern="1200"/>
            <a:t>2. Meetings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3. Wastewater/water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4. Communities</a:t>
          </a:r>
        </a:p>
      </dsp:txBody>
      <dsp:txXfrm>
        <a:off x="2207924" y="2229394"/>
        <a:ext cx="2143459" cy="2229394"/>
      </dsp:txXfrm>
    </dsp:sp>
    <dsp:sp modelId="{969507D2-3353-4BCD-9E28-9EA3AA4BF4BF}">
      <dsp:nvSpPr>
        <dsp:cNvPr id="0" name=""/>
        <dsp:cNvSpPr/>
      </dsp:nvSpPr>
      <dsp:spPr>
        <a:xfrm>
          <a:off x="2494652" y="257683"/>
          <a:ext cx="1591049" cy="159104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03E22-BA22-458A-95F0-AF0068BA4B04}">
      <dsp:nvSpPr>
        <dsp:cNvPr id="0" name=""/>
        <dsp:cNvSpPr/>
      </dsp:nvSpPr>
      <dsp:spPr>
        <a:xfrm>
          <a:off x="4415687" y="0"/>
          <a:ext cx="2143459" cy="5573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u="sng" kern="1200"/>
            <a:t>Training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Provide robust training to Developers and Key Content Providers by end of Q12026.</a:t>
          </a:r>
          <a:endParaRPr lang="en-US" sz="1300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Limit create, edit, delete permissions for website to only trained content editors</a:t>
          </a:r>
        </a:p>
      </dsp:txBody>
      <dsp:txXfrm>
        <a:off x="4415687" y="2229394"/>
        <a:ext cx="2143459" cy="2229394"/>
      </dsp:txXfrm>
    </dsp:sp>
    <dsp:sp modelId="{74CC2A55-541B-4918-B38B-252CB3C31708}">
      <dsp:nvSpPr>
        <dsp:cNvPr id="0" name=""/>
        <dsp:cNvSpPr/>
      </dsp:nvSpPr>
      <dsp:spPr>
        <a:xfrm>
          <a:off x="4691892" y="304806"/>
          <a:ext cx="1591049" cy="159104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DA8C0-2ED2-47DE-9CBB-40B606FA2198}">
      <dsp:nvSpPr>
        <dsp:cNvPr id="0" name=""/>
        <dsp:cNvSpPr/>
      </dsp:nvSpPr>
      <dsp:spPr>
        <a:xfrm>
          <a:off x="6623451" y="0"/>
          <a:ext cx="2143459" cy="5573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u="sng" kern="1200"/>
            <a:t>Tools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Getting appropriate software to support PDF remediation</a:t>
          </a:r>
          <a:br>
            <a:rPr lang="en-US" sz="1700" kern="1200"/>
          </a:br>
          <a:endParaRPr lang="en-US" sz="1700" kern="120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Convert to HTML where appropriate.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623451" y="2229394"/>
        <a:ext cx="2143459" cy="2229394"/>
      </dsp:txXfrm>
    </dsp:sp>
    <dsp:sp modelId="{DABC61B2-6AB5-4EFC-92C2-CA4EC1954A7D}">
      <dsp:nvSpPr>
        <dsp:cNvPr id="0" name=""/>
        <dsp:cNvSpPr/>
      </dsp:nvSpPr>
      <dsp:spPr>
        <a:xfrm>
          <a:off x="6899656" y="304806"/>
          <a:ext cx="1591049" cy="1591049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F616C-5341-41E0-A410-39F36EF99861}">
      <dsp:nvSpPr>
        <dsp:cNvPr id="0" name=""/>
        <dsp:cNvSpPr/>
      </dsp:nvSpPr>
      <dsp:spPr>
        <a:xfrm>
          <a:off x="8831214" y="0"/>
          <a:ext cx="2143459" cy="5573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u="sng" kern="1200"/>
            <a:t>Staffing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Hire a person who leads and manages the governance process ongoing (as part of their job) by end of 2025.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8831214" y="2229394"/>
        <a:ext cx="2143459" cy="2229394"/>
      </dsp:txXfrm>
    </dsp:sp>
    <dsp:sp modelId="{E6E27F47-C346-4C55-AC6A-D20D70E41C97}">
      <dsp:nvSpPr>
        <dsp:cNvPr id="0" name=""/>
        <dsp:cNvSpPr/>
      </dsp:nvSpPr>
      <dsp:spPr>
        <a:xfrm>
          <a:off x="9107419" y="304806"/>
          <a:ext cx="1591049" cy="1591049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4C570-E551-443D-BE13-161A561BAA97}">
      <dsp:nvSpPr>
        <dsp:cNvPr id="0" name=""/>
        <dsp:cNvSpPr/>
      </dsp:nvSpPr>
      <dsp:spPr>
        <a:xfrm>
          <a:off x="11038978" y="0"/>
          <a:ext cx="2143459" cy="5573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u="sng" kern="1200"/>
            <a:t>Governance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Set up a maintenance Governance Process for website design, development and content management. </a:t>
          </a:r>
        </a:p>
      </dsp:txBody>
      <dsp:txXfrm>
        <a:off x="11038978" y="2229394"/>
        <a:ext cx="2143459" cy="2229394"/>
      </dsp:txXfrm>
    </dsp:sp>
    <dsp:sp modelId="{1EDB3019-93EF-4D31-B13A-6D0429AB4583}">
      <dsp:nvSpPr>
        <dsp:cNvPr id="0" name=""/>
        <dsp:cNvSpPr/>
      </dsp:nvSpPr>
      <dsp:spPr>
        <a:xfrm>
          <a:off x="11315183" y="304806"/>
          <a:ext cx="1591049" cy="1591049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9B7DC-75EF-4F27-BED9-F38F2E10D146}">
      <dsp:nvSpPr>
        <dsp:cNvPr id="0" name=""/>
        <dsp:cNvSpPr/>
      </dsp:nvSpPr>
      <dsp:spPr>
        <a:xfrm>
          <a:off x="547315" y="4952999"/>
          <a:ext cx="12127991" cy="45719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2CB1E-8C00-49B7-861F-78C105F2F8A0}">
      <dsp:nvSpPr>
        <dsp:cNvPr id="0" name=""/>
        <dsp:cNvSpPr/>
      </dsp:nvSpPr>
      <dsp:spPr>
        <a:xfrm>
          <a:off x="160" y="0"/>
          <a:ext cx="2143459" cy="5573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u="sng" kern="1200"/>
            <a:t>Improve Score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1. </a:t>
          </a:r>
          <a:r>
            <a:rPr lang="en-US" sz="1600" kern="1200" err="1"/>
            <a:t>metrocouncil.org</a:t>
          </a:r>
          <a:r>
            <a:rPr lang="en-US" sz="1600" kern="1200"/>
            <a:t>: Improve score by 5 points for WCAG 2.2 standard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2. Imagine 2050 site: Do not go below baseline score (launched 9/4/2025)</a:t>
          </a:r>
        </a:p>
      </dsp:txBody>
      <dsp:txXfrm>
        <a:off x="160" y="2229394"/>
        <a:ext cx="2143459" cy="2229394"/>
      </dsp:txXfrm>
    </dsp:sp>
    <dsp:sp modelId="{3EB241A5-23C2-4577-9301-27F55DA62F24}">
      <dsp:nvSpPr>
        <dsp:cNvPr id="0" name=""/>
        <dsp:cNvSpPr/>
      </dsp:nvSpPr>
      <dsp:spPr>
        <a:xfrm>
          <a:off x="276885" y="304806"/>
          <a:ext cx="1590010" cy="159001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166F3C-8A8A-4B74-BA20-0DC69B045E3A}">
      <dsp:nvSpPr>
        <dsp:cNvPr id="0" name=""/>
        <dsp:cNvSpPr/>
      </dsp:nvSpPr>
      <dsp:spPr>
        <a:xfrm>
          <a:off x="2207924" y="0"/>
          <a:ext cx="2143459" cy="5573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u="sng" kern="1200"/>
            <a:t>PDF Remediation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32 highly-consumed, high-risk PDFs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none" kern="1200"/>
            <a:t>Audit &amp; Archive </a:t>
          </a:r>
          <a:r>
            <a:rPr lang="en-US" sz="1600" kern="1200"/>
            <a:t>PDFs for these sections:</a:t>
          </a:r>
          <a:endParaRPr lang="en-US" sz="1300" kern="120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1. Transportation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strike="noStrike" kern="1200"/>
            <a:t>2. Meetings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3. Wastewater/water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4. Communities</a:t>
          </a:r>
        </a:p>
      </dsp:txBody>
      <dsp:txXfrm>
        <a:off x="2207924" y="2229394"/>
        <a:ext cx="2143459" cy="2229394"/>
      </dsp:txXfrm>
    </dsp:sp>
    <dsp:sp modelId="{969507D2-3353-4BCD-9E28-9EA3AA4BF4BF}">
      <dsp:nvSpPr>
        <dsp:cNvPr id="0" name=""/>
        <dsp:cNvSpPr/>
      </dsp:nvSpPr>
      <dsp:spPr>
        <a:xfrm>
          <a:off x="2494652" y="257683"/>
          <a:ext cx="1591049" cy="159104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03E22-BA22-458A-95F0-AF0068BA4B04}">
      <dsp:nvSpPr>
        <dsp:cNvPr id="0" name=""/>
        <dsp:cNvSpPr/>
      </dsp:nvSpPr>
      <dsp:spPr>
        <a:xfrm>
          <a:off x="4415687" y="0"/>
          <a:ext cx="2143459" cy="5573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u="sng" kern="1200"/>
            <a:t>Training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Provide robust training to Developers and Key Content Providers by end of Q12026.</a:t>
          </a:r>
          <a:endParaRPr lang="en-US" sz="1300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Limit create, edit, delete permissions for website to only trained content editors</a:t>
          </a:r>
        </a:p>
      </dsp:txBody>
      <dsp:txXfrm>
        <a:off x="4415687" y="2229394"/>
        <a:ext cx="2143459" cy="2229394"/>
      </dsp:txXfrm>
    </dsp:sp>
    <dsp:sp modelId="{74CC2A55-541B-4918-B38B-252CB3C31708}">
      <dsp:nvSpPr>
        <dsp:cNvPr id="0" name=""/>
        <dsp:cNvSpPr/>
      </dsp:nvSpPr>
      <dsp:spPr>
        <a:xfrm>
          <a:off x="4691892" y="304806"/>
          <a:ext cx="1591049" cy="159104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DA8C0-2ED2-47DE-9CBB-40B606FA2198}">
      <dsp:nvSpPr>
        <dsp:cNvPr id="0" name=""/>
        <dsp:cNvSpPr/>
      </dsp:nvSpPr>
      <dsp:spPr>
        <a:xfrm>
          <a:off x="6623451" y="0"/>
          <a:ext cx="2143459" cy="5573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u="sng" kern="1200"/>
            <a:t>Tools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Getting appropriate software to support PDF remediation</a:t>
          </a:r>
          <a:br>
            <a:rPr lang="en-US" sz="1700" kern="1200"/>
          </a:br>
          <a:endParaRPr lang="en-US" sz="1700" kern="120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Convert to HTML where appropriate.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623451" y="2229394"/>
        <a:ext cx="2143459" cy="2229394"/>
      </dsp:txXfrm>
    </dsp:sp>
    <dsp:sp modelId="{DABC61B2-6AB5-4EFC-92C2-CA4EC1954A7D}">
      <dsp:nvSpPr>
        <dsp:cNvPr id="0" name=""/>
        <dsp:cNvSpPr/>
      </dsp:nvSpPr>
      <dsp:spPr>
        <a:xfrm>
          <a:off x="6899656" y="304806"/>
          <a:ext cx="1591049" cy="1591049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F616C-5341-41E0-A410-39F36EF99861}">
      <dsp:nvSpPr>
        <dsp:cNvPr id="0" name=""/>
        <dsp:cNvSpPr/>
      </dsp:nvSpPr>
      <dsp:spPr>
        <a:xfrm>
          <a:off x="8831214" y="0"/>
          <a:ext cx="2143459" cy="5573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u="sng" kern="1200"/>
            <a:t>Staffing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Hire a person who leads and manages the governance process ongoing (as part of their job) by end of 2025.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8831214" y="2229394"/>
        <a:ext cx="2143459" cy="2229394"/>
      </dsp:txXfrm>
    </dsp:sp>
    <dsp:sp modelId="{E6E27F47-C346-4C55-AC6A-D20D70E41C97}">
      <dsp:nvSpPr>
        <dsp:cNvPr id="0" name=""/>
        <dsp:cNvSpPr/>
      </dsp:nvSpPr>
      <dsp:spPr>
        <a:xfrm>
          <a:off x="9107419" y="304806"/>
          <a:ext cx="1591049" cy="1591049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4C570-E551-443D-BE13-161A561BAA97}">
      <dsp:nvSpPr>
        <dsp:cNvPr id="0" name=""/>
        <dsp:cNvSpPr/>
      </dsp:nvSpPr>
      <dsp:spPr>
        <a:xfrm>
          <a:off x="11038978" y="0"/>
          <a:ext cx="2143459" cy="5573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u="sng" kern="1200"/>
            <a:t>Governance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Set up a maintenance Governance Process for website design, development and content management. </a:t>
          </a:r>
        </a:p>
      </dsp:txBody>
      <dsp:txXfrm>
        <a:off x="11038978" y="2229394"/>
        <a:ext cx="2143459" cy="2229394"/>
      </dsp:txXfrm>
    </dsp:sp>
    <dsp:sp modelId="{1EDB3019-93EF-4D31-B13A-6D0429AB4583}">
      <dsp:nvSpPr>
        <dsp:cNvPr id="0" name=""/>
        <dsp:cNvSpPr/>
      </dsp:nvSpPr>
      <dsp:spPr>
        <a:xfrm>
          <a:off x="11315183" y="304806"/>
          <a:ext cx="1591049" cy="1591049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9B7DC-75EF-4F27-BED9-F38F2E10D146}">
      <dsp:nvSpPr>
        <dsp:cNvPr id="0" name=""/>
        <dsp:cNvSpPr/>
      </dsp:nvSpPr>
      <dsp:spPr>
        <a:xfrm>
          <a:off x="547315" y="4952999"/>
          <a:ext cx="12127991" cy="45719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neral Content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2E5CE40-9F9B-D741-877F-362205153B34}" vid="{D4AACFF8-563E-EC4D-9250-0FF3AE561681}"/>
    </a:ext>
  </a:extLst>
</a:theme>
</file>

<file path=ppt/theme/theme4.xml><?xml version="1.0" encoding="utf-8"?>
<a:theme xmlns:a="http://schemas.openxmlformats.org/drawingml/2006/main" name="CD Content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2E5CE40-9F9B-D741-877F-362205153B34}" vid="{D371A501-6AA8-C248-B8B2-97182538D90B}"/>
    </a:ext>
  </a:extLst>
</a:theme>
</file>

<file path=ppt/theme/theme5.xml><?xml version="1.0" encoding="utf-8"?>
<a:theme xmlns:a="http://schemas.openxmlformats.org/drawingml/2006/main" name="ES Content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2E5CE40-9F9B-D741-877F-362205153B34}" vid="{1D9D802F-DFEB-6F46-851D-531E41C2BA92}"/>
    </a:ext>
  </a:extLst>
</a:theme>
</file>

<file path=ppt/theme/theme6.xml><?xml version="1.0" encoding="utf-8"?>
<a:theme xmlns:a="http://schemas.openxmlformats.org/drawingml/2006/main" name="Transportation Content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2E5CE40-9F9B-D741-877F-362205153B34}" vid="{723F09AD-407C-2146-B49A-36B6B157276D}"/>
    </a:ext>
  </a:extLst>
</a:theme>
</file>

<file path=ppt/theme/theme7.xml><?xml version="1.0" encoding="utf-8"?>
<a:theme xmlns:a="http://schemas.openxmlformats.org/drawingml/2006/main" name="Closing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2E5CE40-9F9B-D741-877F-362205153B34}" vid="{6F511F22-2650-A044-B2B9-B500EF80CE4D}"/>
    </a:ext>
  </a:extLst>
</a:theme>
</file>

<file path=ppt/theme/theme8.xml><?xml version="1.0" encoding="utf-8"?>
<a:theme xmlns:a="http://schemas.openxmlformats.org/drawingml/2006/main" name="2_General Content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FF31130-292C-7642-82EB-1AA299EAA81C}" vid="{724D16AF-CBE6-2E41-9625-423A77E19DD5}"/>
    </a:ext>
  </a:extLst>
</a:theme>
</file>

<file path=ppt/theme/theme9.xml><?xml version="1.0" encoding="utf-8"?>
<a:theme xmlns:a="http://schemas.openxmlformats.org/drawingml/2006/main" name="1_General Content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2E5CE40-9F9B-D741-877F-362205153B34}" vid="{D4AACFF8-563E-EC4D-9250-0FF3AE561681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pgradeAction xmlns="4433a5dd-39bc-449d-9bdb-d12a6a13611b" xsi:nil="true"/>
    <lcf76f155ced4ddcb4097134ff3c332f xmlns="9f8e0b1b-34ea-4d6b-a847-0c3317b2f4e0">
      <Terms xmlns="http://schemas.microsoft.com/office/infopath/2007/PartnerControls"/>
    </lcf76f155ced4ddcb4097134ff3c332f>
    <TaxCatchAll xmlns="932e01f6-78a7-402a-a7c1-677f55cf0ba0" xsi:nil="true"/>
    <Comments xmlns="9f8e0b1b-34ea-4d6b-a847-0c3317b2f4e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D025AA30D214428B56DA75068C5B7D" ma:contentTypeVersion="12" ma:contentTypeDescription="Create a new document." ma:contentTypeScope="" ma:versionID="1c0af146794f9495d09f4c07b00f5b5b">
  <xsd:schema xmlns:xsd="http://www.w3.org/2001/XMLSchema" xmlns:xs="http://www.w3.org/2001/XMLSchema" xmlns:p="http://schemas.microsoft.com/office/2006/metadata/properties" xmlns:ns2="4433a5dd-39bc-449d-9bdb-d12a6a13611b" xmlns:ns3="9f8e0b1b-34ea-4d6b-a847-0c3317b2f4e0" xmlns:ns4="932e01f6-78a7-402a-a7c1-677f55cf0ba0" targetNamespace="http://schemas.microsoft.com/office/2006/metadata/properties" ma:root="true" ma:fieldsID="a3836b2ffe7b88f661f2e850c3b90561" ns2:_="" ns3:_="" ns4:_="">
    <xsd:import namespace="4433a5dd-39bc-449d-9bdb-d12a6a13611b"/>
    <xsd:import namespace="9f8e0b1b-34ea-4d6b-a847-0c3317b2f4e0"/>
    <xsd:import namespace="932e01f6-78a7-402a-a7c1-677f55cf0ba0"/>
    <xsd:element name="properties">
      <xsd:complexType>
        <xsd:sequence>
          <xsd:element name="documentManagement">
            <xsd:complexType>
              <xsd:all>
                <xsd:element ref="ns2:UpgradeAction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lcf76f155ced4ddcb4097134ff3c332f" minOccurs="0"/>
                <xsd:element ref="ns4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Comments" minOccurs="0"/>
                <xsd:element ref="ns3:MediaServiceMetadata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3a5dd-39bc-449d-9bdb-d12a6a13611b" elementFormDefault="qualified">
    <xsd:import namespace="http://schemas.microsoft.com/office/2006/documentManagement/types"/>
    <xsd:import namespace="http://schemas.microsoft.com/office/infopath/2007/PartnerControls"/>
    <xsd:element name="UpgradeAction" ma:index="8" nillable="true" ma:displayName="UpgradeAction" ma:default="" ma:format="Dropdown" ma:internalName="UpgradeAction">
      <xsd:simpleType>
        <xsd:restriction base="dms:Choice">
          <xsd:enumeration value="Primary MetNet site"/>
          <xsd:enumeration value="Team Site"/>
          <xsd:enumeration value="Archive"/>
          <xsd:enumeration value="Dispose"/>
          <xsd:enumeration value="Alternate MetNet Si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8e0b1b-34ea-4d6b-a847-0c3317b2f4e0" elementFormDefault="qualified">
    <xsd:import namespace="http://schemas.microsoft.com/office/2006/documentManagement/types"/>
    <xsd:import namespace="http://schemas.microsoft.com/office/infopath/2007/PartnerControls"/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f0ffc36-a9af-4332-beee-56f6503c83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8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2e01f6-78a7-402a-a7c1-677f55cf0ba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b25c7fb-3015-4487-82db-8322db1f436d}" ma:internalName="TaxCatchAll" ma:showField="CatchAllData" ma:web="932e01f6-78a7-402a-a7c1-677f55cf0b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7f0ffc36-a9af-4332-beee-56f6503c83c2" ContentTypeId="0x0101" PreviousValue="false"/>
</file>

<file path=customXml/itemProps1.xml><?xml version="1.0" encoding="utf-8"?>
<ds:datastoreItem xmlns:ds="http://schemas.openxmlformats.org/officeDocument/2006/customXml" ds:itemID="{90F27420-DB8C-4D1F-8477-6BCC02699D2A}">
  <ds:schemaRefs>
    <ds:schemaRef ds:uri="4433a5dd-39bc-449d-9bdb-d12a6a13611b"/>
    <ds:schemaRef ds:uri="932e01f6-78a7-402a-a7c1-677f55cf0ba0"/>
    <ds:schemaRef ds:uri="9f8e0b1b-34ea-4d6b-a847-0c3317b2f4e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8430830-D075-48DA-B417-78B22B78CD0D}">
  <ds:schemaRefs>
    <ds:schemaRef ds:uri="4433a5dd-39bc-449d-9bdb-d12a6a13611b"/>
    <ds:schemaRef ds:uri="932e01f6-78a7-402a-a7c1-677f55cf0ba0"/>
    <ds:schemaRef ds:uri="9f8e0b1b-34ea-4d6b-a847-0c3317b2f4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49F78A1-EDCC-4057-B901-BCD81154CCC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ADA6250-6F37-4A29-BDB5-F76D15184528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 Council Template</Template>
  <TotalTime>0</TotalTime>
  <Words>2453</Words>
  <Application>Microsoft Office PowerPoint</Application>
  <PresentationFormat>Custom</PresentationFormat>
  <Paragraphs>423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Aptos</vt:lpstr>
      <vt:lpstr>Arial</vt:lpstr>
      <vt:lpstr>Calibri</vt:lpstr>
      <vt:lpstr>Courier New</vt:lpstr>
      <vt:lpstr>Roboto</vt:lpstr>
      <vt:lpstr>Wingdings</vt:lpstr>
      <vt:lpstr>Title Slides</vt:lpstr>
      <vt:lpstr>Overview and Formatting Slides</vt:lpstr>
      <vt:lpstr>General Content Slides</vt:lpstr>
      <vt:lpstr>CD Content Slides</vt:lpstr>
      <vt:lpstr>ES Content Slides</vt:lpstr>
      <vt:lpstr>Transportation Content Slides</vt:lpstr>
      <vt:lpstr>Closing Slides</vt:lpstr>
      <vt:lpstr>2_General Content Slides</vt:lpstr>
      <vt:lpstr>1_General Content Slides</vt:lpstr>
      <vt:lpstr>Website Accessibility Compliance</vt:lpstr>
      <vt:lpstr>Situation</vt:lpstr>
      <vt:lpstr>State &amp; Federal Regulations</vt:lpstr>
      <vt:lpstr>Substantial conformance</vt:lpstr>
      <vt:lpstr>Top things you should know</vt:lpstr>
      <vt:lpstr>Next Steps</vt:lpstr>
      <vt:lpstr>Collaboration on procedures</vt:lpstr>
      <vt:lpstr>Meetings</vt:lpstr>
      <vt:lpstr>Who follows the procedures</vt:lpstr>
      <vt:lpstr>Procedure Review OEEO 3-1a</vt:lpstr>
      <vt:lpstr>New Procedure: OEEO 3-1b</vt:lpstr>
      <vt:lpstr>How to think about compliance</vt:lpstr>
      <vt:lpstr>Substantial conformance</vt:lpstr>
      <vt:lpstr>Website Accessibility Compliance #281 Project  Scope: goals &amp; success criteria</vt:lpstr>
      <vt:lpstr>Website Accessibility Compliance #281 Project  Progress: goals &amp; success criteria</vt:lpstr>
      <vt:lpstr>Timeline</vt:lpstr>
      <vt:lpstr>RA_Website Accessibility Compliance #281 Charter</vt:lpstr>
      <vt:lpstr>RACI</vt:lpstr>
      <vt:lpstr>Risks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 Council Investments </dc:title>
  <dc:creator>Mayer, Tanya</dc:creator>
  <cp:lastModifiedBy>Carter, Scottie</cp:lastModifiedBy>
  <cp:revision>4</cp:revision>
  <dcterms:created xsi:type="dcterms:W3CDTF">2024-08-01T14:08:02Z</dcterms:created>
  <dcterms:modified xsi:type="dcterms:W3CDTF">2026-03-13T13:46:38Z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0x01010022D025AA30D214428B56DA75068C5B7D</vt:lpwstr>
  </property>
  <property fmtid="{D5CDD505-2E9C-101B-9397-08002B2CF9AE}" pid="4" name="Order">
    <vt:lpwstr>1077700.00000000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Doc Type">
    <vt:lpwstr>;#AppDev General;#</vt:lpwstr>
  </property>
  <property fmtid="{D5CDD505-2E9C-101B-9397-08002B2CF9AE}" pid="11" name="xd_Signature">
    <vt:lpwstr/>
  </property>
</Properties>
</file>